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 id="2147483750" r:id="rId2"/>
  </p:sldMasterIdLst>
  <p:sldIdLst>
    <p:sldId id="256" r:id="rId3"/>
    <p:sldId id="257" r:id="rId4"/>
    <p:sldId id="258" r:id="rId5"/>
    <p:sldId id="259"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90" r:id="rId33"/>
    <p:sldId id="289" r:id="rId34"/>
    <p:sldId id="291" r:id="rId35"/>
    <p:sldId id="292" r:id="rId36"/>
    <p:sldId id="293" r:id="rId37"/>
    <p:sldId id="294" r:id="rId38"/>
    <p:sldId id="295" r:id="rId39"/>
    <p:sldId id="296" r:id="rId40"/>
    <p:sldId id="297" r:id="rId41"/>
    <p:sldId id="298" r:id="rId42"/>
    <p:sldId id="299" r:id="rId43"/>
    <p:sldId id="300" r:id="rId44"/>
    <p:sldId id="301" r:id="rId45"/>
    <p:sldId id="305" r:id="rId46"/>
    <p:sldId id="302" r:id="rId47"/>
    <p:sldId id="303" r:id="rId48"/>
    <p:sldId id="304" r:id="rId49"/>
    <p:sldId id="306" r:id="rId50"/>
    <p:sldId id="307" r:id="rId5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100" d="100"/>
          <a:sy n="100" d="100"/>
        </p:scale>
        <p:origin x="78"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A33F86B-FFED-42BC-B51F-DA579F0549B5}" type="datetimeFigureOut">
              <a:rPr lang="ar-SA" smtClean="0"/>
              <a:t>06/11/35</a:t>
            </a:fld>
            <a:endParaRPr lang="ar-SA"/>
          </a:p>
        </p:txBody>
      </p:sp>
      <p:sp>
        <p:nvSpPr>
          <p:cNvPr id="5" name="Footer Placeholder 4"/>
          <p:cNvSpPr>
            <a:spLocks noGrp="1"/>
          </p:cNvSpPr>
          <p:nvPr>
            <p:ph type="ftr" sz="quarter" idx="11"/>
          </p:nvPr>
        </p:nvSpPr>
        <p:spPr>
          <a:xfrm>
            <a:off x="1371600" y="4323845"/>
            <a:ext cx="6400800" cy="365125"/>
          </a:xfrm>
        </p:spPr>
        <p:txBody>
          <a:bodyPr/>
          <a:lstStyle/>
          <a:p>
            <a:endParaRPr lang="ar-SA"/>
          </a:p>
        </p:txBody>
      </p:sp>
      <p:sp>
        <p:nvSpPr>
          <p:cNvPr id="6" name="Slide Number Placeholder 5"/>
          <p:cNvSpPr>
            <a:spLocks noGrp="1"/>
          </p:cNvSpPr>
          <p:nvPr>
            <p:ph type="sldNum" sz="quarter" idx="12"/>
          </p:nvPr>
        </p:nvSpPr>
        <p:spPr>
          <a:xfrm>
            <a:off x="8077200" y="1430866"/>
            <a:ext cx="2743200" cy="365125"/>
          </a:xfrm>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311966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A33F86B-FFED-42BC-B51F-DA579F0549B5}" type="datetimeFigureOut">
              <a:rPr lang="ar-SA" smtClean="0"/>
              <a:t>06/11/35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39132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A33F86B-FFED-42BC-B51F-DA579F0549B5}" type="datetimeFigureOut">
              <a:rPr lang="ar-SA" smtClean="0"/>
              <a:t>06/11/35</a:t>
            </a:fld>
            <a:endParaRPr lang="ar-SA"/>
          </a:p>
        </p:txBody>
      </p:sp>
      <p:sp>
        <p:nvSpPr>
          <p:cNvPr id="6" name="Footer Placeholder 5"/>
          <p:cNvSpPr>
            <a:spLocks noGrp="1"/>
          </p:cNvSpPr>
          <p:nvPr>
            <p:ph type="ftr" sz="quarter" idx="11"/>
          </p:nvPr>
        </p:nvSpPr>
        <p:spPr>
          <a:xfrm>
            <a:off x="685800" y="379941"/>
            <a:ext cx="6991492" cy="365125"/>
          </a:xfrm>
        </p:spPr>
        <p:txBody>
          <a:bodyPr/>
          <a:lstStyle/>
          <a:p>
            <a:endParaRPr lang="ar-SA"/>
          </a:p>
        </p:txBody>
      </p:sp>
      <p:sp>
        <p:nvSpPr>
          <p:cNvPr id="7" name="Slide Number Placeholder 6"/>
          <p:cNvSpPr>
            <a:spLocks noGrp="1"/>
          </p:cNvSpPr>
          <p:nvPr>
            <p:ph type="sldNum" sz="quarter" idx="12"/>
          </p:nvPr>
        </p:nvSpPr>
        <p:spPr>
          <a:xfrm>
            <a:off x="10862452" y="381000"/>
            <a:ext cx="643748" cy="365125"/>
          </a:xfrm>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1603740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A33F86B-FFED-42BC-B51F-DA579F0549B5}" type="datetimeFigureOut">
              <a:rPr lang="ar-SA" smtClean="0"/>
              <a:t>06/11/35</a:t>
            </a:fld>
            <a:endParaRPr lang="ar-SA"/>
          </a:p>
        </p:txBody>
      </p:sp>
      <p:sp>
        <p:nvSpPr>
          <p:cNvPr id="6" name="Footer Placeholder 5"/>
          <p:cNvSpPr>
            <a:spLocks noGrp="1"/>
          </p:cNvSpPr>
          <p:nvPr>
            <p:ph type="ftr" sz="quarter" idx="11"/>
          </p:nvPr>
        </p:nvSpPr>
        <p:spPr>
          <a:xfrm>
            <a:off x="685800" y="379941"/>
            <a:ext cx="6991492" cy="365125"/>
          </a:xfrm>
        </p:spPr>
        <p:txBody>
          <a:bodyPr/>
          <a:lstStyle/>
          <a:p>
            <a:endParaRPr lang="ar-SA"/>
          </a:p>
        </p:txBody>
      </p:sp>
      <p:sp>
        <p:nvSpPr>
          <p:cNvPr id="7" name="Slide Number Placeholder 6"/>
          <p:cNvSpPr>
            <a:spLocks noGrp="1"/>
          </p:cNvSpPr>
          <p:nvPr>
            <p:ph type="sldNum" sz="quarter" idx="12"/>
          </p:nvPr>
        </p:nvSpPr>
        <p:spPr>
          <a:xfrm>
            <a:off x="10862452" y="381000"/>
            <a:ext cx="643748" cy="365125"/>
          </a:xfrm>
        </p:spPr>
        <p:txBody>
          <a:bodyPr/>
          <a:lstStyle/>
          <a:p>
            <a:fld id="{98AC92BC-1F4F-4A6F-AF93-08382CDAFC88}" type="slidenum">
              <a:rPr lang="ar-SA" smtClean="0"/>
              <a:t>‹#›</a:t>
            </a:fld>
            <a:endParaRPr lang="ar-S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32437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A33F86B-FFED-42BC-B51F-DA579F0549B5}" type="datetimeFigureOut">
              <a:rPr lang="ar-SA" smtClean="0"/>
              <a:t>06/11/35</a:t>
            </a:fld>
            <a:endParaRPr lang="ar-SA"/>
          </a:p>
        </p:txBody>
      </p:sp>
      <p:sp>
        <p:nvSpPr>
          <p:cNvPr id="6" name="Footer Placeholder 5"/>
          <p:cNvSpPr>
            <a:spLocks noGrp="1"/>
          </p:cNvSpPr>
          <p:nvPr>
            <p:ph type="ftr" sz="quarter" idx="11"/>
          </p:nvPr>
        </p:nvSpPr>
        <p:spPr>
          <a:xfrm>
            <a:off x="685800" y="378883"/>
            <a:ext cx="6991492" cy="365125"/>
          </a:xfrm>
        </p:spPr>
        <p:txBody>
          <a:bodyPr/>
          <a:lstStyle/>
          <a:p>
            <a:endParaRPr lang="ar-SA"/>
          </a:p>
        </p:txBody>
      </p:sp>
      <p:sp>
        <p:nvSpPr>
          <p:cNvPr id="7" name="Slide Number Placeholder 6"/>
          <p:cNvSpPr>
            <a:spLocks noGrp="1"/>
          </p:cNvSpPr>
          <p:nvPr>
            <p:ph type="sldNum" sz="quarter" idx="12"/>
          </p:nvPr>
        </p:nvSpPr>
        <p:spPr>
          <a:xfrm>
            <a:off x="10862452" y="381000"/>
            <a:ext cx="643748" cy="365125"/>
          </a:xfrm>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2925011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4A33F86B-FFED-42BC-B51F-DA579F0549B5}" type="datetimeFigureOut">
              <a:rPr lang="ar-SA" smtClean="0"/>
              <a:t>06/11/35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1065268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4A33F86B-FFED-42BC-B51F-DA579F0549B5}" type="datetimeFigureOut">
              <a:rPr lang="ar-SA" smtClean="0"/>
              <a:t>06/11/35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761081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A33F86B-FFED-42BC-B51F-DA579F0549B5}" type="datetimeFigureOut">
              <a:rPr lang="ar-SA" smtClean="0"/>
              <a:t>06/11/35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1857381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A33F86B-FFED-42BC-B51F-DA579F0549B5}" type="datetimeFigureOut">
              <a:rPr lang="ar-SA" smtClean="0"/>
              <a:t>06/11/35</a:t>
            </a:fld>
            <a:endParaRPr lang="ar-SA"/>
          </a:p>
        </p:txBody>
      </p:sp>
      <p:sp>
        <p:nvSpPr>
          <p:cNvPr id="5" name="Footer Placeholder 4"/>
          <p:cNvSpPr>
            <a:spLocks noGrp="1"/>
          </p:cNvSpPr>
          <p:nvPr>
            <p:ph type="ftr" sz="quarter" idx="11"/>
          </p:nvPr>
        </p:nvSpPr>
        <p:spPr>
          <a:xfrm>
            <a:off x="685800" y="381000"/>
            <a:ext cx="6991492" cy="365125"/>
          </a:xfrm>
        </p:spPr>
        <p:txBody>
          <a:bodyPr/>
          <a:lstStyle/>
          <a:p>
            <a:endParaRPr lang="ar-SA"/>
          </a:p>
        </p:txBody>
      </p:sp>
      <p:sp>
        <p:nvSpPr>
          <p:cNvPr id="6" name="Slide Number Placeholder 5"/>
          <p:cNvSpPr>
            <a:spLocks noGrp="1"/>
          </p:cNvSpPr>
          <p:nvPr>
            <p:ph type="sldNum" sz="quarter" idx="12"/>
          </p:nvPr>
        </p:nvSpPr>
        <p:spPr>
          <a:xfrm>
            <a:off x="10862452" y="381000"/>
            <a:ext cx="643748" cy="365125"/>
          </a:xfrm>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292366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A33F86B-FFED-42BC-B51F-DA579F0549B5}" type="datetimeFigureOut">
              <a:rPr lang="ar-SA" smtClean="0"/>
              <a:t>06/11/35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2368557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A33F86B-FFED-42BC-B51F-DA579F0549B5}" type="datetimeFigureOut">
              <a:rPr lang="ar-SA" smtClean="0"/>
              <a:t>06/11/35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92025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A33F86B-FFED-42BC-B51F-DA579F0549B5}" type="datetimeFigureOut">
              <a:rPr lang="ar-SA" smtClean="0"/>
              <a:t>06/11/35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411630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A33F86B-FFED-42BC-B51F-DA579F0549B5}" type="datetimeFigureOut">
              <a:rPr lang="ar-SA" smtClean="0"/>
              <a:t>06/11/35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1971482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A33F86B-FFED-42BC-B51F-DA579F0549B5}" type="datetimeFigureOut">
              <a:rPr lang="ar-SA" smtClean="0"/>
              <a:t>06/11/35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3415299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A33F86B-FFED-42BC-B51F-DA579F0549B5}" type="datetimeFigureOut">
              <a:rPr lang="ar-SA" smtClean="0"/>
              <a:t>06/11/35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2402599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A33F86B-FFED-42BC-B51F-DA579F0549B5}" type="datetimeFigureOut">
              <a:rPr lang="ar-SA" smtClean="0"/>
              <a:t>06/11/35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144181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A33F86B-FFED-42BC-B51F-DA579F0549B5}" type="datetimeFigureOut">
              <a:rPr lang="ar-SA" smtClean="0"/>
              <a:t>06/11/35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658690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A33F86B-FFED-42BC-B51F-DA579F0549B5}" type="datetimeFigureOut">
              <a:rPr lang="ar-SA" smtClean="0"/>
              <a:t>06/11/35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1349216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A33F86B-FFED-42BC-B51F-DA579F0549B5}" type="datetimeFigureOut">
              <a:rPr lang="ar-SA" smtClean="0"/>
              <a:t>06/11/35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2871151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A33F86B-FFED-42BC-B51F-DA579F0549B5}" type="datetimeFigureOut">
              <a:rPr lang="ar-SA" smtClean="0"/>
              <a:t>06/11/35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2110962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A33F86B-FFED-42BC-B51F-DA579F0549B5}" type="datetimeFigureOut">
              <a:rPr lang="ar-SA" smtClean="0"/>
              <a:t>06/11/35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48519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A33F86B-FFED-42BC-B51F-DA579F0549B5}" type="datetimeFigureOut">
              <a:rPr lang="ar-SA" smtClean="0"/>
              <a:t>06/11/35</a:t>
            </a:fld>
            <a:endParaRPr lang="ar-SA"/>
          </a:p>
        </p:txBody>
      </p:sp>
      <p:sp>
        <p:nvSpPr>
          <p:cNvPr id="5" name="Footer Placeholder 4"/>
          <p:cNvSpPr>
            <a:spLocks noGrp="1"/>
          </p:cNvSpPr>
          <p:nvPr>
            <p:ph type="ftr" sz="quarter" idx="11"/>
          </p:nvPr>
        </p:nvSpPr>
        <p:spPr>
          <a:xfrm>
            <a:off x="685800" y="381001"/>
            <a:ext cx="6991492" cy="364065"/>
          </a:xfrm>
        </p:spPr>
        <p:txBody>
          <a:bodyPr/>
          <a:lstStyle/>
          <a:p>
            <a:endParaRPr lang="ar-SA"/>
          </a:p>
        </p:txBody>
      </p:sp>
      <p:sp>
        <p:nvSpPr>
          <p:cNvPr id="6" name="Slide Number Placeholder 5"/>
          <p:cNvSpPr>
            <a:spLocks noGrp="1"/>
          </p:cNvSpPr>
          <p:nvPr>
            <p:ph type="sldNum" sz="quarter" idx="12"/>
          </p:nvPr>
        </p:nvSpPr>
        <p:spPr>
          <a:xfrm>
            <a:off x="10862452" y="381000"/>
            <a:ext cx="643748" cy="365125"/>
          </a:xfrm>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366175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A33F86B-FFED-42BC-B51F-DA579F0549B5}" type="datetimeFigureOut">
              <a:rPr lang="ar-SA" smtClean="0"/>
              <a:t>06/11/35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52875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5800" y="3132666"/>
            <a:ext cx="5311775" cy="308601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72200" y="3132666"/>
            <a:ext cx="5334000" cy="308601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A33F86B-FFED-42BC-B51F-DA579F0549B5}" type="datetimeFigureOut">
              <a:rPr lang="ar-SA" smtClean="0"/>
              <a:t>06/11/35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245029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A33F86B-FFED-42BC-B51F-DA579F0549B5}" type="datetimeFigureOut">
              <a:rPr lang="ar-SA" smtClean="0"/>
              <a:t>06/11/35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360602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3F86B-FFED-42BC-B51F-DA579F0549B5}" type="datetimeFigureOut">
              <a:rPr lang="ar-SA" smtClean="0"/>
              <a:t>06/11/35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138512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A33F86B-FFED-42BC-B51F-DA579F0549B5}" type="datetimeFigureOut">
              <a:rPr lang="ar-SA" smtClean="0"/>
              <a:t>06/11/35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286101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A33F86B-FFED-42BC-B51F-DA579F0549B5}" type="datetimeFigureOut">
              <a:rPr lang="ar-SA" smtClean="0"/>
              <a:t>06/11/35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247513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33F86B-FFED-42BC-B51F-DA579F0549B5}" type="datetimeFigureOut">
              <a:rPr lang="ar-SA" smtClean="0"/>
              <a:t>06/11/35</a:t>
            </a:fld>
            <a:endParaRPr lang="ar-S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8AC92BC-1F4F-4A6F-AF93-08382CDAFC88}" type="slidenum">
              <a:rPr lang="ar-SA" smtClean="0"/>
              <a:t>‹#›</a:t>
            </a:fld>
            <a:endParaRPr lang="ar-SA"/>
          </a:p>
        </p:txBody>
      </p:sp>
    </p:spTree>
    <p:extLst>
      <p:ext uri="{BB962C8B-B14F-4D97-AF65-F5344CB8AC3E}">
        <p14:creationId xmlns:p14="http://schemas.microsoft.com/office/powerpoint/2010/main" val="55472751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A33F86B-FFED-42BC-B51F-DA579F0549B5}" type="datetimeFigureOut">
              <a:rPr lang="ar-SA" smtClean="0"/>
              <a:t>06/11/35</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8AC92BC-1F4F-4A6F-AF93-08382CDAFC88}" type="slidenum">
              <a:rPr lang="ar-SA" smtClean="0"/>
              <a:t>‹#›</a:t>
            </a:fld>
            <a:endParaRPr lang="ar-SA"/>
          </a:p>
        </p:txBody>
      </p:sp>
    </p:spTree>
    <p:extLst>
      <p:ext uri="{BB962C8B-B14F-4D97-AF65-F5344CB8AC3E}">
        <p14:creationId xmlns:p14="http://schemas.microsoft.com/office/powerpoint/2010/main" val="254028077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BUN" TargetMode="External"/><Relationship Id="rId3" Type="http://schemas.openxmlformats.org/officeDocument/2006/relationships/hyperlink" Target="http://en.wikipedia.org/wiki/Blood_glucose" TargetMode="External"/><Relationship Id="rId7" Type="http://schemas.openxmlformats.org/officeDocument/2006/relationships/hyperlink" Target="http://en.wikipedia.org/wiki/Hypoxemia" TargetMode="External"/><Relationship Id="rId2" Type="http://schemas.openxmlformats.org/officeDocument/2006/relationships/hyperlink" Target="http://en.wikipedia.org/wiki/White_blood_cell" TargetMode="External"/><Relationship Id="rId1" Type="http://schemas.openxmlformats.org/officeDocument/2006/relationships/slideLayout" Target="../slideLayouts/slideLayout20.xml"/><Relationship Id="rId6" Type="http://schemas.openxmlformats.org/officeDocument/2006/relationships/hyperlink" Target="http://en.wikipedia.org/wiki/Hematocrit" TargetMode="External"/><Relationship Id="rId5" Type="http://schemas.openxmlformats.org/officeDocument/2006/relationships/hyperlink" Target="http://en.wikipedia.org/wiki/Lactate_dehydrogenase" TargetMode="External"/><Relationship Id="rId4" Type="http://schemas.openxmlformats.org/officeDocument/2006/relationships/hyperlink" Target="http://en.wikipedia.org/wiki/Aspartate_transaminase" TargetMode="External"/><Relationship Id="rId9" Type="http://schemas.openxmlformats.org/officeDocument/2006/relationships/hyperlink" Target="http://en.wikipedia.org/wiki/Base_exces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BUN" TargetMode="External"/><Relationship Id="rId3" Type="http://schemas.openxmlformats.org/officeDocument/2006/relationships/hyperlink" Target="http://en.wikipedia.org/wiki/Blood_glucose" TargetMode="External"/><Relationship Id="rId7" Type="http://schemas.openxmlformats.org/officeDocument/2006/relationships/hyperlink" Target="http://en.wikipedia.org/wiki/Hypoxemia" TargetMode="External"/><Relationship Id="rId2" Type="http://schemas.openxmlformats.org/officeDocument/2006/relationships/hyperlink" Target="http://en.wikipedia.org/wiki/White_blood_cell" TargetMode="External"/><Relationship Id="rId1" Type="http://schemas.openxmlformats.org/officeDocument/2006/relationships/slideLayout" Target="../slideLayouts/slideLayout20.xml"/><Relationship Id="rId6" Type="http://schemas.openxmlformats.org/officeDocument/2006/relationships/hyperlink" Target="http://en.wikipedia.org/wiki/Hematocrit" TargetMode="External"/><Relationship Id="rId5" Type="http://schemas.openxmlformats.org/officeDocument/2006/relationships/hyperlink" Target="http://en.wikipedia.org/wiki/Lactate_dehydrogenase" TargetMode="External"/><Relationship Id="rId4" Type="http://schemas.openxmlformats.org/officeDocument/2006/relationships/hyperlink" Target="http://en.wikipedia.org/wiki/Aspartate_transaminase" TargetMode="External"/><Relationship Id="rId9" Type="http://schemas.openxmlformats.org/officeDocument/2006/relationships/hyperlink" Target="http://en.wikipedia.org/wiki/Base_exces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Computed_tomography" TargetMode="External"/><Relationship Id="rId2" Type="http://schemas.openxmlformats.org/officeDocument/2006/relationships/hyperlink" Target="http://en.wikipedia.org/wiki/APACHE_II"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69051" y="2316334"/>
            <a:ext cx="9144000" cy="2387600"/>
          </a:xfrm>
        </p:spPr>
        <p:txBody>
          <a:bodyPr>
            <a:noAutofit/>
          </a:bodyPr>
          <a:lstStyle/>
          <a:p>
            <a:pPr algn="ctr" rtl="0"/>
            <a:r>
              <a:rPr lang="en-US" sz="3200" b="1" dirty="0" smtClean="0">
                <a:solidFill>
                  <a:srgbClr val="C00000"/>
                </a:solidFill>
                <a:latin typeface="David" panose="020E0502060401010101" pitchFamily="34" charset="-79"/>
                <a:cs typeface="David" panose="020E0502060401010101" pitchFamily="34" charset="-79"/>
              </a:rPr>
              <a:t>DR</a:t>
            </a:r>
            <a:r>
              <a:rPr lang="en-US" sz="3200" b="1" dirty="0">
                <a:solidFill>
                  <a:srgbClr val="C00000"/>
                </a:solidFill>
                <a:latin typeface="David" panose="020E0502060401010101" pitchFamily="34" charset="-79"/>
                <a:cs typeface="David" panose="020E0502060401010101" pitchFamily="34" charset="-79"/>
              </a:rPr>
              <a:t>. HAMAD AL-QAHTANI , MD , CABS , </a:t>
            </a:r>
            <a:r>
              <a:rPr lang="en-US" sz="3200" b="1" dirty="0" smtClean="0">
                <a:solidFill>
                  <a:srgbClr val="C00000"/>
                </a:solidFill>
                <a:latin typeface="David" panose="020E0502060401010101" pitchFamily="34" charset="-79"/>
                <a:cs typeface="David" panose="020E0502060401010101" pitchFamily="34" charset="-79"/>
              </a:rPr>
              <a:t>FRCS</a:t>
            </a:r>
            <a:br>
              <a:rPr lang="en-US" sz="3200" b="1" dirty="0" smtClean="0">
                <a:solidFill>
                  <a:srgbClr val="C00000"/>
                </a:solidFill>
                <a:latin typeface="David" panose="020E0502060401010101" pitchFamily="34" charset="-79"/>
                <a:cs typeface="David" panose="020E0502060401010101" pitchFamily="34" charset="-79"/>
              </a:rPr>
            </a:br>
            <a:r>
              <a:rPr lang="en-US" sz="3200" dirty="0">
                <a:solidFill>
                  <a:srgbClr val="C00000"/>
                </a:solidFill>
                <a:latin typeface="David" panose="020E0502060401010101" pitchFamily="34" charset="-79"/>
                <a:cs typeface="David" panose="020E0502060401010101" pitchFamily="34" charset="-79"/>
              </a:rPr>
              <a:t/>
            </a:r>
            <a:br>
              <a:rPr lang="en-US" sz="3200" dirty="0">
                <a:solidFill>
                  <a:srgbClr val="C00000"/>
                </a:solidFill>
                <a:latin typeface="David" panose="020E0502060401010101" pitchFamily="34" charset="-79"/>
                <a:cs typeface="David" panose="020E0502060401010101" pitchFamily="34" charset="-79"/>
              </a:rPr>
            </a:br>
            <a:r>
              <a:rPr lang="en-US" sz="3200" b="1" dirty="0">
                <a:solidFill>
                  <a:schemeClr val="bg1"/>
                </a:solidFill>
                <a:latin typeface="David" panose="020E0502060401010101" pitchFamily="34" charset="-79"/>
                <a:cs typeface="David" panose="020E0502060401010101" pitchFamily="34" charset="-79"/>
              </a:rPr>
              <a:t>Associate professor &amp; Consultant hepatobiliary surgeon</a:t>
            </a:r>
            <a:r>
              <a:rPr lang="en-US" sz="3600" dirty="0">
                <a:solidFill>
                  <a:srgbClr val="C00000"/>
                </a:solidFill>
                <a:latin typeface="David" panose="020E0502060401010101" pitchFamily="34" charset="-79"/>
                <a:cs typeface="David" panose="020E0502060401010101" pitchFamily="34" charset="-79"/>
              </a:rPr>
              <a:t/>
            </a:r>
            <a:br>
              <a:rPr lang="en-US" sz="3600" dirty="0">
                <a:solidFill>
                  <a:srgbClr val="C00000"/>
                </a:solidFill>
                <a:latin typeface="David" panose="020E0502060401010101" pitchFamily="34" charset="-79"/>
                <a:cs typeface="David" panose="020E0502060401010101" pitchFamily="34" charset="-79"/>
              </a:rPr>
            </a:br>
            <a:endParaRPr lang="ar-SA" sz="5400" i="1" dirty="0">
              <a:solidFill>
                <a:srgbClr val="C00000"/>
              </a:solidFill>
              <a:latin typeface="David" panose="020E0502060401010101" pitchFamily="34" charset="-79"/>
            </a:endParaRPr>
          </a:p>
        </p:txBody>
      </p:sp>
      <p:cxnSp>
        <p:nvCxnSpPr>
          <p:cNvPr id="5" name="رابط مستقيم 4"/>
          <p:cNvCxnSpPr/>
          <p:nvPr/>
        </p:nvCxnSpPr>
        <p:spPr>
          <a:xfrm>
            <a:off x="1476375" y="2819400"/>
            <a:ext cx="9496425"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8863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935037"/>
          </a:xfrm>
        </p:spPr>
        <p:txBody>
          <a:bodyPr>
            <a:noAutofit/>
          </a:bodyPr>
          <a:lstStyle/>
          <a:p>
            <a:r>
              <a:rPr lang="en-US" b="1" dirty="0">
                <a:solidFill>
                  <a:srgbClr val="C00000"/>
                </a:solidFill>
                <a:latin typeface="David" panose="020E0502060401010101" pitchFamily="34" charset="-79"/>
                <a:cs typeface="David" panose="020E0502060401010101" pitchFamily="34" charset="-79"/>
              </a:rPr>
              <a:t>Investigations</a:t>
            </a:r>
            <a:r>
              <a:rPr lang="en-US" dirty="0">
                <a:solidFill>
                  <a:srgbClr val="C00000"/>
                </a:solidFill>
                <a:latin typeface="David" panose="020E0502060401010101" pitchFamily="34" charset="-79"/>
                <a:cs typeface="David" panose="020E0502060401010101" pitchFamily="34" charset="-79"/>
              </a:rPr>
              <a:t> </a:t>
            </a:r>
            <a:br>
              <a:rPr lang="en-US" dirty="0">
                <a:solidFill>
                  <a:srgbClr val="C00000"/>
                </a:solidFill>
                <a:latin typeface="David" panose="020E0502060401010101" pitchFamily="34" charset="-79"/>
                <a:cs typeface="David" panose="020E0502060401010101" pitchFamily="34" charset="-79"/>
              </a:rPr>
            </a:br>
            <a:endParaRPr lang="ar-SA" dirty="0">
              <a:solidFill>
                <a:srgbClr val="C00000"/>
              </a:solidFill>
              <a:latin typeface="David" panose="020E0502060401010101" pitchFamily="34" charset="-79"/>
            </a:endParaRPr>
          </a:p>
        </p:txBody>
      </p:sp>
      <p:sp>
        <p:nvSpPr>
          <p:cNvPr id="3" name="عنوان فرعي 2"/>
          <p:cNvSpPr>
            <a:spLocks noGrp="1"/>
          </p:cNvSpPr>
          <p:nvPr>
            <p:ph type="subTitle" idx="1"/>
          </p:nvPr>
        </p:nvSpPr>
        <p:spPr>
          <a:xfrm>
            <a:off x="1524000" y="1314449"/>
            <a:ext cx="9144000" cy="4010025"/>
          </a:xfrm>
        </p:spPr>
        <p:txBody>
          <a:bodyPr>
            <a:noAutofit/>
          </a:bodyPr>
          <a:lstStyle/>
          <a:p>
            <a:pPr lvl="0" algn="just" rtl="0"/>
            <a:r>
              <a:rPr lang="en-US" sz="3200" dirty="0" smtClean="0">
                <a:latin typeface="David" panose="020E0502060401010101" pitchFamily="34" charset="-79"/>
                <a:cs typeface="David" panose="020E0502060401010101" pitchFamily="34" charset="-79"/>
              </a:rPr>
              <a:t>1- The key to diagnosis of acute pancreatitis is a high index of </a:t>
            </a:r>
            <a:r>
              <a:rPr lang="en-US" sz="3200" dirty="0" err="1" smtClean="0">
                <a:latin typeface="David" panose="020E0502060401010101" pitchFamily="34" charset="-79"/>
                <a:cs typeface="David" panose="020E0502060401010101" pitchFamily="34" charset="-79"/>
              </a:rPr>
              <a:t>suspision</a:t>
            </a:r>
            <a:r>
              <a:rPr lang="en-US" sz="3200" dirty="0" smtClean="0">
                <a:latin typeface="David" panose="020E0502060401010101" pitchFamily="34" charset="-79"/>
                <a:cs typeface="David" panose="020E0502060401010101" pitchFamily="34" charset="-79"/>
              </a:rPr>
              <a:t> and </a:t>
            </a:r>
            <a:r>
              <a:rPr lang="en-US" sz="3200" dirty="0" err="1" smtClean="0">
                <a:latin typeface="David" panose="020E0502060401010101" pitchFamily="34" charset="-79"/>
                <a:cs typeface="David" panose="020E0502060401010101" pitchFamily="34" charset="-79"/>
              </a:rPr>
              <a:t>measurment</a:t>
            </a:r>
            <a:r>
              <a:rPr lang="en-US" sz="3200" dirty="0" smtClean="0">
                <a:latin typeface="David" panose="020E0502060401010101" pitchFamily="34" charset="-79"/>
                <a:cs typeface="David" panose="020E0502060401010101" pitchFamily="34" charset="-79"/>
              </a:rPr>
              <a:t> of the </a:t>
            </a:r>
            <a:r>
              <a:rPr lang="en-US" sz="3200" u="sng" dirty="0" smtClean="0">
                <a:solidFill>
                  <a:srgbClr val="FF0000"/>
                </a:solidFill>
                <a:latin typeface="David" panose="020E0502060401010101" pitchFamily="34" charset="-79"/>
                <a:cs typeface="David" panose="020E0502060401010101" pitchFamily="34" charset="-79"/>
              </a:rPr>
              <a:t>serum amylase</a:t>
            </a:r>
            <a:r>
              <a:rPr lang="en-US" sz="3200" dirty="0" smtClean="0">
                <a:solidFill>
                  <a:srgbClr val="FF0000"/>
                </a:solidFill>
                <a:latin typeface="David" panose="020E0502060401010101" pitchFamily="34" charset="-79"/>
                <a:cs typeface="David" panose="020E0502060401010101" pitchFamily="34" charset="-79"/>
              </a:rPr>
              <a:t> </a:t>
            </a:r>
            <a:r>
              <a:rPr lang="en-US" sz="3200" dirty="0" smtClean="0">
                <a:latin typeface="David" panose="020E0502060401010101" pitchFamily="34" charset="-79"/>
                <a:cs typeface="David" panose="020E0502060401010101" pitchFamily="34" charset="-79"/>
              </a:rPr>
              <a:t>concentration. The </a:t>
            </a:r>
            <a:r>
              <a:rPr lang="en-US" sz="3200" dirty="0" err="1" smtClean="0">
                <a:latin typeface="David" panose="020E0502060401010101" pitchFamily="34" charset="-79"/>
                <a:cs typeface="David" panose="020E0502060401010101" pitchFamily="34" charset="-79"/>
              </a:rPr>
              <a:t>usuall</a:t>
            </a:r>
            <a:r>
              <a:rPr lang="en-US" sz="3200" dirty="0" smtClean="0">
                <a:latin typeface="David" panose="020E0502060401010101" pitchFamily="34" charset="-79"/>
                <a:cs typeface="David" panose="020E0502060401010101" pitchFamily="34" charset="-79"/>
              </a:rPr>
              <a:t> diagnostic cut-off for serum amylase is three times the upper reference limit. </a:t>
            </a:r>
            <a:r>
              <a:rPr lang="en-US" sz="3200" u="sng" dirty="0" smtClean="0">
                <a:solidFill>
                  <a:srgbClr val="FF0000"/>
                </a:solidFill>
                <a:latin typeface="David" panose="020E0502060401010101" pitchFamily="34" charset="-79"/>
                <a:cs typeface="David" panose="020E0502060401010101" pitchFamily="34" charset="-79"/>
              </a:rPr>
              <a:t>Serum lipase </a:t>
            </a:r>
            <a:r>
              <a:rPr lang="en-US" sz="3200" dirty="0" smtClean="0">
                <a:latin typeface="David" panose="020E0502060401010101" pitchFamily="34" charset="-79"/>
                <a:cs typeface="David" panose="020E0502060401010101" pitchFamily="34" charset="-79"/>
              </a:rPr>
              <a:t>is alternative and more specific.</a:t>
            </a:r>
          </a:p>
          <a:p>
            <a:pPr lvl="0" algn="l" rtl="0"/>
            <a:endParaRPr lang="en-US" sz="3200" dirty="0" smtClean="0">
              <a:latin typeface="David" panose="020E0502060401010101" pitchFamily="34" charset="-79"/>
              <a:cs typeface="David" panose="020E0502060401010101" pitchFamily="34" charset="-79"/>
            </a:endParaRPr>
          </a:p>
          <a:p>
            <a:pPr lvl="0" algn="just" rtl="0"/>
            <a:r>
              <a:rPr lang="en-US" sz="3200" dirty="0" smtClean="0">
                <a:latin typeface="David" panose="020E0502060401010101" pitchFamily="34" charset="-79"/>
                <a:cs typeface="David" panose="020E0502060401010101" pitchFamily="34" charset="-79"/>
              </a:rPr>
              <a:t>2- Other underlying causes of </a:t>
            </a:r>
            <a:r>
              <a:rPr lang="en-US" sz="3200" dirty="0" err="1" smtClean="0">
                <a:latin typeface="David" panose="020E0502060401010101" pitchFamily="34" charset="-79"/>
                <a:cs typeface="David" panose="020E0502060401010101" pitchFamily="34" charset="-79"/>
              </a:rPr>
              <a:t>hyperamylasemia</a:t>
            </a:r>
            <a:r>
              <a:rPr lang="en-US" sz="3200" dirty="0" smtClean="0">
                <a:latin typeface="David" panose="020E0502060401010101" pitchFamily="34" charset="-79"/>
                <a:cs typeface="David" panose="020E0502060401010101" pitchFamily="34" charset="-79"/>
              </a:rPr>
              <a:t> in patients with abdominal pain include : </a:t>
            </a:r>
            <a:r>
              <a:rPr lang="en-US" sz="3200" dirty="0" err="1" smtClean="0">
                <a:latin typeface="David" panose="020E0502060401010101" pitchFamily="34" charset="-79"/>
                <a:cs typeface="David" panose="020E0502060401010101" pitchFamily="34" charset="-79"/>
              </a:rPr>
              <a:t>mesentric</a:t>
            </a:r>
            <a:r>
              <a:rPr lang="en-US" sz="3200" dirty="0" smtClean="0">
                <a:latin typeface="David" panose="020E0502060401010101" pitchFamily="34" charset="-79"/>
                <a:cs typeface="David" panose="020E0502060401010101" pitchFamily="34" charset="-79"/>
              </a:rPr>
              <a:t> vascular ischemia , small bowel strangulation , perforated </a:t>
            </a:r>
            <a:r>
              <a:rPr lang="en-US" sz="3200" dirty="0" err="1" smtClean="0">
                <a:latin typeface="David" panose="020E0502060401010101" pitchFamily="34" charset="-79"/>
                <a:cs typeface="David" panose="020E0502060401010101" pitchFamily="34" charset="-79"/>
              </a:rPr>
              <a:t>doudenal</a:t>
            </a:r>
            <a:r>
              <a:rPr lang="en-US" sz="3200" dirty="0" smtClean="0">
                <a:latin typeface="David" panose="020E0502060401010101" pitchFamily="34" charset="-79"/>
                <a:cs typeface="David" panose="020E0502060401010101" pitchFamily="34" charset="-79"/>
              </a:rPr>
              <a:t> ulcer , rupture aortic aneurysm , ruptured ectopic pregnancy , acute cholecystitis.</a:t>
            </a:r>
          </a:p>
          <a:p>
            <a:pPr algn="l"/>
            <a:endParaRPr lang="ar-SA" dirty="0"/>
          </a:p>
        </p:txBody>
      </p:sp>
    </p:spTree>
    <p:extLst>
      <p:ext uri="{BB962C8B-B14F-4D97-AF65-F5344CB8AC3E}">
        <p14:creationId xmlns:p14="http://schemas.microsoft.com/office/powerpoint/2010/main" val="281623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781050" y="3003550"/>
            <a:ext cx="10515600" cy="1325563"/>
          </a:xfrm>
        </p:spPr>
        <p:txBody>
          <a:bodyPr>
            <a:noAutofit/>
          </a:bodyPr>
          <a:lstStyle/>
          <a:p>
            <a:pPr lvl="0" algn="l" rtl="0"/>
            <a:r>
              <a:rPr lang="en-US" sz="3200" dirty="0" smtClean="0">
                <a:latin typeface="David" panose="020E0502060401010101" pitchFamily="34" charset="-79"/>
                <a:cs typeface="David" panose="020E0502060401010101" pitchFamily="34" charset="-79"/>
              </a:rPr>
              <a:t>3- Complete </a:t>
            </a:r>
            <a:r>
              <a:rPr lang="en-US" sz="3200" dirty="0">
                <a:latin typeface="David" panose="020E0502060401010101" pitchFamily="34" charset="-79"/>
                <a:cs typeface="David" panose="020E0502060401010101" pitchFamily="34" charset="-79"/>
              </a:rPr>
              <a:t>blood count , urea , electrolytes , liver function test , LDH , lipid profile , coagulation profile, serum calcium, C-reactive protein, blood glucose</a:t>
            </a:r>
            <a:r>
              <a:rPr lang="en-US" sz="3200" dirty="0" smtClean="0">
                <a:latin typeface="David" panose="020E0502060401010101" pitchFamily="34" charset="-79"/>
                <a:cs typeface="David" panose="020E0502060401010101" pitchFamily="34" charset="-79"/>
              </a:rPr>
              <a:t>.</a:t>
            </a:r>
            <a:br>
              <a:rPr lang="en-US" sz="3200" dirty="0" smtClean="0">
                <a:latin typeface="David" panose="020E0502060401010101" pitchFamily="34" charset="-79"/>
                <a:cs typeface="David" panose="020E0502060401010101" pitchFamily="34" charset="-79"/>
              </a:rPr>
            </a:br>
            <a:r>
              <a:rPr lang="en-US" sz="3200" dirty="0">
                <a:latin typeface="David" panose="020E0502060401010101" pitchFamily="34" charset="-79"/>
                <a:cs typeface="David" panose="020E0502060401010101" pitchFamily="34" charset="-79"/>
              </a:rPr>
              <a:t/>
            </a:r>
            <a:br>
              <a:rPr lang="en-US" sz="3200" dirty="0">
                <a:latin typeface="David" panose="020E0502060401010101" pitchFamily="34" charset="-79"/>
                <a:cs typeface="David" panose="020E0502060401010101" pitchFamily="34" charset="-79"/>
              </a:rPr>
            </a:br>
            <a:r>
              <a:rPr lang="en-US" sz="3200" dirty="0" smtClean="0">
                <a:latin typeface="David" panose="020E0502060401010101" pitchFamily="34" charset="-79"/>
                <a:cs typeface="David" panose="020E0502060401010101" pitchFamily="34" charset="-79"/>
              </a:rPr>
              <a:t>4- Imaging </a:t>
            </a:r>
            <a:r>
              <a:rPr lang="en-US" sz="3200" dirty="0">
                <a:solidFill>
                  <a:srgbClr val="FF0000"/>
                </a:solidFill>
                <a:latin typeface="David" panose="020E0502060401010101" pitchFamily="34" charset="-79"/>
                <a:cs typeface="David" panose="020E0502060401010101" pitchFamily="34" charset="-79"/>
              </a:rPr>
              <a:t>: </a:t>
            </a:r>
            <a:r>
              <a:rPr lang="en-US" sz="3200" u="sng" dirty="0">
                <a:solidFill>
                  <a:srgbClr val="FF0000"/>
                </a:solidFill>
                <a:latin typeface="David" panose="020E0502060401010101" pitchFamily="34" charset="-79"/>
                <a:cs typeface="David" panose="020E0502060401010101" pitchFamily="34" charset="-79"/>
              </a:rPr>
              <a:t>Chest X-ray</a:t>
            </a:r>
            <a:r>
              <a:rPr lang="en-US" sz="3200" dirty="0">
                <a:solidFill>
                  <a:srgbClr val="FF0000"/>
                </a:solidFill>
                <a:latin typeface="David" panose="020E0502060401010101" pitchFamily="34" charset="-79"/>
                <a:cs typeface="David" panose="020E0502060401010101" pitchFamily="34" charset="-79"/>
              </a:rPr>
              <a:t> </a:t>
            </a:r>
            <a:r>
              <a:rPr lang="en-US" sz="3200" dirty="0">
                <a:latin typeface="David" panose="020E0502060401010101" pitchFamily="34" charset="-79"/>
                <a:cs typeface="David" panose="020E0502060401010101" pitchFamily="34" charset="-79"/>
              </a:rPr>
              <a:t>should be done to look for pleural effusion due to acute pancreatitis , and it may show air under the diaphragm in cases of perforated peptic ulcer. </a:t>
            </a:r>
            <a:r>
              <a:rPr lang="en-US" sz="3200" u="sng" dirty="0">
                <a:solidFill>
                  <a:srgbClr val="FF0000"/>
                </a:solidFill>
                <a:latin typeface="David" panose="020E0502060401010101" pitchFamily="34" charset="-79"/>
                <a:cs typeface="David" panose="020E0502060401010101" pitchFamily="34" charset="-79"/>
              </a:rPr>
              <a:t>Ultrasound</a:t>
            </a:r>
            <a:r>
              <a:rPr lang="en-US" sz="3200" u="sng" dirty="0">
                <a:latin typeface="David" panose="020E0502060401010101" pitchFamily="34" charset="-79"/>
                <a:cs typeface="David" panose="020E0502060401010101" pitchFamily="34" charset="-79"/>
              </a:rPr>
              <a:t> </a:t>
            </a:r>
            <a:r>
              <a:rPr lang="en-US" sz="3200" u="sng" dirty="0">
                <a:solidFill>
                  <a:srgbClr val="FF0000"/>
                </a:solidFill>
                <a:latin typeface="David" panose="020E0502060401010101" pitchFamily="34" charset="-79"/>
                <a:cs typeface="David" panose="020E0502060401010101" pitchFamily="34" charset="-79"/>
              </a:rPr>
              <a:t>abdomen</a:t>
            </a:r>
            <a:r>
              <a:rPr lang="en-US" sz="3200" dirty="0">
                <a:latin typeface="David" panose="020E0502060401010101" pitchFamily="34" charset="-79"/>
                <a:cs typeface="David" panose="020E0502060401010101" pitchFamily="34" charset="-79"/>
              </a:rPr>
              <a:t> to look for the presence of gallstone as underlying cause of acute pancreatitis . </a:t>
            </a:r>
            <a:r>
              <a:rPr lang="en-US" sz="3200" u="sng" dirty="0">
                <a:solidFill>
                  <a:srgbClr val="FF0000"/>
                </a:solidFill>
                <a:latin typeface="David" panose="020E0502060401010101" pitchFamily="34" charset="-79"/>
                <a:cs typeface="David" panose="020E0502060401010101" pitchFamily="34" charset="-79"/>
              </a:rPr>
              <a:t>Abdominal computed tomography</a:t>
            </a:r>
            <a:r>
              <a:rPr lang="en-US" sz="3200" dirty="0">
                <a:solidFill>
                  <a:srgbClr val="FF0000"/>
                </a:solidFill>
                <a:latin typeface="David" panose="020E0502060401010101" pitchFamily="34" charset="-79"/>
                <a:cs typeface="David" panose="020E0502060401010101" pitchFamily="34" charset="-79"/>
              </a:rPr>
              <a:t> </a:t>
            </a:r>
            <a:r>
              <a:rPr lang="en-US" sz="3200" dirty="0">
                <a:latin typeface="David" panose="020E0502060401010101" pitchFamily="34" charset="-79"/>
                <a:cs typeface="David" panose="020E0502060401010101" pitchFamily="34" charset="-79"/>
              </a:rPr>
              <a:t>is indicated to clarify the diagnosis if the diagnosis of acute pancreatitis still in doubt , to look for the complications of acute pancreatitis or to assess for any evidence of necrotizing pancreatitis.</a:t>
            </a:r>
            <a:br>
              <a:rPr lang="en-US" sz="3200" dirty="0">
                <a:latin typeface="David" panose="020E0502060401010101" pitchFamily="34" charset="-79"/>
                <a:cs typeface="David" panose="020E0502060401010101" pitchFamily="34" charset="-79"/>
              </a:rPr>
            </a:br>
            <a:endParaRPr lang="ar-SA" sz="3200" dirty="0">
              <a:latin typeface="David" panose="020E0502060401010101" pitchFamily="34" charset="-79"/>
            </a:endParaRPr>
          </a:p>
        </p:txBody>
      </p:sp>
    </p:spTree>
    <p:extLst>
      <p:ext uri="{BB962C8B-B14F-4D97-AF65-F5344CB8AC3E}">
        <p14:creationId xmlns:p14="http://schemas.microsoft.com/office/powerpoint/2010/main" val="3605568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47650" y="1922464"/>
            <a:ext cx="11677650" cy="620712"/>
          </a:xfrm>
        </p:spPr>
        <p:txBody>
          <a:bodyPr>
            <a:noAutofit/>
          </a:bodyPr>
          <a:lstStyle/>
          <a:p>
            <a:r>
              <a:rPr lang="en-US" sz="4800" b="1" dirty="0">
                <a:solidFill>
                  <a:srgbClr val="C00000"/>
                </a:solidFill>
                <a:latin typeface="David" panose="020E0502060401010101" pitchFamily="34" charset="-79"/>
                <a:cs typeface="David" panose="020E0502060401010101" pitchFamily="34" charset="-79"/>
              </a:rPr>
              <a:t>Assessment of severity of acute pancreatitis </a:t>
            </a:r>
            <a:r>
              <a:rPr lang="en-US" sz="6600" dirty="0">
                <a:solidFill>
                  <a:srgbClr val="C00000"/>
                </a:solidFill>
                <a:latin typeface="David" panose="020E0502060401010101" pitchFamily="34" charset="-79"/>
                <a:cs typeface="David" panose="020E0502060401010101" pitchFamily="34" charset="-79"/>
              </a:rPr>
              <a:t/>
            </a:r>
            <a:br>
              <a:rPr lang="en-US" sz="6600" dirty="0">
                <a:solidFill>
                  <a:srgbClr val="C00000"/>
                </a:solidFill>
                <a:latin typeface="David" panose="020E0502060401010101" pitchFamily="34" charset="-79"/>
                <a:cs typeface="David" panose="020E0502060401010101" pitchFamily="34" charset="-79"/>
              </a:rPr>
            </a:br>
            <a:endParaRPr lang="ar-SA" sz="6600" dirty="0">
              <a:solidFill>
                <a:srgbClr val="C00000"/>
              </a:solidFill>
              <a:latin typeface="David" panose="020E0502060401010101" pitchFamily="34" charset="-79"/>
            </a:endParaRPr>
          </a:p>
        </p:txBody>
      </p:sp>
      <p:sp>
        <p:nvSpPr>
          <p:cNvPr id="3" name="عنوان فرعي 2"/>
          <p:cNvSpPr>
            <a:spLocks noGrp="1"/>
          </p:cNvSpPr>
          <p:nvPr>
            <p:ph type="subTitle" idx="1"/>
          </p:nvPr>
        </p:nvSpPr>
        <p:spPr>
          <a:xfrm>
            <a:off x="1428750" y="2449513"/>
            <a:ext cx="9144000" cy="1655762"/>
          </a:xfrm>
        </p:spPr>
        <p:txBody>
          <a:bodyPr>
            <a:noAutofit/>
          </a:bodyPr>
          <a:lstStyle/>
          <a:p>
            <a:pPr algn="just"/>
            <a:r>
              <a:rPr lang="en-US" sz="3200" dirty="0">
                <a:latin typeface="David" panose="020E0502060401010101" pitchFamily="34" charset="-79"/>
                <a:cs typeface="David" panose="020E0502060401010101" pitchFamily="34" charset="-79"/>
              </a:rPr>
              <a:t>The aim of severity assessment is the early recognition of the patients with severe pancreatitis and to ensure that they admitted in high dependency unit or critical care unit for intensive management</a:t>
            </a:r>
            <a:r>
              <a:rPr lang="en-US" sz="3200" dirty="0" smtClean="0">
                <a:latin typeface="David" panose="020E0502060401010101" pitchFamily="34" charset="-79"/>
                <a:cs typeface="David" panose="020E0502060401010101" pitchFamily="34" charset="-79"/>
              </a:rPr>
              <a:t>.                                   </a:t>
            </a:r>
            <a:endParaRPr lang="en-US" sz="3200" dirty="0">
              <a:latin typeface="David" panose="020E0502060401010101" pitchFamily="34" charset="-79"/>
              <a:cs typeface="David" panose="020E0502060401010101" pitchFamily="34" charset="-79"/>
            </a:endParaRPr>
          </a:p>
          <a:p>
            <a:pPr algn="just"/>
            <a:endParaRPr lang="ar-SA" sz="3200" dirty="0">
              <a:latin typeface="David" panose="020E0502060401010101" pitchFamily="34" charset="-79"/>
            </a:endParaRPr>
          </a:p>
        </p:txBody>
      </p:sp>
    </p:spTree>
    <p:extLst>
      <p:ext uri="{BB962C8B-B14F-4D97-AF65-F5344CB8AC3E}">
        <p14:creationId xmlns:p14="http://schemas.microsoft.com/office/powerpoint/2010/main" val="2922562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733425" y="2813050"/>
            <a:ext cx="10515600" cy="1325563"/>
          </a:xfrm>
          <a:solidFill>
            <a:srgbClr val="FFFF00"/>
          </a:solidFill>
        </p:spPr>
        <p:txBody>
          <a:bodyPr>
            <a:normAutofit fontScale="90000"/>
          </a:bodyPr>
          <a:lstStyle/>
          <a:p>
            <a:pPr algn="ctr"/>
            <a:r>
              <a:rPr lang="en-US" sz="10700" b="1" dirty="0" smtClean="0">
                <a:solidFill>
                  <a:srgbClr val="C00000"/>
                </a:solidFill>
                <a:latin typeface="David" panose="020E0502060401010101" pitchFamily="34" charset="-79"/>
                <a:cs typeface="David" panose="020E0502060401010101" pitchFamily="34" charset="-79"/>
              </a:rPr>
              <a:t>Ranson’s </a:t>
            </a:r>
            <a:r>
              <a:rPr lang="en-US" sz="10700" b="1" dirty="0">
                <a:solidFill>
                  <a:srgbClr val="C00000"/>
                </a:solidFill>
                <a:latin typeface="David" panose="020E0502060401010101" pitchFamily="34" charset="-79"/>
                <a:cs typeface="David" panose="020E0502060401010101" pitchFamily="34" charset="-79"/>
              </a:rPr>
              <a:t>Criteria</a:t>
            </a:r>
            <a:r>
              <a:rPr lang="en-US" dirty="0"/>
              <a:t/>
            </a:r>
            <a:br>
              <a:rPr lang="en-US" dirty="0"/>
            </a:br>
            <a:endParaRPr lang="ar-SA" dirty="0"/>
          </a:p>
        </p:txBody>
      </p:sp>
    </p:spTree>
    <p:extLst>
      <p:ext uri="{BB962C8B-B14F-4D97-AF65-F5344CB8AC3E}">
        <p14:creationId xmlns:p14="http://schemas.microsoft.com/office/powerpoint/2010/main" val="1371183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17475" y="109539"/>
            <a:ext cx="10515600" cy="1014412"/>
          </a:xfrm>
        </p:spPr>
        <p:txBody>
          <a:bodyPr>
            <a:normAutofit fontScale="90000"/>
          </a:bodyPr>
          <a:lstStyle/>
          <a:p>
            <a:pPr algn="l"/>
            <a:r>
              <a:rPr lang="en-US" sz="3600" dirty="0" smtClean="0">
                <a:solidFill>
                  <a:srgbClr val="C00000"/>
                </a:solidFill>
                <a:latin typeface="David" panose="020E0502060401010101" pitchFamily="34" charset="-79"/>
                <a:cs typeface="David" panose="020E0502060401010101" pitchFamily="34" charset="-79"/>
              </a:rPr>
              <a:t>1) For </a:t>
            </a:r>
            <a:r>
              <a:rPr lang="en-US" sz="3600" b="1" dirty="0" smtClean="0">
                <a:solidFill>
                  <a:srgbClr val="C00000"/>
                </a:solidFill>
                <a:latin typeface="David" panose="020E0502060401010101" pitchFamily="34" charset="-79"/>
                <a:cs typeface="David" panose="020E0502060401010101" pitchFamily="34" charset="-79"/>
              </a:rPr>
              <a:t>non-gallstone pancreatitis</a:t>
            </a:r>
            <a:r>
              <a:rPr lang="en-US" sz="3600" dirty="0" smtClean="0">
                <a:solidFill>
                  <a:srgbClr val="C00000"/>
                </a:solidFill>
                <a:latin typeface="David" panose="020E0502060401010101" pitchFamily="34" charset="-79"/>
                <a:cs typeface="David" panose="020E0502060401010101" pitchFamily="34" charset="-79"/>
              </a:rPr>
              <a:t>, the parameters are:</a:t>
            </a:r>
            <a:br>
              <a:rPr lang="en-US" sz="3600" dirty="0" smtClean="0">
                <a:solidFill>
                  <a:srgbClr val="C00000"/>
                </a:solidFill>
                <a:latin typeface="David" panose="020E0502060401010101" pitchFamily="34" charset="-79"/>
                <a:cs typeface="David" panose="020E0502060401010101" pitchFamily="34" charset="-79"/>
              </a:rPr>
            </a:br>
            <a:endParaRPr lang="ar-SA" sz="3600" dirty="0">
              <a:solidFill>
                <a:srgbClr val="C00000"/>
              </a:solidFill>
              <a:latin typeface="David" panose="020E0502060401010101" pitchFamily="34" charset="-79"/>
            </a:endParaRPr>
          </a:p>
        </p:txBody>
      </p:sp>
      <p:sp>
        <p:nvSpPr>
          <p:cNvPr id="3" name="عنصر نائب للنص 2"/>
          <p:cNvSpPr>
            <a:spLocks noGrp="1"/>
          </p:cNvSpPr>
          <p:nvPr>
            <p:ph type="body" idx="1"/>
          </p:nvPr>
        </p:nvSpPr>
        <p:spPr>
          <a:xfrm>
            <a:off x="269875" y="788988"/>
            <a:ext cx="10515600" cy="1500187"/>
          </a:xfrm>
        </p:spPr>
        <p:txBody>
          <a:bodyPr>
            <a:noAutofit/>
          </a:bodyPr>
          <a:lstStyle/>
          <a:p>
            <a:pPr algn="l" rtl="0"/>
            <a:r>
              <a:rPr lang="en-US" b="1" dirty="0" smtClean="0">
                <a:solidFill>
                  <a:srgbClr val="FF0000"/>
                </a:solidFill>
                <a:latin typeface="David" panose="020E0502060401010101" pitchFamily="34" charset="-79"/>
                <a:cs typeface="David" panose="020E0502060401010101" pitchFamily="34" charset="-79"/>
              </a:rPr>
              <a:t>At </a:t>
            </a:r>
            <a:r>
              <a:rPr lang="en-US" b="1" dirty="0">
                <a:solidFill>
                  <a:srgbClr val="FF0000"/>
                </a:solidFill>
                <a:latin typeface="David" panose="020E0502060401010101" pitchFamily="34" charset="-79"/>
                <a:cs typeface="David" panose="020E0502060401010101" pitchFamily="34" charset="-79"/>
              </a:rPr>
              <a:t>admission:</a:t>
            </a:r>
            <a:endParaRPr lang="en-US" dirty="0">
              <a:solidFill>
                <a:srgbClr val="FF0000"/>
              </a:solidFill>
              <a:latin typeface="David" panose="020E0502060401010101" pitchFamily="34" charset="-79"/>
              <a:cs typeface="David" panose="020E0502060401010101" pitchFamily="34" charset="-79"/>
            </a:endParaRPr>
          </a:p>
          <a:p>
            <a:pPr lvl="0" algn="l" rtl="0"/>
            <a:r>
              <a:rPr lang="en-US" dirty="0" smtClean="0">
                <a:solidFill>
                  <a:schemeClr val="tx1"/>
                </a:solidFill>
                <a:latin typeface="David" panose="020E0502060401010101" pitchFamily="34" charset="-79"/>
                <a:cs typeface="David" panose="020E0502060401010101" pitchFamily="34" charset="-79"/>
              </a:rPr>
              <a:t>1- Age </a:t>
            </a:r>
            <a:r>
              <a:rPr lang="en-US" dirty="0">
                <a:solidFill>
                  <a:schemeClr val="tx1"/>
                </a:solidFill>
                <a:latin typeface="David" panose="020E0502060401010101" pitchFamily="34" charset="-79"/>
                <a:cs typeface="David" panose="020E0502060401010101" pitchFamily="34" charset="-79"/>
              </a:rPr>
              <a:t>in years &gt; 55 years</a:t>
            </a:r>
          </a:p>
          <a:p>
            <a:pPr lvl="0" algn="l" rtl="0"/>
            <a:r>
              <a:rPr lang="en-US" dirty="0" smtClean="0">
                <a:solidFill>
                  <a:schemeClr val="tx1"/>
                </a:solidFill>
                <a:latin typeface="David" panose="020E0502060401010101" pitchFamily="34" charset="-79"/>
                <a:cs typeface="David" panose="020E0502060401010101" pitchFamily="34" charset="-79"/>
                <a:hlinkClick r:id="rId2" tooltip="White blood cell"/>
              </a:rPr>
              <a:t>2- White </a:t>
            </a:r>
            <a:r>
              <a:rPr lang="en-US" dirty="0">
                <a:solidFill>
                  <a:schemeClr val="tx1"/>
                </a:solidFill>
                <a:latin typeface="David" panose="020E0502060401010101" pitchFamily="34" charset="-79"/>
                <a:cs typeface="David" panose="020E0502060401010101" pitchFamily="34" charset="-79"/>
                <a:hlinkClick r:id="rId2" tooltip="White blood cell"/>
              </a:rPr>
              <a:t>blood cell</a:t>
            </a:r>
            <a:r>
              <a:rPr lang="en-US" dirty="0">
                <a:solidFill>
                  <a:schemeClr val="tx1"/>
                </a:solidFill>
                <a:latin typeface="David" panose="020E0502060401010101" pitchFamily="34" charset="-79"/>
                <a:cs typeface="David" panose="020E0502060401010101" pitchFamily="34" charset="-79"/>
              </a:rPr>
              <a:t> count &gt; 16000 cells/mm</a:t>
            </a:r>
            <a:r>
              <a:rPr lang="en-US" baseline="30000" dirty="0">
                <a:solidFill>
                  <a:schemeClr val="tx1"/>
                </a:solidFill>
                <a:latin typeface="David" panose="020E0502060401010101" pitchFamily="34" charset="-79"/>
                <a:cs typeface="David" panose="020E0502060401010101" pitchFamily="34" charset="-79"/>
              </a:rPr>
              <a:t>3</a:t>
            </a:r>
            <a:endParaRPr lang="en-US" dirty="0">
              <a:solidFill>
                <a:schemeClr val="tx1"/>
              </a:solidFill>
              <a:latin typeface="David" panose="020E0502060401010101" pitchFamily="34" charset="-79"/>
              <a:cs typeface="David" panose="020E0502060401010101" pitchFamily="34" charset="-79"/>
            </a:endParaRPr>
          </a:p>
          <a:p>
            <a:pPr lvl="0" algn="l" rtl="0"/>
            <a:r>
              <a:rPr lang="en-US" dirty="0" smtClean="0">
                <a:solidFill>
                  <a:schemeClr val="tx1"/>
                </a:solidFill>
                <a:latin typeface="David" panose="020E0502060401010101" pitchFamily="34" charset="-79"/>
                <a:cs typeface="David" panose="020E0502060401010101" pitchFamily="34" charset="-79"/>
                <a:hlinkClick r:id="rId3" tooltip="Blood glucose"/>
              </a:rPr>
              <a:t>3- Blood </a:t>
            </a:r>
            <a:r>
              <a:rPr lang="en-US" dirty="0">
                <a:solidFill>
                  <a:schemeClr val="tx1"/>
                </a:solidFill>
                <a:latin typeface="David" panose="020E0502060401010101" pitchFamily="34" charset="-79"/>
                <a:cs typeface="David" panose="020E0502060401010101" pitchFamily="34" charset="-79"/>
                <a:hlinkClick r:id="rId3" tooltip="Blood glucose"/>
              </a:rPr>
              <a:t>glucose</a:t>
            </a:r>
            <a:r>
              <a:rPr lang="en-US" dirty="0">
                <a:solidFill>
                  <a:schemeClr val="tx1"/>
                </a:solidFill>
                <a:latin typeface="David" panose="020E0502060401010101" pitchFamily="34" charset="-79"/>
                <a:cs typeface="David" panose="020E0502060401010101" pitchFamily="34" charset="-79"/>
              </a:rPr>
              <a:t> &gt; 10 mmol/L (&gt; 200 mg/</a:t>
            </a:r>
            <a:r>
              <a:rPr lang="en-US" dirty="0" err="1">
                <a:solidFill>
                  <a:schemeClr val="tx1"/>
                </a:solidFill>
                <a:latin typeface="David" panose="020E0502060401010101" pitchFamily="34" charset="-79"/>
                <a:cs typeface="David" panose="020E0502060401010101" pitchFamily="34" charset="-79"/>
              </a:rPr>
              <a:t>dL</a:t>
            </a:r>
            <a:r>
              <a:rPr lang="en-US" dirty="0">
                <a:solidFill>
                  <a:schemeClr val="tx1"/>
                </a:solidFill>
                <a:latin typeface="David" panose="020E0502060401010101" pitchFamily="34" charset="-79"/>
                <a:cs typeface="David" panose="020E0502060401010101" pitchFamily="34" charset="-79"/>
              </a:rPr>
              <a:t>)</a:t>
            </a:r>
          </a:p>
          <a:p>
            <a:pPr lvl="0" algn="l" rtl="0"/>
            <a:r>
              <a:rPr lang="en-US" dirty="0" smtClean="0">
                <a:solidFill>
                  <a:schemeClr val="tx1"/>
                </a:solidFill>
                <a:latin typeface="David" panose="020E0502060401010101" pitchFamily="34" charset="-79"/>
                <a:cs typeface="David" panose="020E0502060401010101" pitchFamily="34" charset="-79"/>
              </a:rPr>
              <a:t>4- Serum</a:t>
            </a:r>
            <a:r>
              <a:rPr lang="en-US" dirty="0">
                <a:solidFill>
                  <a:schemeClr val="tx1"/>
                </a:solidFill>
                <a:latin typeface="David" panose="020E0502060401010101" pitchFamily="34" charset="-79"/>
                <a:cs typeface="David" panose="020E0502060401010101" pitchFamily="34" charset="-79"/>
              </a:rPr>
              <a:t> </a:t>
            </a:r>
            <a:r>
              <a:rPr lang="en-US" dirty="0">
                <a:solidFill>
                  <a:schemeClr val="tx1"/>
                </a:solidFill>
                <a:latin typeface="David" panose="020E0502060401010101" pitchFamily="34" charset="-79"/>
                <a:cs typeface="David" panose="020E0502060401010101" pitchFamily="34" charset="-79"/>
                <a:hlinkClick r:id="rId4" tooltip="Aspartate transaminase"/>
              </a:rPr>
              <a:t>AST</a:t>
            </a:r>
            <a:r>
              <a:rPr lang="en-US" dirty="0">
                <a:solidFill>
                  <a:schemeClr val="tx1"/>
                </a:solidFill>
                <a:latin typeface="David" panose="020E0502060401010101" pitchFamily="34" charset="-79"/>
                <a:cs typeface="David" panose="020E0502060401010101" pitchFamily="34" charset="-79"/>
              </a:rPr>
              <a:t> &gt; 250 IU/L</a:t>
            </a:r>
          </a:p>
          <a:p>
            <a:pPr lvl="0" algn="l" rtl="0"/>
            <a:r>
              <a:rPr lang="en-US" dirty="0" smtClean="0">
                <a:solidFill>
                  <a:schemeClr val="tx1"/>
                </a:solidFill>
                <a:latin typeface="David" panose="020E0502060401010101" pitchFamily="34" charset="-79"/>
                <a:cs typeface="David" panose="020E0502060401010101" pitchFamily="34" charset="-79"/>
              </a:rPr>
              <a:t>5- Serum</a:t>
            </a:r>
            <a:r>
              <a:rPr lang="en-US" dirty="0">
                <a:solidFill>
                  <a:schemeClr val="tx1"/>
                </a:solidFill>
                <a:latin typeface="David" panose="020E0502060401010101" pitchFamily="34" charset="-79"/>
                <a:cs typeface="David" panose="020E0502060401010101" pitchFamily="34" charset="-79"/>
              </a:rPr>
              <a:t> </a:t>
            </a:r>
            <a:r>
              <a:rPr lang="en-US" dirty="0">
                <a:solidFill>
                  <a:schemeClr val="tx1"/>
                </a:solidFill>
                <a:latin typeface="David" panose="020E0502060401010101" pitchFamily="34" charset="-79"/>
                <a:cs typeface="David" panose="020E0502060401010101" pitchFamily="34" charset="-79"/>
                <a:hlinkClick r:id="rId5" tooltip="Lactate dehydrogenase"/>
              </a:rPr>
              <a:t>LDH</a:t>
            </a:r>
            <a:r>
              <a:rPr lang="en-US" dirty="0">
                <a:solidFill>
                  <a:schemeClr val="tx1"/>
                </a:solidFill>
                <a:latin typeface="David" panose="020E0502060401010101" pitchFamily="34" charset="-79"/>
                <a:cs typeface="David" panose="020E0502060401010101" pitchFamily="34" charset="-79"/>
              </a:rPr>
              <a:t> &gt; 350 IU/L</a:t>
            </a:r>
          </a:p>
          <a:p>
            <a:pPr algn="l" rtl="0"/>
            <a:r>
              <a:rPr lang="en-US" b="1" dirty="0">
                <a:solidFill>
                  <a:srgbClr val="FF0000"/>
                </a:solidFill>
                <a:latin typeface="David" panose="020E0502060401010101" pitchFamily="34" charset="-79"/>
                <a:cs typeface="David" panose="020E0502060401010101" pitchFamily="34" charset="-79"/>
              </a:rPr>
              <a:t>Within 48 hours:</a:t>
            </a:r>
            <a:endParaRPr lang="en-US" dirty="0">
              <a:solidFill>
                <a:srgbClr val="FF0000"/>
              </a:solidFill>
              <a:latin typeface="David" panose="020E0502060401010101" pitchFamily="34" charset="-79"/>
              <a:cs typeface="David" panose="020E0502060401010101" pitchFamily="34" charset="-79"/>
            </a:endParaRPr>
          </a:p>
          <a:p>
            <a:pPr lvl="0" algn="l" rtl="0"/>
            <a:r>
              <a:rPr lang="en-US" dirty="0" smtClean="0">
                <a:solidFill>
                  <a:schemeClr val="tx1"/>
                </a:solidFill>
                <a:latin typeface="David" panose="020E0502060401010101" pitchFamily="34" charset="-79"/>
                <a:cs typeface="David" panose="020E0502060401010101" pitchFamily="34" charset="-79"/>
              </a:rPr>
              <a:t>1- Serum </a:t>
            </a:r>
            <a:r>
              <a:rPr lang="en-US" dirty="0">
                <a:solidFill>
                  <a:schemeClr val="tx1"/>
                </a:solidFill>
                <a:latin typeface="David" panose="020E0502060401010101" pitchFamily="34" charset="-79"/>
                <a:cs typeface="David" panose="020E0502060401010101" pitchFamily="34" charset="-79"/>
              </a:rPr>
              <a:t>calcium &lt; 2.0 mmol/L (&lt; 8.0 mg/</a:t>
            </a:r>
            <a:r>
              <a:rPr lang="en-US" dirty="0" err="1">
                <a:solidFill>
                  <a:schemeClr val="tx1"/>
                </a:solidFill>
                <a:latin typeface="David" panose="020E0502060401010101" pitchFamily="34" charset="-79"/>
                <a:cs typeface="David" panose="020E0502060401010101" pitchFamily="34" charset="-79"/>
              </a:rPr>
              <a:t>dL</a:t>
            </a:r>
            <a:r>
              <a:rPr lang="en-US" dirty="0">
                <a:solidFill>
                  <a:schemeClr val="tx1"/>
                </a:solidFill>
                <a:latin typeface="David" panose="020E0502060401010101" pitchFamily="34" charset="-79"/>
                <a:cs typeface="David" panose="020E0502060401010101" pitchFamily="34" charset="-79"/>
              </a:rPr>
              <a:t>)</a:t>
            </a:r>
          </a:p>
          <a:p>
            <a:pPr lvl="0" algn="l" rtl="0"/>
            <a:r>
              <a:rPr lang="en-US" dirty="0" smtClean="0">
                <a:solidFill>
                  <a:schemeClr val="tx1"/>
                </a:solidFill>
                <a:latin typeface="David" panose="020E0502060401010101" pitchFamily="34" charset="-79"/>
                <a:cs typeface="David" panose="020E0502060401010101" pitchFamily="34" charset="-79"/>
                <a:hlinkClick r:id="rId6" tooltip="Hematocrit"/>
              </a:rPr>
              <a:t>2- Hematocrit</a:t>
            </a:r>
            <a:r>
              <a:rPr lang="en-US" dirty="0">
                <a:solidFill>
                  <a:schemeClr val="tx1"/>
                </a:solidFill>
                <a:latin typeface="David" panose="020E0502060401010101" pitchFamily="34" charset="-79"/>
                <a:cs typeface="David" panose="020E0502060401010101" pitchFamily="34" charset="-79"/>
              </a:rPr>
              <a:t> fall &gt; 10%</a:t>
            </a:r>
          </a:p>
          <a:p>
            <a:pPr lvl="0" algn="l" rtl="0"/>
            <a:r>
              <a:rPr lang="en-US" dirty="0" smtClean="0">
                <a:solidFill>
                  <a:schemeClr val="tx1"/>
                </a:solidFill>
                <a:latin typeface="David" panose="020E0502060401010101" pitchFamily="34" charset="-79"/>
                <a:cs typeface="David" panose="020E0502060401010101" pitchFamily="34" charset="-79"/>
              </a:rPr>
              <a:t>3- Oxygen </a:t>
            </a:r>
            <a:r>
              <a:rPr lang="en-US" dirty="0">
                <a:solidFill>
                  <a:schemeClr val="tx1"/>
                </a:solidFill>
                <a:latin typeface="David" panose="020E0502060401010101" pitchFamily="34" charset="-79"/>
                <a:cs typeface="David" panose="020E0502060401010101" pitchFamily="34" charset="-79"/>
              </a:rPr>
              <a:t>(</a:t>
            </a:r>
            <a:r>
              <a:rPr lang="en-US" dirty="0">
                <a:solidFill>
                  <a:schemeClr val="tx1"/>
                </a:solidFill>
                <a:latin typeface="David" panose="020E0502060401010101" pitchFamily="34" charset="-79"/>
                <a:cs typeface="David" panose="020E0502060401010101" pitchFamily="34" charset="-79"/>
                <a:hlinkClick r:id="rId7" tooltip="Hypoxemia"/>
              </a:rPr>
              <a:t>hypoxemia</a:t>
            </a:r>
            <a:r>
              <a:rPr lang="en-US" dirty="0">
                <a:solidFill>
                  <a:schemeClr val="tx1"/>
                </a:solidFill>
                <a:latin typeface="David" panose="020E0502060401010101" pitchFamily="34" charset="-79"/>
                <a:cs typeface="David" panose="020E0502060401010101" pitchFamily="34" charset="-79"/>
              </a:rPr>
              <a:t> PaO</a:t>
            </a:r>
            <a:r>
              <a:rPr lang="en-US" baseline="-25000" dirty="0">
                <a:solidFill>
                  <a:schemeClr val="tx1"/>
                </a:solidFill>
                <a:latin typeface="David" panose="020E0502060401010101" pitchFamily="34" charset="-79"/>
                <a:cs typeface="David" panose="020E0502060401010101" pitchFamily="34" charset="-79"/>
              </a:rPr>
              <a:t>2</a:t>
            </a:r>
            <a:r>
              <a:rPr lang="en-US" dirty="0">
                <a:solidFill>
                  <a:schemeClr val="tx1"/>
                </a:solidFill>
                <a:latin typeface="David" panose="020E0502060401010101" pitchFamily="34" charset="-79"/>
                <a:cs typeface="David" panose="020E0502060401010101" pitchFamily="34" charset="-79"/>
              </a:rPr>
              <a:t> &lt; 60 mmHg)</a:t>
            </a:r>
          </a:p>
          <a:p>
            <a:pPr lvl="0" algn="l" rtl="0"/>
            <a:r>
              <a:rPr lang="en-US" dirty="0" smtClean="0">
                <a:solidFill>
                  <a:schemeClr val="tx1"/>
                </a:solidFill>
                <a:latin typeface="David" panose="020E0502060401010101" pitchFamily="34" charset="-79"/>
                <a:cs typeface="David" panose="020E0502060401010101" pitchFamily="34" charset="-79"/>
                <a:hlinkClick r:id="rId8" tooltip="BUN"/>
              </a:rPr>
              <a:t>4- BUN</a:t>
            </a:r>
            <a:r>
              <a:rPr lang="en-US" dirty="0">
                <a:solidFill>
                  <a:schemeClr val="tx1"/>
                </a:solidFill>
                <a:latin typeface="David" panose="020E0502060401010101" pitchFamily="34" charset="-79"/>
                <a:cs typeface="David" panose="020E0502060401010101" pitchFamily="34" charset="-79"/>
              </a:rPr>
              <a:t> increased by 1.8 or more mmol/L (5 or more mg/</a:t>
            </a:r>
            <a:r>
              <a:rPr lang="en-US" dirty="0" err="1">
                <a:solidFill>
                  <a:schemeClr val="tx1"/>
                </a:solidFill>
                <a:latin typeface="David" panose="020E0502060401010101" pitchFamily="34" charset="-79"/>
                <a:cs typeface="David" panose="020E0502060401010101" pitchFamily="34" charset="-79"/>
              </a:rPr>
              <a:t>dL</a:t>
            </a:r>
            <a:r>
              <a:rPr lang="en-US" dirty="0">
                <a:solidFill>
                  <a:schemeClr val="tx1"/>
                </a:solidFill>
                <a:latin typeface="David" panose="020E0502060401010101" pitchFamily="34" charset="-79"/>
                <a:cs typeface="David" panose="020E0502060401010101" pitchFamily="34" charset="-79"/>
              </a:rPr>
              <a:t>) after IV fluid hydration</a:t>
            </a:r>
          </a:p>
          <a:p>
            <a:pPr lvl="0" algn="l" rtl="0"/>
            <a:r>
              <a:rPr lang="en-US" dirty="0" smtClean="0">
                <a:solidFill>
                  <a:schemeClr val="tx1"/>
                </a:solidFill>
                <a:latin typeface="David" panose="020E0502060401010101" pitchFamily="34" charset="-79"/>
                <a:cs typeface="David" panose="020E0502060401010101" pitchFamily="34" charset="-79"/>
              </a:rPr>
              <a:t>5- Base </a:t>
            </a:r>
            <a:r>
              <a:rPr lang="en-US" dirty="0">
                <a:solidFill>
                  <a:schemeClr val="tx1"/>
                </a:solidFill>
                <a:latin typeface="David" panose="020E0502060401010101" pitchFamily="34" charset="-79"/>
                <a:cs typeface="David" panose="020E0502060401010101" pitchFamily="34" charset="-79"/>
              </a:rPr>
              <a:t>deficit (negative </a:t>
            </a:r>
            <a:r>
              <a:rPr lang="en-US" dirty="0">
                <a:solidFill>
                  <a:schemeClr val="tx1"/>
                </a:solidFill>
                <a:latin typeface="David" panose="020E0502060401010101" pitchFamily="34" charset="-79"/>
                <a:cs typeface="David" panose="020E0502060401010101" pitchFamily="34" charset="-79"/>
                <a:hlinkClick r:id="rId9" tooltip="Base excess"/>
              </a:rPr>
              <a:t>base excess</a:t>
            </a:r>
            <a:r>
              <a:rPr lang="en-US" dirty="0">
                <a:solidFill>
                  <a:schemeClr val="tx1"/>
                </a:solidFill>
                <a:latin typeface="David" panose="020E0502060401010101" pitchFamily="34" charset="-79"/>
                <a:cs typeface="David" panose="020E0502060401010101" pitchFamily="34" charset="-79"/>
              </a:rPr>
              <a:t>) &gt; 4 </a:t>
            </a:r>
            <a:r>
              <a:rPr lang="en-US" dirty="0" err="1">
                <a:solidFill>
                  <a:schemeClr val="tx1"/>
                </a:solidFill>
                <a:latin typeface="David" panose="020E0502060401010101" pitchFamily="34" charset="-79"/>
                <a:cs typeface="David" panose="020E0502060401010101" pitchFamily="34" charset="-79"/>
              </a:rPr>
              <a:t>mEq</a:t>
            </a:r>
            <a:r>
              <a:rPr lang="en-US" dirty="0">
                <a:solidFill>
                  <a:schemeClr val="tx1"/>
                </a:solidFill>
                <a:latin typeface="David" panose="020E0502060401010101" pitchFamily="34" charset="-79"/>
                <a:cs typeface="David" panose="020E0502060401010101" pitchFamily="34" charset="-79"/>
              </a:rPr>
              <a:t>/L</a:t>
            </a:r>
          </a:p>
          <a:p>
            <a:pPr lvl="0" algn="l" rtl="0"/>
            <a:r>
              <a:rPr lang="en-US" dirty="0" smtClean="0">
                <a:solidFill>
                  <a:schemeClr val="tx1"/>
                </a:solidFill>
                <a:latin typeface="David" panose="020E0502060401010101" pitchFamily="34" charset="-79"/>
                <a:cs typeface="David" panose="020E0502060401010101" pitchFamily="34" charset="-79"/>
              </a:rPr>
              <a:t>6- Sequestration </a:t>
            </a:r>
            <a:r>
              <a:rPr lang="en-US" dirty="0">
                <a:solidFill>
                  <a:schemeClr val="tx1"/>
                </a:solidFill>
                <a:latin typeface="David" panose="020E0502060401010101" pitchFamily="34" charset="-79"/>
                <a:cs typeface="David" panose="020E0502060401010101" pitchFamily="34" charset="-79"/>
              </a:rPr>
              <a:t>of fluids &gt; 6 L</a:t>
            </a:r>
          </a:p>
          <a:p>
            <a:pPr algn="l"/>
            <a:endParaRPr lang="ar-SA" dirty="0"/>
          </a:p>
        </p:txBody>
      </p:sp>
    </p:spTree>
    <p:extLst>
      <p:ext uri="{BB962C8B-B14F-4D97-AF65-F5344CB8AC3E}">
        <p14:creationId xmlns:p14="http://schemas.microsoft.com/office/powerpoint/2010/main" val="3242217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733425" y="2974975"/>
            <a:ext cx="10515600" cy="1325563"/>
          </a:xfrm>
        </p:spPr>
        <p:txBody>
          <a:bodyPr>
            <a:noAutofit/>
          </a:bodyPr>
          <a:lstStyle/>
          <a:p>
            <a:pPr algn="just"/>
            <a:r>
              <a:rPr lang="en-US" dirty="0">
                <a:latin typeface="David" panose="020E0502060401010101" pitchFamily="34" charset="-79"/>
                <a:cs typeface="David" panose="020E0502060401010101" pitchFamily="34" charset="-79"/>
              </a:rPr>
              <a:t>The criteria for point assignment is that a certain breakpoint be met at anytime during that 48 hour period, so that in some situations it can be calculated shortly after admission. It is applicable to non-gallstone pancreatitis.</a:t>
            </a:r>
            <a:br>
              <a:rPr lang="en-US" dirty="0">
                <a:latin typeface="David" panose="020E0502060401010101" pitchFamily="34" charset="-79"/>
                <a:cs typeface="David" panose="020E0502060401010101" pitchFamily="34" charset="-79"/>
              </a:rPr>
            </a:br>
            <a:endParaRPr lang="ar-SA" dirty="0">
              <a:latin typeface="David" panose="020E0502060401010101" pitchFamily="34" charset="-79"/>
            </a:endParaRPr>
          </a:p>
        </p:txBody>
      </p:sp>
      <p:cxnSp>
        <p:nvCxnSpPr>
          <p:cNvPr id="5" name="رابط مستقيم 4"/>
          <p:cNvCxnSpPr/>
          <p:nvPr/>
        </p:nvCxnSpPr>
        <p:spPr>
          <a:xfrm>
            <a:off x="647700" y="1247775"/>
            <a:ext cx="1060132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رابط مستقيم 5"/>
          <p:cNvCxnSpPr/>
          <p:nvPr/>
        </p:nvCxnSpPr>
        <p:spPr>
          <a:xfrm>
            <a:off x="619125" y="5238750"/>
            <a:ext cx="106299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47933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12725" y="133350"/>
            <a:ext cx="10515600" cy="1209675"/>
          </a:xfrm>
        </p:spPr>
        <p:txBody>
          <a:bodyPr>
            <a:normAutofit/>
          </a:bodyPr>
          <a:lstStyle/>
          <a:p>
            <a:pPr algn="l"/>
            <a:r>
              <a:rPr lang="en-US" sz="3600" dirty="0" smtClean="0">
                <a:solidFill>
                  <a:srgbClr val="C00000"/>
                </a:solidFill>
                <a:latin typeface="David" panose="020E0502060401010101" pitchFamily="34" charset="-79"/>
                <a:cs typeface="David" panose="020E0502060401010101" pitchFamily="34" charset="-79"/>
              </a:rPr>
              <a:t>2) For </a:t>
            </a:r>
            <a:r>
              <a:rPr lang="en-US" sz="3600" b="1" dirty="0" smtClean="0">
                <a:solidFill>
                  <a:srgbClr val="C00000"/>
                </a:solidFill>
                <a:latin typeface="David" panose="020E0502060401010101" pitchFamily="34" charset="-79"/>
                <a:cs typeface="David" panose="020E0502060401010101" pitchFamily="34" charset="-79"/>
              </a:rPr>
              <a:t>gallstone pancreatitis</a:t>
            </a:r>
            <a:r>
              <a:rPr lang="en-US" sz="3600" dirty="0" smtClean="0">
                <a:solidFill>
                  <a:srgbClr val="C00000"/>
                </a:solidFill>
                <a:latin typeface="David" panose="020E0502060401010101" pitchFamily="34" charset="-79"/>
                <a:cs typeface="David" panose="020E0502060401010101" pitchFamily="34" charset="-79"/>
              </a:rPr>
              <a:t>, the parameters are:</a:t>
            </a:r>
            <a:r>
              <a:rPr lang="en-US" sz="3600" dirty="0" smtClean="0">
                <a:latin typeface="David" panose="020E0502060401010101" pitchFamily="34" charset="-79"/>
                <a:cs typeface="David" panose="020E0502060401010101" pitchFamily="34" charset="-79"/>
              </a:rPr>
              <a:t/>
            </a:r>
            <a:br>
              <a:rPr lang="en-US" sz="3600" dirty="0" smtClean="0">
                <a:latin typeface="David" panose="020E0502060401010101" pitchFamily="34" charset="-79"/>
                <a:cs typeface="David" panose="020E0502060401010101" pitchFamily="34" charset="-79"/>
              </a:rPr>
            </a:br>
            <a:endParaRPr lang="ar-SA" sz="3600" dirty="0">
              <a:latin typeface="David" panose="020E0502060401010101" pitchFamily="34" charset="-79"/>
            </a:endParaRPr>
          </a:p>
        </p:txBody>
      </p:sp>
      <p:sp>
        <p:nvSpPr>
          <p:cNvPr id="3" name="عنصر نائب للنص 2"/>
          <p:cNvSpPr>
            <a:spLocks noGrp="1"/>
          </p:cNvSpPr>
          <p:nvPr>
            <p:ph type="body" idx="1"/>
          </p:nvPr>
        </p:nvSpPr>
        <p:spPr>
          <a:xfrm>
            <a:off x="212725" y="855662"/>
            <a:ext cx="10515600" cy="5240338"/>
          </a:xfrm>
        </p:spPr>
        <p:txBody>
          <a:bodyPr>
            <a:noAutofit/>
          </a:bodyPr>
          <a:lstStyle/>
          <a:p>
            <a:pPr algn="l" rtl="0"/>
            <a:r>
              <a:rPr lang="en-US" b="1" dirty="0" smtClean="0">
                <a:solidFill>
                  <a:srgbClr val="FF0000"/>
                </a:solidFill>
                <a:latin typeface="David" panose="020E0502060401010101" pitchFamily="34" charset="-79"/>
                <a:cs typeface="David" panose="020E0502060401010101" pitchFamily="34" charset="-79"/>
              </a:rPr>
              <a:t>At </a:t>
            </a:r>
            <a:r>
              <a:rPr lang="en-US" b="1" dirty="0">
                <a:solidFill>
                  <a:srgbClr val="FF0000"/>
                </a:solidFill>
                <a:latin typeface="David" panose="020E0502060401010101" pitchFamily="34" charset="-79"/>
                <a:cs typeface="David" panose="020E0502060401010101" pitchFamily="34" charset="-79"/>
              </a:rPr>
              <a:t>admission:</a:t>
            </a:r>
            <a:endParaRPr lang="en-US" dirty="0">
              <a:solidFill>
                <a:srgbClr val="FF0000"/>
              </a:solidFill>
              <a:latin typeface="David" panose="020E0502060401010101" pitchFamily="34" charset="-79"/>
              <a:cs typeface="David" panose="020E0502060401010101" pitchFamily="34" charset="-79"/>
            </a:endParaRPr>
          </a:p>
          <a:p>
            <a:pPr lvl="0" algn="l" rtl="0"/>
            <a:r>
              <a:rPr lang="en-US" dirty="0" smtClean="0">
                <a:solidFill>
                  <a:schemeClr val="tx1"/>
                </a:solidFill>
                <a:latin typeface="David" panose="020E0502060401010101" pitchFamily="34" charset="-79"/>
                <a:cs typeface="David" panose="020E0502060401010101" pitchFamily="34" charset="-79"/>
              </a:rPr>
              <a:t>1- Age </a:t>
            </a:r>
            <a:r>
              <a:rPr lang="en-US" dirty="0">
                <a:solidFill>
                  <a:schemeClr val="tx1"/>
                </a:solidFill>
                <a:latin typeface="David" panose="020E0502060401010101" pitchFamily="34" charset="-79"/>
                <a:cs typeface="David" panose="020E0502060401010101" pitchFamily="34" charset="-79"/>
              </a:rPr>
              <a:t>in years &gt; 70 years</a:t>
            </a:r>
          </a:p>
          <a:p>
            <a:pPr lvl="0" algn="l" rtl="0"/>
            <a:r>
              <a:rPr lang="en-US" dirty="0" smtClean="0">
                <a:solidFill>
                  <a:schemeClr val="tx1"/>
                </a:solidFill>
                <a:latin typeface="David" panose="020E0502060401010101" pitchFamily="34" charset="-79"/>
                <a:cs typeface="David" panose="020E0502060401010101" pitchFamily="34" charset="-79"/>
                <a:hlinkClick r:id="rId2" tooltip="White blood cell"/>
              </a:rPr>
              <a:t>2- White </a:t>
            </a:r>
            <a:r>
              <a:rPr lang="en-US" dirty="0">
                <a:solidFill>
                  <a:schemeClr val="tx1"/>
                </a:solidFill>
                <a:latin typeface="David" panose="020E0502060401010101" pitchFamily="34" charset="-79"/>
                <a:cs typeface="David" panose="020E0502060401010101" pitchFamily="34" charset="-79"/>
                <a:hlinkClick r:id="rId2" tooltip="White blood cell"/>
              </a:rPr>
              <a:t>blood cell</a:t>
            </a:r>
            <a:r>
              <a:rPr lang="en-US" dirty="0">
                <a:solidFill>
                  <a:schemeClr val="tx1"/>
                </a:solidFill>
                <a:latin typeface="David" panose="020E0502060401010101" pitchFamily="34" charset="-79"/>
                <a:cs typeface="David" panose="020E0502060401010101" pitchFamily="34" charset="-79"/>
              </a:rPr>
              <a:t> count &gt; 18000 cells/mm</a:t>
            </a:r>
            <a:r>
              <a:rPr lang="en-US" baseline="30000" dirty="0">
                <a:solidFill>
                  <a:schemeClr val="tx1"/>
                </a:solidFill>
                <a:latin typeface="David" panose="020E0502060401010101" pitchFamily="34" charset="-79"/>
                <a:cs typeface="David" panose="020E0502060401010101" pitchFamily="34" charset="-79"/>
              </a:rPr>
              <a:t>3</a:t>
            </a:r>
            <a:endParaRPr lang="en-US" dirty="0">
              <a:solidFill>
                <a:schemeClr val="tx1"/>
              </a:solidFill>
              <a:latin typeface="David" panose="020E0502060401010101" pitchFamily="34" charset="-79"/>
              <a:cs typeface="David" panose="020E0502060401010101" pitchFamily="34" charset="-79"/>
            </a:endParaRPr>
          </a:p>
          <a:p>
            <a:pPr lvl="0" algn="l" rtl="0"/>
            <a:r>
              <a:rPr lang="en-US" dirty="0" smtClean="0">
                <a:solidFill>
                  <a:schemeClr val="tx1"/>
                </a:solidFill>
                <a:latin typeface="David" panose="020E0502060401010101" pitchFamily="34" charset="-79"/>
                <a:cs typeface="David" panose="020E0502060401010101" pitchFamily="34" charset="-79"/>
                <a:hlinkClick r:id="rId3" tooltip="Blood glucose"/>
              </a:rPr>
              <a:t>3- Blood </a:t>
            </a:r>
            <a:r>
              <a:rPr lang="en-US" dirty="0">
                <a:solidFill>
                  <a:schemeClr val="tx1"/>
                </a:solidFill>
                <a:latin typeface="David" panose="020E0502060401010101" pitchFamily="34" charset="-79"/>
                <a:cs typeface="David" panose="020E0502060401010101" pitchFamily="34" charset="-79"/>
                <a:hlinkClick r:id="rId3" tooltip="Blood glucose"/>
              </a:rPr>
              <a:t>glucose</a:t>
            </a:r>
            <a:r>
              <a:rPr lang="en-US" dirty="0">
                <a:solidFill>
                  <a:schemeClr val="tx1"/>
                </a:solidFill>
                <a:latin typeface="David" panose="020E0502060401010101" pitchFamily="34" charset="-79"/>
                <a:cs typeface="David" panose="020E0502060401010101" pitchFamily="34" charset="-79"/>
              </a:rPr>
              <a:t> &gt; 12.2 mmol/L (&gt; 220 mg/</a:t>
            </a:r>
            <a:r>
              <a:rPr lang="en-US" dirty="0" err="1">
                <a:solidFill>
                  <a:schemeClr val="tx1"/>
                </a:solidFill>
                <a:latin typeface="David" panose="020E0502060401010101" pitchFamily="34" charset="-79"/>
                <a:cs typeface="David" panose="020E0502060401010101" pitchFamily="34" charset="-79"/>
              </a:rPr>
              <a:t>dL</a:t>
            </a:r>
            <a:r>
              <a:rPr lang="en-US" dirty="0">
                <a:solidFill>
                  <a:schemeClr val="tx1"/>
                </a:solidFill>
                <a:latin typeface="David" panose="020E0502060401010101" pitchFamily="34" charset="-79"/>
                <a:cs typeface="David" panose="020E0502060401010101" pitchFamily="34" charset="-79"/>
              </a:rPr>
              <a:t>)</a:t>
            </a:r>
          </a:p>
          <a:p>
            <a:pPr lvl="0" algn="l" rtl="0"/>
            <a:r>
              <a:rPr lang="en-US" dirty="0" smtClean="0">
                <a:solidFill>
                  <a:schemeClr val="tx1"/>
                </a:solidFill>
                <a:latin typeface="David" panose="020E0502060401010101" pitchFamily="34" charset="-79"/>
                <a:cs typeface="David" panose="020E0502060401010101" pitchFamily="34" charset="-79"/>
              </a:rPr>
              <a:t>4- Serum</a:t>
            </a:r>
            <a:r>
              <a:rPr lang="en-US" dirty="0">
                <a:solidFill>
                  <a:schemeClr val="tx1"/>
                </a:solidFill>
                <a:latin typeface="David" panose="020E0502060401010101" pitchFamily="34" charset="-79"/>
                <a:cs typeface="David" panose="020E0502060401010101" pitchFamily="34" charset="-79"/>
              </a:rPr>
              <a:t> </a:t>
            </a:r>
            <a:r>
              <a:rPr lang="en-US" dirty="0">
                <a:solidFill>
                  <a:schemeClr val="tx1"/>
                </a:solidFill>
                <a:latin typeface="David" panose="020E0502060401010101" pitchFamily="34" charset="-79"/>
                <a:cs typeface="David" panose="020E0502060401010101" pitchFamily="34" charset="-79"/>
                <a:hlinkClick r:id="rId4" tooltip="Aspartate transaminase"/>
              </a:rPr>
              <a:t>AST</a:t>
            </a:r>
            <a:r>
              <a:rPr lang="en-US" dirty="0">
                <a:solidFill>
                  <a:schemeClr val="tx1"/>
                </a:solidFill>
                <a:latin typeface="David" panose="020E0502060401010101" pitchFamily="34" charset="-79"/>
                <a:cs typeface="David" panose="020E0502060401010101" pitchFamily="34" charset="-79"/>
              </a:rPr>
              <a:t> &gt; 250 IU/L</a:t>
            </a:r>
          </a:p>
          <a:p>
            <a:pPr lvl="0" algn="l" rtl="0"/>
            <a:r>
              <a:rPr lang="en-US" dirty="0" smtClean="0">
                <a:solidFill>
                  <a:schemeClr val="tx1"/>
                </a:solidFill>
                <a:latin typeface="David" panose="020E0502060401010101" pitchFamily="34" charset="-79"/>
                <a:cs typeface="David" panose="020E0502060401010101" pitchFamily="34" charset="-79"/>
              </a:rPr>
              <a:t>5- Serum</a:t>
            </a:r>
            <a:r>
              <a:rPr lang="en-US" dirty="0">
                <a:solidFill>
                  <a:schemeClr val="tx1"/>
                </a:solidFill>
                <a:latin typeface="David" panose="020E0502060401010101" pitchFamily="34" charset="-79"/>
                <a:cs typeface="David" panose="020E0502060401010101" pitchFamily="34" charset="-79"/>
              </a:rPr>
              <a:t> </a:t>
            </a:r>
            <a:r>
              <a:rPr lang="en-US" dirty="0">
                <a:solidFill>
                  <a:schemeClr val="tx1"/>
                </a:solidFill>
                <a:latin typeface="David" panose="020E0502060401010101" pitchFamily="34" charset="-79"/>
                <a:cs typeface="David" panose="020E0502060401010101" pitchFamily="34" charset="-79"/>
                <a:hlinkClick r:id="rId5" tooltip="Lactate dehydrogenase"/>
              </a:rPr>
              <a:t>LDH</a:t>
            </a:r>
            <a:r>
              <a:rPr lang="en-US" dirty="0">
                <a:solidFill>
                  <a:schemeClr val="tx1"/>
                </a:solidFill>
                <a:latin typeface="David" panose="020E0502060401010101" pitchFamily="34" charset="-79"/>
                <a:cs typeface="David" panose="020E0502060401010101" pitchFamily="34" charset="-79"/>
              </a:rPr>
              <a:t> &gt; 400 IU/L</a:t>
            </a:r>
          </a:p>
          <a:p>
            <a:pPr algn="l" rtl="0"/>
            <a:r>
              <a:rPr lang="en-US" b="1" dirty="0">
                <a:solidFill>
                  <a:schemeClr val="tx1"/>
                </a:solidFill>
                <a:latin typeface="David" panose="020E0502060401010101" pitchFamily="34" charset="-79"/>
                <a:cs typeface="David" panose="020E0502060401010101" pitchFamily="34" charset="-79"/>
              </a:rPr>
              <a:t>Within 48 hours:</a:t>
            </a:r>
            <a:endParaRPr lang="en-US" dirty="0">
              <a:solidFill>
                <a:schemeClr val="tx1"/>
              </a:solidFill>
              <a:latin typeface="David" panose="020E0502060401010101" pitchFamily="34" charset="-79"/>
              <a:cs typeface="David" panose="020E0502060401010101" pitchFamily="34" charset="-79"/>
            </a:endParaRPr>
          </a:p>
          <a:p>
            <a:pPr lvl="0" algn="l" rtl="0"/>
            <a:r>
              <a:rPr lang="en-US" dirty="0" smtClean="0">
                <a:solidFill>
                  <a:schemeClr val="tx1"/>
                </a:solidFill>
                <a:latin typeface="David" panose="020E0502060401010101" pitchFamily="34" charset="-79"/>
                <a:cs typeface="David" panose="020E0502060401010101" pitchFamily="34" charset="-79"/>
              </a:rPr>
              <a:t>1- Serum </a:t>
            </a:r>
            <a:r>
              <a:rPr lang="en-US" dirty="0">
                <a:solidFill>
                  <a:schemeClr val="tx1"/>
                </a:solidFill>
                <a:latin typeface="David" panose="020E0502060401010101" pitchFamily="34" charset="-79"/>
                <a:cs typeface="David" panose="020E0502060401010101" pitchFamily="34" charset="-79"/>
              </a:rPr>
              <a:t>calcium &lt; 2.0 mmol/L (&lt; 8.0 mg/</a:t>
            </a:r>
            <a:r>
              <a:rPr lang="en-US" dirty="0" err="1">
                <a:solidFill>
                  <a:schemeClr val="tx1"/>
                </a:solidFill>
                <a:latin typeface="David" panose="020E0502060401010101" pitchFamily="34" charset="-79"/>
                <a:cs typeface="David" panose="020E0502060401010101" pitchFamily="34" charset="-79"/>
              </a:rPr>
              <a:t>dL</a:t>
            </a:r>
            <a:r>
              <a:rPr lang="en-US" dirty="0">
                <a:solidFill>
                  <a:schemeClr val="tx1"/>
                </a:solidFill>
                <a:latin typeface="David" panose="020E0502060401010101" pitchFamily="34" charset="-79"/>
                <a:cs typeface="David" panose="020E0502060401010101" pitchFamily="34" charset="-79"/>
              </a:rPr>
              <a:t>)</a:t>
            </a:r>
          </a:p>
          <a:p>
            <a:pPr lvl="0" algn="l" rtl="0"/>
            <a:r>
              <a:rPr lang="en-US" dirty="0" smtClean="0">
                <a:solidFill>
                  <a:schemeClr val="tx1"/>
                </a:solidFill>
                <a:latin typeface="David" panose="020E0502060401010101" pitchFamily="34" charset="-79"/>
                <a:cs typeface="David" panose="020E0502060401010101" pitchFamily="34" charset="-79"/>
                <a:hlinkClick r:id="rId6" tooltip="Hematocrit"/>
              </a:rPr>
              <a:t>2- Hematocrit</a:t>
            </a:r>
            <a:r>
              <a:rPr lang="en-US" dirty="0">
                <a:solidFill>
                  <a:schemeClr val="tx1"/>
                </a:solidFill>
                <a:latin typeface="David" panose="020E0502060401010101" pitchFamily="34" charset="-79"/>
                <a:cs typeface="David" panose="020E0502060401010101" pitchFamily="34" charset="-79"/>
              </a:rPr>
              <a:t> fall &gt; 10%</a:t>
            </a:r>
          </a:p>
          <a:p>
            <a:pPr lvl="0" algn="l" rtl="0"/>
            <a:r>
              <a:rPr lang="en-US" dirty="0" smtClean="0">
                <a:solidFill>
                  <a:schemeClr val="tx1"/>
                </a:solidFill>
                <a:latin typeface="David" panose="020E0502060401010101" pitchFamily="34" charset="-79"/>
                <a:cs typeface="David" panose="020E0502060401010101" pitchFamily="34" charset="-79"/>
              </a:rPr>
              <a:t>3- Oxygen </a:t>
            </a:r>
            <a:r>
              <a:rPr lang="en-US" dirty="0">
                <a:solidFill>
                  <a:schemeClr val="tx1"/>
                </a:solidFill>
                <a:latin typeface="David" panose="020E0502060401010101" pitchFamily="34" charset="-79"/>
                <a:cs typeface="David" panose="020E0502060401010101" pitchFamily="34" charset="-79"/>
              </a:rPr>
              <a:t>(</a:t>
            </a:r>
            <a:r>
              <a:rPr lang="en-US" dirty="0">
                <a:solidFill>
                  <a:schemeClr val="tx1"/>
                </a:solidFill>
                <a:latin typeface="David" panose="020E0502060401010101" pitchFamily="34" charset="-79"/>
                <a:cs typeface="David" panose="020E0502060401010101" pitchFamily="34" charset="-79"/>
                <a:hlinkClick r:id="rId7" tooltip="Hypoxemia"/>
              </a:rPr>
              <a:t>hypoxemia</a:t>
            </a:r>
            <a:r>
              <a:rPr lang="en-US" dirty="0">
                <a:solidFill>
                  <a:schemeClr val="tx1"/>
                </a:solidFill>
                <a:latin typeface="David" panose="020E0502060401010101" pitchFamily="34" charset="-79"/>
                <a:cs typeface="David" panose="020E0502060401010101" pitchFamily="34" charset="-79"/>
              </a:rPr>
              <a:t> PaO</a:t>
            </a:r>
            <a:r>
              <a:rPr lang="en-US" baseline="-25000" dirty="0">
                <a:solidFill>
                  <a:schemeClr val="tx1"/>
                </a:solidFill>
                <a:latin typeface="David" panose="020E0502060401010101" pitchFamily="34" charset="-79"/>
                <a:cs typeface="David" panose="020E0502060401010101" pitchFamily="34" charset="-79"/>
              </a:rPr>
              <a:t>2</a:t>
            </a:r>
            <a:r>
              <a:rPr lang="en-US" dirty="0">
                <a:solidFill>
                  <a:schemeClr val="tx1"/>
                </a:solidFill>
                <a:latin typeface="David" panose="020E0502060401010101" pitchFamily="34" charset="-79"/>
                <a:cs typeface="David" panose="020E0502060401010101" pitchFamily="34" charset="-79"/>
              </a:rPr>
              <a:t> &lt; 60 mmHg)</a:t>
            </a:r>
          </a:p>
          <a:p>
            <a:pPr lvl="0" algn="l" rtl="0"/>
            <a:r>
              <a:rPr lang="en-US" dirty="0" smtClean="0">
                <a:solidFill>
                  <a:schemeClr val="tx1"/>
                </a:solidFill>
                <a:latin typeface="David" panose="020E0502060401010101" pitchFamily="34" charset="-79"/>
                <a:cs typeface="David" panose="020E0502060401010101" pitchFamily="34" charset="-79"/>
                <a:hlinkClick r:id="rId8" tooltip="BUN"/>
              </a:rPr>
              <a:t>4- BUN</a:t>
            </a:r>
            <a:r>
              <a:rPr lang="en-US" dirty="0">
                <a:solidFill>
                  <a:schemeClr val="tx1"/>
                </a:solidFill>
                <a:latin typeface="David" panose="020E0502060401010101" pitchFamily="34" charset="-79"/>
                <a:cs typeface="David" panose="020E0502060401010101" pitchFamily="34" charset="-79"/>
              </a:rPr>
              <a:t> increased by 1.8 or more mmol/L (5 or more mg/</a:t>
            </a:r>
            <a:r>
              <a:rPr lang="en-US" dirty="0" err="1">
                <a:solidFill>
                  <a:schemeClr val="tx1"/>
                </a:solidFill>
                <a:latin typeface="David" panose="020E0502060401010101" pitchFamily="34" charset="-79"/>
                <a:cs typeface="David" panose="020E0502060401010101" pitchFamily="34" charset="-79"/>
              </a:rPr>
              <a:t>dL</a:t>
            </a:r>
            <a:r>
              <a:rPr lang="en-US" dirty="0">
                <a:solidFill>
                  <a:schemeClr val="tx1"/>
                </a:solidFill>
                <a:latin typeface="David" panose="020E0502060401010101" pitchFamily="34" charset="-79"/>
                <a:cs typeface="David" panose="020E0502060401010101" pitchFamily="34" charset="-79"/>
              </a:rPr>
              <a:t>) after IV fluid hydration</a:t>
            </a:r>
          </a:p>
          <a:p>
            <a:pPr lvl="0" algn="l" rtl="0"/>
            <a:r>
              <a:rPr lang="en-US" dirty="0" smtClean="0">
                <a:solidFill>
                  <a:schemeClr val="tx1"/>
                </a:solidFill>
                <a:latin typeface="David" panose="020E0502060401010101" pitchFamily="34" charset="-79"/>
                <a:cs typeface="David" panose="020E0502060401010101" pitchFamily="34" charset="-79"/>
              </a:rPr>
              <a:t>5- Base </a:t>
            </a:r>
            <a:r>
              <a:rPr lang="en-US" dirty="0">
                <a:solidFill>
                  <a:schemeClr val="tx1"/>
                </a:solidFill>
                <a:latin typeface="David" panose="020E0502060401010101" pitchFamily="34" charset="-79"/>
                <a:cs typeface="David" panose="020E0502060401010101" pitchFamily="34" charset="-79"/>
              </a:rPr>
              <a:t>deficit (negative </a:t>
            </a:r>
            <a:r>
              <a:rPr lang="en-US" dirty="0">
                <a:solidFill>
                  <a:schemeClr val="tx1"/>
                </a:solidFill>
                <a:latin typeface="David" panose="020E0502060401010101" pitchFamily="34" charset="-79"/>
                <a:cs typeface="David" panose="020E0502060401010101" pitchFamily="34" charset="-79"/>
                <a:hlinkClick r:id="rId9" tooltip="Base excess"/>
              </a:rPr>
              <a:t>base excess</a:t>
            </a:r>
            <a:r>
              <a:rPr lang="en-US" dirty="0">
                <a:solidFill>
                  <a:schemeClr val="tx1"/>
                </a:solidFill>
                <a:latin typeface="David" panose="020E0502060401010101" pitchFamily="34" charset="-79"/>
                <a:cs typeface="David" panose="020E0502060401010101" pitchFamily="34" charset="-79"/>
              </a:rPr>
              <a:t>) &gt; 5 </a:t>
            </a:r>
            <a:r>
              <a:rPr lang="en-US" dirty="0" err="1">
                <a:solidFill>
                  <a:schemeClr val="tx1"/>
                </a:solidFill>
                <a:latin typeface="David" panose="020E0502060401010101" pitchFamily="34" charset="-79"/>
                <a:cs typeface="David" panose="020E0502060401010101" pitchFamily="34" charset="-79"/>
              </a:rPr>
              <a:t>mEq</a:t>
            </a:r>
            <a:r>
              <a:rPr lang="en-US" dirty="0">
                <a:solidFill>
                  <a:schemeClr val="tx1"/>
                </a:solidFill>
                <a:latin typeface="David" panose="020E0502060401010101" pitchFamily="34" charset="-79"/>
                <a:cs typeface="David" panose="020E0502060401010101" pitchFamily="34" charset="-79"/>
              </a:rPr>
              <a:t>/L</a:t>
            </a:r>
          </a:p>
          <a:p>
            <a:pPr lvl="0" algn="l" rtl="0"/>
            <a:r>
              <a:rPr lang="en-US" dirty="0" smtClean="0">
                <a:solidFill>
                  <a:schemeClr val="tx1"/>
                </a:solidFill>
                <a:latin typeface="David" panose="020E0502060401010101" pitchFamily="34" charset="-79"/>
                <a:cs typeface="David" panose="020E0502060401010101" pitchFamily="34" charset="-79"/>
              </a:rPr>
              <a:t>6- Sequestration </a:t>
            </a:r>
            <a:r>
              <a:rPr lang="en-US" dirty="0">
                <a:solidFill>
                  <a:schemeClr val="tx1"/>
                </a:solidFill>
                <a:latin typeface="David" panose="020E0502060401010101" pitchFamily="34" charset="-79"/>
                <a:cs typeface="David" panose="020E0502060401010101" pitchFamily="34" charset="-79"/>
              </a:rPr>
              <a:t>of fluids &gt; 4 L</a:t>
            </a:r>
          </a:p>
          <a:p>
            <a:pPr algn="l"/>
            <a:endParaRPr lang="ar-SA" dirty="0"/>
          </a:p>
        </p:txBody>
      </p:sp>
    </p:spTree>
    <p:extLst>
      <p:ext uri="{BB962C8B-B14F-4D97-AF65-F5344CB8AC3E}">
        <p14:creationId xmlns:p14="http://schemas.microsoft.com/office/powerpoint/2010/main" val="2102960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17500" y="990600"/>
            <a:ext cx="10515600" cy="1152525"/>
          </a:xfrm>
        </p:spPr>
        <p:txBody>
          <a:bodyPr>
            <a:normAutofit fontScale="90000"/>
          </a:bodyPr>
          <a:lstStyle/>
          <a:p>
            <a:r>
              <a:rPr lang="en-US" b="1" dirty="0" smtClean="0">
                <a:solidFill>
                  <a:srgbClr val="C00000"/>
                </a:solidFill>
                <a:latin typeface="David" panose="020E0502060401010101" pitchFamily="34" charset="-79"/>
                <a:cs typeface="David" panose="020E0502060401010101" pitchFamily="34" charset="-79"/>
              </a:rPr>
              <a:t>Interpretation of Ranson's criteria</a:t>
            </a:r>
            <a:r>
              <a:rPr lang="en-US" dirty="0" smtClean="0">
                <a:solidFill>
                  <a:srgbClr val="C00000"/>
                </a:solidFill>
                <a:latin typeface="David" panose="020E0502060401010101" pitchFamily="34" charset="-79"/>
                <a:cs typeface="David" panose="020E0502060401010101" pitchFamily="34" charset="-79"/>
              </a:rPr>
              <a:t/>
            </a:r>
            <a:br>
              <a:rPr lang="en-US" dirty="0" smtClean="0">
                <a:solidFill>
                  <a:srgbClr val="C00000"/>
                </a:solidFill>
                <a:latin typeface="David" panose="020E0502060401010101" pitchFamily="34" charset="-79"/>
                <a:cs typeface="David" panose="020E0502060401010101" pitchFamily="34" charset="-79"/>
              </a:rPr>
            </a:br>
            <a:endParaRPr lang="ar-SA" dirty="0">
              <a:solidFill>
                <a:srgbClr val="C00000"/>
              </a:solidFill>
              <a:latin typeface="David" panose="020E0502060401010101" pitchFamily="34" charset="-79"/>
            </a:endParaRPr>
          </a:p>
        </p:txBody>
      </p:sp>
      <p:sp>
        <p:nvSpPr>
          <p:cNvPr id="3" name="عنصر نائب للنص 2"/>
          <p:cNvSpPr>
            <a:spLocks noGrp="1"/>
          </p:cNvSpPr>
          <p:nvPr>
            <p:ph type="body" idx="1"/>
          </p:nvPr>
        </p:nvSpPr>
        <p:spPr>
          <a:xfrm>
            <a:off x="717550" y="1989138"/>
            <a:ext cx="10515600" cy="3497262"/>
          </a:xfrm>
        </p:spPr>
        <p:txBody>
          <a:bodyPr>
            <a:noAutofit/>
          </a:bodyPr>
          <a:lstStyle/>
          <a:p>
            <a:pPr lvl="0" algn="l" rtl="0"/>
            <a:r>
              <a:rPr lang="en-US" sz="3200" dirty="0" smtClean="0">
                <a:solidFill>
                  <a:schemeClr val="tx1"/>
                </a:solidFill>
                <a:latin typeface="David" panose="020E0502060401010101" pitchFamily="34" charset="-79"/>
                <a:cs typeface="David" panose="020E0502060401010101" pitchFamily="34" charset="-79"/>
              </a:rPr>
              <a:t>- If </a:t>
            </a:r>
            <a:r>
              <a:rPr lang="en-US" sz="3200" dirty="0">
                <a:solidFill>
                  <a:schemeClr val="tx1"/>
                </a:solidFill>
                <a:latin typeface="David" panose="020E0502060401010101" pitchFamily="34" charset="-79"/>
                <a:cs typeface="David" panose="020E0502060401010101" pitchFamily="34" charset="-79"/>
              </a:rPr>
              <a:t>the score ≥ 3, severe pancreatitis </a:t>
            </a:r>
            <a:r>
              <a:rPr lang="en-US" sz="3200" dirty="0" smtClean="0">
                <a:solidFill>
                  <a:schemeClr val="tx1"/>
                </a:solidFill>
                <a:latin typeface="David" panose="020E0502060401010101" pitchFamily="34" charset="-79"/>
                <a:cs typeface="David" panose="020E0502060401010101" pitchFamily="34" charset="-79"/>
              </a:rPr>
              <a:t>is likely</a:t>
            </a:r>
            <a:r>
              <a:rPr lang="en-US" sz="3200" dirty="0">
                <a:solidFill>
                  <a:schemeClr val="tx1"/>
                </a:solidFill>
                <a:latin typeface="David" panose="020E0502060401010101" pitchFamily="34" charset="-79"/>
                <a:cs typeface="David" panose="020E0502060401010101" pitchFamily="34" charset="-79"/>
              </a:rPr>
              <a:t>.</a:t>
            </a:r>
          </a:p>
          <a:p>
            <a:pPr lvl="0" algn="l" rtl="0"/>
            <a:r>
              <a:rPr lang="en-US" sz="3200" dirty="0" smtClean="0">
                <a:solidFill>
                  <a:schemeClr val="tx1"/>
                </a:solidFill>
                <a:latin typeface="David" panose="020E0502060401010101" pitchFamily="34" charset="-79"/>
                <a:cs typeface="David" panose="020E0502060401010101" pitchFamily="34" charset="-79"/>
              </a:rPr>
              <a:t>- If </a:t>
            </a:r>
            <a:r>
              <a:rPr lang="en-US" sz="3200" dirty="0">
                <a:solidFill>
                  <a:schemeClr val="tx1"/>
                </a:solidFill>
                <a:latin typeface="David" panose="020E0502060401010101" pitchFamily="34" charset="-79"/>
                <a:cs typeface="David" panose="020E0502060401010101" pitchFamily="34" charset="-79"/>
              </a:rPr>
              <a:t>the score &lt; 3, severe pancreatitis is unlikely</a:t>
            </a:r>
          </a:p>
          <a:p>
            <a:pPr algn="l" rtl="0"/>
            <a:r>
              <a:rPr lang="en-US" sz="3200" dirty="0">
                <a:solidFill>
                  <a:srgbClr val="FF0000"/>
                </a:solidFill>
                <a:latin typeface="David" panose="020E0502060401010101" pitchFamily="34" charset="-79"/>
                <a:cs typeface="David" panose="020E0502060401010101" pitchFamily="34" charset="-79"/>
              </a:rPr>
              <a:t>Or</a:t>
            </a:r>
          </a:p>
          <a:p>
            <a:pPr lvl="0" algn="l" rtl="0"/>
            <a:r>
              <a:rPr lang="en-US" sz="3200" dirty="0" smtClean="0">
                <a:solidFill>
                  <a:schemeClr val="tx1"/>
                </a:solidFill>
                <a:latin typeface="David" panose="020E0502060401010101" pitchFamily="34" charset="-79"/>
                <a:cs typeface="David" panose="020E0502060401010101" pitchFamily="34" charset="-79"/>
              </a:rPr>
              <a:t>- Score </a:t>
            </a:r>
            <a:r>
              <a:rPr lang="en-US" sz="3200" dirty="0">
                <a:solidFill>
                  <a:schemeClr val="tx1"/>
                </a:solidFill>
                <a:latin typeface="David" panose="020E0502060401010101" pitchFamily="34" charset="-79"/>
                <a:cs typeface="David" panose="020E0502060401010101" pitchFamily="34" charset="-79"/>
              </a:rPr>
              <a:t>0 to 2 : 2% mortality</a:t>
            </a:r>
          </a:p>
          <a:p>
            <a:pPr lvl="0" algn="l" rtl="0"/>
            <a:r>
              <a:rPr lang="en-US" sz="3200" dirty="0" smtClean="0">
                <a:solidFill>
                  <a:schemeClr val="tx1"/>
                </a:solidFill>
                <a:latin typeface="David" panose="020E0502060401010101" pitchFamily="34" charset="-79"/>
                <a:cs typeface="David" panose="020E0502060401010101" pitchFamily="34" charset="-79"/>
              </a:rPr>
              <a:t>- Score </a:t>
            </a:r>
            <a:r>
              <a:rPr lang="en-US" sz="3200" dirty="0">
                <a:solidFill>
                  <a:schemeClr val="tx1"/>
                </a:solidFill>
                <a:latin typeface="David" panose="020E0502060401010101" pitchFamily="34" charset="-79"/>
                <a:cs typeface="David" panose="020E0502060401010101" pitchFamily="34" charset="-79"/>
              </a:rPr>
              <a:t>3 to 4 : 15% mortality</a:t>
            </a:r>
          </a:p>
          <a:p>
            <a:pPr lvl="0" algn="l" rtl="0"/>
            <a:r>
              <a:rPr lang="en-US" sz="3200" dirty="0" smtClean="0">
                <a:solidFill>
                  <a:schemeClr val="tx1"/>
                </a:solidFill>
                <a:latin typeface="David" panose="020E0502060401010101" pitchFamily="34" charset="-79"/>
                <a:cs typeface="David" panose="020E0502060401010101" pitchFamily="34" charset="-79"/>
              </a:rPr>
              <a:t>- Score </a:t>
            </a:r>
            <a:r>
              <a:rPr lang="en-US" sz="3200" dirty="0">
                <a:solidFill>
                  <a:schemeClr val="tx1"/>
                </a:solidFill>
                <a:latin typeface="David" panose="020E0502060401010101" pitchFamily="34" charset="-79"/>
                <a:cs typeface="David" panose="020E0502060401010101" pitchFamily="34" charset="-79"/>
              </a:rPr>
              <a:t>5 to 6 : 40% mortality</a:t>
            </a:r>
          </a:p>
          <a:p>
            <a:pPr algn="l"/>
            <a:r>
              <a:rPr lang="en-US" sz="3200" dirty="0" smtClean="0">
                <a:solidFill>
                  <a:schemeClr val="tx1"/>
                </a:solidFill>
                <a:latin typeface="David" panose="020E0502060401010101" pitchFamily="34" charset="-79"/>
                <a:cs typeface="David" panose="020E0502060401010101" pitchFamily="34" charset="-79"/>
              </a:rPr>
              <a:t>- Score </a:t>
            </a:r>
            <a:r>
              <a:rPr lang="en-US" sz="3200" dirty="0">
                <a:solidFill>
                  <a:schemeClr val="tx1"/>
                </a:solidFill>
                <a:latin typeface="David" panose="020E0502060401010101" pitchFamily="34" charset="-79"/>
                <a:cs typeface="David" panose="020E0502060401010101" pitchFamily="34" charset="-79"/>
              </a:rPr>
              <a:t>7 to 8 : 100% mortality..</a:t>
            </a:r>
            <a:endParaRPr lang="ar-SA" sz="3200" dirty="0">
              <a:solidFill>
                <a:schemeClr val="tx1"/>
              </a:solidFill>
              <a:latin typeface="David" panose="020E0502060401010101" pitchFamily="34" charset="-79"/>
            </a:endParaRPr>
          </a:p>
        </p:txBody>
      </p:sp>
    </p:spTree>
    <p:extLst>
      <p:ext uri="{BB962C8B-B14F-4D97-AF65-F5344CB8AC3E}">
        <p14:creationId xmlns:p14="http://schemas.microsoft.com/office/powerpoint/2010/main" val="994742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947739"/>
            <a:ext cx="10515600" cy="1585912"/>
          </a:xfrm>
        </p:spPr>
        <p:txBody>
          <a:bodyPr>
            <a:noAutofit/>
          </a:bodyPr>
          <a:lstStyle/>
          <a:p>
            <a:pPr algn="l"/>
            <a:r>
              <a:rPr lang="en-US" sz="4800" b="1" dirty="0">
                <a:solidFill>
                  <a:srgbClr val="C00000"/>
                </a:solidFill>
                <a:latin typeface="David" panose="020E0502060401010101" pitchFamily="34" charset="-79"/>
                <a:cs typeface="David" panose="020E0502060401010101" pitchFamily="34" charset="-79"/>
              </a:rPr>
              <a:t>Alternatively, pancreatitis severity can be assessed by any of the following: </a:t>
            </a:r>
            <a:r>
              <a:rPr lang="en-US" sz="4800" dirty="0">
                <a:solidFill>
                  <a:srgbClr val="C00000"/>
                </a:solidFill>
                <a:latin typeface="David" panose="020E0502060401010101" pitchFamily="34" charset="-79"/>
                <a:cs typeface="David" panose="020E0502060401010101" pitchFamily="34" charset="-79"/>
              </a:rPr>
              <a:t/>
            </a:r>
            <a:br>
              <a:rPr lang="en-US" sz="4800" dirty="0">
                <a:solidFill>
                  <a:srgbClr val="C00000"/>
                </a:solidFill>
                <a:latin typeface="David" panose="020E0502060401010101" pitchFamily="34" charset="-79"/>
                <a:cs typeface="David" panose="020E0502060401010101" pitchFamily="34" charset="-79"/>
              </a:rPr>
            </a:br>
            <a:endParaRPr lang="ar-SA" sz="4800" dirty="0">
              <a:solidFill>
                <a:srgbClr val="C00000"/>
              </a:solidFill>
              <a:latin typeface="David" panose="020E0502060401010101" pitchFamily="34" charset="-79"/>
            </a:endParaRPr>
          </a:p>
        </p:txBody>
      </p:sp>
      <p:sp>
        <p:nvSpPr>
          <p:cNvPr id="3" name="عنصر نائب للنص 2"/>
          <p:cNvSpPr>
            <a:spLocks noGrp="1"/>
          </p:cNvSpPr>
          <p:nvPr>
            <p:ph type="body" idx="1"/>
          </p:nvPr>
        </p:nvSpPr>
        <p:spPr>
          <a:xfrm>
            <a:off x="831850" y="2770188"/>
            <a:ext cx="10515600" cy="1500187"/>
          </a:xfrm>
        </p:spPr>
        <p:txBody>
          <a:bodyPr>
            <a:noAutofit/>
          </a:bodyPr>
          <a:lstStyle/>
          <a:p>
            <a:pPr lvl="0" algn="l" rtl="0"/>
            <a:r>
              <a:rPr lang="en-US" sz="3600" dirty="0" smtClean="0">
                <a:solidFill>
                  <a:schemeClr val="tx1"/>
                </a:solidFill>
                <a:latin typeface="David" panose="020E0502060401010101" pitchFamily="34" charset="-79"/>
                <a:cs typeface="David" panose="020E0502060401010101" pitchFamily="34" charset="-79"/>
                <a:hlinkClick r:id="rId2" tooltip="APACHE II"/>
              </a:rPr>
              <a:t>- APACHE </a:t>
            </a:r>
            <a:r>
              <a:rPr lang="en-US" sz="3600" dirty="0">
                <a:solidFill>
                  <a:schemeClr val="tx1"/>
                </a:solidFill>
                <a:latin typeface="David" panose="020E0502060401010101" pitchFamily="34" charset="-79"/>
                <a:cs typeface="David" panose="020E0502060401010101" pitchFamily="34" charset="-79"/>
                <a:hlinkClick r:id="rId2" tooltip="APACHE II"/>
              </a:rPr>
              <a:t>II</a:t>
            </a:r>
            <a:r>
              <a:rPr lang="en-US" sz="3600" dirty="0">
                <a:solidFill>
                  <a:schemeClr val="tx1"/>
                </a:solidFill>
                <a:latin typeface="David" panose="020E0502060401010101" pitchFamily="34" charset="-79"/>
                <a:cs typeface="David" panose="020E0502060401010101" pitchFamily="34" charset="-79"/>
              </a:rPr>
              <a:t> score ≥ </a:t>
            </a:r>
            <a:r>
              <a:rPr lang="en-US" sz="3600" dirty="0" smtClean="0">
                <a:solidFill>
                  <a:schemeClr val="tx1"/>
                </a:solidFill>
                <a:latin typeface="David" panose="020E0502060401010101" pitchFamily="34" charset="-79"/>
                <a:cs typeface="David" panose="020E0502060401010101" pitchFamily="34" charset="-79"/>
              </a:rPr>
              <a:t>8 </a:t>
            </a:r>
            <a:endParaRPr lang="en-US" sz="3600" dirty="0">
              <a:solidFill>
                <a:schemeClr val="tx1"/>
              </a:solidFill>
              <a:latin typeface="David" panose="020E0502060401010101" pitchFamily="34" charset="-79"/>
              <a:cs typeface="David" panose="020E0502060401010101" pitchFamily="34" charset="-79"/>
            </a:endParaRPr>
          </a:p>
          <a:p>
            <a:pPr lvl="0" algn="l" rtl="0"/>
            <a:r>
              <a:rPr lang="en-US" sz="3600" dirty="0" smtClean="0">
                <a:solidFill>
                  <a:schemeClr val="tx1"/>
                </a:solidFill>
                <a:latin typeface="David" panose="020E0502060401010101" pitchFamily="34" charset="-79"/>
                <a:cs typeface="David" panose="020E0502060401010101" pitchFamily="34" charset="-79"/>
              </a:rPr>
              <a:t>- Organ </a:t>
            </a:r>
            <a:r>
              <a:rPr lang="en-US" sz="3600" dirty="0">
                <a:solidFill>
                  <a:schemeClr val="tx1"/>
                </a:solidFill>
                <a:latin typeface="David" panose="020E0502060401010101" pitchFamily="34" charset="-79"/>
                <a:cs typeface="David" panose="020E0502060401010101" pitchFamily="34" charset="-79"/>
              </a:rPr>
              <a:t>failure</a:t>
            </a:r>
          </a:p>
          <a:p>
            <a:pPr lvl="0" algn="l" rtl="0"/>
            <a:r>
              <a:rPr lang="en-US" sz="3600" dirty="0" smtClean="0">
                <a:solidFill>
                  <a:schemeClr val="tx1"/>
                </a:solidFill>
                <a:latin typeface="David" panose="020E0502060401010101" pitchFamily="34" charset="-79"/>
                <a:cs typeface="David" panose="020E0502060401010101" pitchFamily="34" charset="-79"/>
              </a:rPr>
              <a:t>- Substantial </a:t>
            </a:r>
            <a:r>
              <a:rPr lang="en-US" sz="3600" dirty="0">
                <a:solidFill>
                  <a:schemeClr val="tx1"/>
                </a:solidFill>
                <a:latin typeface="David" panose="020E0502060401010101" pitchFamily="34" charset="-79"/>
                <a:cs typeface="David" panose="020E0502060401010101" pitchFamily="34" charset="-79"/>
              </a:rPr>
              <a:t>pancreatic necrosis (at least 30% glandular necrosis according to contrast-enhanced </a:t>
            </a:r>
            <a:r>
              <a:rPr lang="en-US" sz="3600" dirty="0">
                <a:solidFill>
                  <a:schemeClr val="tx1"/>
                </a:solidFill>
                <a:latin typeface="David" panose="020E0502060401010101" pitchFamily="34" charset="-79"/>
                <a:cs typeface="David" panose="020E0502060401010101" pitchFamily="34" charset="-79"/>
                <a:hlinkClick r:id="rId3" tooltip="Computed tomography"/>
              </a:rPr>
              <a:t>CT</a:t>
            </a:r>
            <a:r>
              <a:rPr lang="en-US" sz="3600" dirty="0">
                <a:solidFill>
                  <a:schemeClr val="tx1"/>
                </a:solidFill>
                <a:latin typeface="David" panose="020E0502060401010101" pitchFamily="34" charset="-79"/>
                <a:cs typeface="David" panose="020E0502060401010101" pitchFamily="34" charset="-79"/>
              </a:rPr>
              <a:t>)</a:t>
            </a:r>
          </a:p>
          <a:p>
            <a:pPr algn="l"/>
            <a:endParaRPr lang="ar-SA" sz="3600" dirty="0">
              <a:solidFill>
                <a:schemeClr val="tx1"/>
              </a:solidFill>
              <a:latin typeface="David" panose="020E0502060401010101" pitchFamily="34" charset="-79"/>
            </a:endParaRPr>
          </a:p>
        </p:txBody>
      </p:sp>
    </p:spTree>
    <p:extLst>
      <p:ext uri="{BB962C8B-B14F-4D97-AF65-F5344CB8AC3E}">
        <p14:creationId xmlns:p14="http://schemas.microsoft.com/office/powerpoint/2010/main" val="4226616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257175"/>
            <a:ext cx="9144000" cy="1085850"/>
          </a:xfrm>
        </p:spPr>
        <p:txBody>
          <a:bodyPr>
            <a:normAutofit/>
          </a:bodyPr>
          <a:lstStyle/>
          <a:p>
            <a:r>
              <a:rPr lang="en-US" b="1" dirty="0">
                <a:solidFill>
                  <a:srgbClr val="C00000"/>
                </a:solidFill>
                <a:latin typeface="David" panose="020E0502060401010101" pitchFamily="34" charset="-79"/>
                <a:cs typeface="David" panose="020E0502060401010101" pitchFamily="34" charset="-79"/>
              </a:rPr>
              <a:t>Treatment</a:t>
            </a:r>
            <a:endParaRPr lang="ar-SA" dirty="0">
              <a:solidFill>
                <a:srgbClr val="C00000"/>
              </a:solidFill>
              <a:latin typeface="David" panose="020E0502060401010101" pitchFamily="34" charset="-79"/>
            </a:endParaRPr>
          </a:p>
        </p:txBody>
      </p:sp>
      <p:sp>
        <p:nvSpPr>
          <p:cNvPr id="3" name="عنوان فرعي 2"/>
          <p:cNvSpPr>
            <a:spLocks noGrp="1"/>
          </p:cNvSpPr>
          <p:nvPr>
            <p:ph type="subTitle" idx="1"/>
          </p:nvPr>
        </p:nvSpPr>
        <p:spPr>
          <a:xfrm>
            <a:off x="1524000" y="1685925"/>
            <a:ext cx="9144000" cy="4419600"/>
          </a:xfrm>
        </p:spPr>
        <p:txBody>
          <a:bodyPr>
            <a:normAutofit/>
          </a:bodyPr>
          <a:lstStyle/>
          <a:p>
            <a:pPr algn="l" rtl="0"/>
            <a:r>
              <a:rPr lang="en-US" dirty="0">
                <a:latin typeface="David" panose="020E0502060401010101" pitchFamily="34" charset="-79"/>
                <a:cs typeface="David" panose="020E0502060401010101" pitchFamily="34" charset="-79"/>
              </a:rPr>
              <a:t>Most of attacks of acute pancreatitis will settle with conservative treatment including :</a:t>
            </a:r>
          </a:p>
          <a:p>
            <a:pPr algn="l" rtl="0"/>
            <a:r>
              <a:rPr lang="en-US" b="1" dirty="0">
                <a:solidFill>
                  <a:srgbClr val="FF0000"/>
                </a:solidFill>
                <a:latin typeface="David" panose="020E0502060401010101" pitchFamily="34" charset="-79"/>
                <a:cs typeface="David" panose="020E0502060401010101" pitchFamily="34" charset="-79"/>
              </a:rPr>
              <a:t>1. Pain relief</a:t>
            </a:r>
            <a:r>
              <a:rPr lang="en-US" dirty="0">
                <a:solidFill>
                  <a:srgbClr val="FF0000"/>
                </a:solidFill>
                <a:latin typeface="David" panose="020E0502060401010101" pitchFamily="34" charset="-79"/>
                <a:cs typeface="David" panose="020E0502060401010101" pitchFamily="34" charset="-79"/>
              </a:rPr>
              <a:t> : </a:t>
            </a:r>
            <a:r>
              <a:rPr lang="en-US" dirty="0">
                <a:latin typeface="David" panose="020E0502060401010101" pitchFamily="34" charset="-79"/>
                <a:cs typeface="David" panose="020E0502060401010101" pitchFamily="34" charset="-79"/>
              </a:rPr>
              <a:t>opiates administration </a:t>
            </a:r>
          </a:p>
          <a:p>
            <a:pPr algn="l" rtl="0"/>
            <a:r>
              <a:rPr lang="en-US" b="1" dirty="0">
                <a:solidFill>
                  <a:srgbClr val="FF0000"/>
                </a:solidFill>
                <a:latin typeface="David" panose="020E0502060401010101" pitchFamily="34" charset="-79"/>
                <a:cs typeface="David" panose="020E0502060401010101" pitchFamily="34" charset="-79"/>
              </a:rPr>
              <a:t>2. Fluid resuscitation :</a:t>
            </a:r>
            <a:r>
              <a:rPr lang="en-US" dirty="0">
                <a:solidFill>
                  <a:srgbClr val="FF000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patients with severe pancreatitis require large volumes of fluid to maintain adequate urine output and blood pressure. Adequate early resuscitation in such cases is the most important consideration in early treatment .</a:t>
            </a:r>
          </a:p>
          <a:p>
            <a:pPr algn="l" rtl="0"/>
            <a:r>
              <a:rPr lang="en-US" b="1" dirty="0">
                <a:solidFill>
                  <a:srgbClr val="FF0000"/>
                </a:solidFill>
                <a:latin typeface="David" panose="020E0502060401010101" pitchFamily="34" charset="-79"/>
                <a:cs typeface="David" panose="020E0502060401010101" pitchFamily="34" charset="-79"/>
              </a:rPr>
              <a:t>3. Antibiotics prophylaxis:</a:t>
            </a:r>
            <a:r>
              <a:rPr lang="en-US" dirty="0">
                <a:solidFill>
                  <a:srgbClr val="FF000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it is indicated in severe necrotizing pancreatitis and the recommended antibiotics is the imipenem or meropenem </a:t>
            </a:r>
          </a:p>
          <a:p>
            <a:endParaRPr lang="ar-SA" dirty="0"/>
          </a:p>
        </p:txBody>
      </p:sp>
    </p:spTree>
    <p:extLst>
      <p:ext uri="{BB962C8B-B14F-4D97-AF65-F5344CB8AC3E}">
        <p14:creationId xmlns:p14="http://schemas.microsoft.com/office/powerpoint/2010/main" val="488689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04775" y="2212173"/>
            <a:ext cx="12296775" cy="2845602"/>
          </a:xfrm>
        </p:spPr>
        <p:txBody>
          <a:bodyPr>
            <a:noAutofit/>
          </a:bodyPr>
          <a:lstStyle/>
          <a:p>
            <a:pPr algn="ctr" rtl="0"/>
            <a:r>
              <a:rPr lang="en-US" sz="9600" b="1" dirty="0">
                <a:solidFill>
                  <a:srgbClr val="C00000"/>
                </a:solidFill>
                <a:latin typeface="David" panose="020E0502060401010101" pitchFamily="34" charset="-79"/>
                <a:cs typeface="David" panose="020E0502060401010101" pitchFamily="34" charset="-79"/>
              </a:rPr>
              <a:t>The  pancreas</a:t>
            </a:r>
            <a:endParaRPr lang="en-US" sz="9600" dirty="0">
              <a:solidFill>
                <a:srgbClr val="C0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77571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304925" y="1285875"/>
            <a:ext cx="9144000" cy="5362576"/>
          </a:xfrm>
        </p:spPr>
        <p:txBody>
          <a:bodyPr>
            <a:noAutofit/>
          </a:bodyPr>
          <a:lstStyle/>
          <a:p>
            <a:pPr algn="l" rtl="0"/>
            <a:r>
              <a:rPr lang="en-US" sz="2400" b="1" dirty="0" smtClean="0">
                <a:solidFill>
                  <a:srgbClr val="FF0000"/>
                </a:solidFill>
                <a:latin typeface="David" panose="020E0502060401010101" pitchFamily="34" charset="-79"/>
                <a:cs typeface="David" panose="020E0502060401010101" pitchFamily="34" charset="-79"/>
              </a:rPr>
              <a:t>4. Nutritional support :</a:t>
            </a:r>
            <a:r>
              <a:rPr lang="en-US" sz="2400" dirty="0" smtClean="0">
                <a:solidFill>
                  <a:srgbClr val="FF0000"/>
                </a:solidFill>
                <a:latin typeface="David" panose="020E0502060401010101" pitchFamily="34" charset="-79"/>
                <a:cs typeface="David" panose="020E0502060401010101" pitchFamily="34" charset="-79"/>
              </a:rPr>
              <a:t> </a:t>
            </a:r>
            <a:r>
              <a:rPr lang="en-US" sz="2400" dirty="0" smtClean="0">
                <a:latin typeface="David" panose="020E0502060401010101" pitchFamily="34" charset="-79"/>
                <a:cs typeface="David" panose="020E0502060401010101" pitchFamily="34" charset="-79"/>
              </a:rPr>
              <a:t>patients with severe pancreatitis who is unable to resume normal oral diets within 72 hours require nutritional support. This is best delivered by an enteral rather than parenteral route.</a:t>
            </a:r>
            <a:br>
              <a:rPr lang="en-US" sz="2400" dirty="0" smtClean="0">
                <a:latin typeface="David" panose="020E0502060401010101" pitchFamily="34" charset="-79"/>
                <a:cs typeface="David" panose="020E0502060401010101" pitchFamily="34" charset="-79"/>
              </a:rPr>
            </a:br>
            <a:r>
              <a:rPr lang="en-US" sz="2400" dirty="0" smtClean="0">
                <a:latin typeface="David" panose="020E0502060401010101" pitchFamily="34" charset="-79"/>
                <a:cs typeface="David" panose="020E0502060401010101" pitchFamily="34" charset="-79"/>
              </a:rPr>
              <a:t/>
            </a:r>
            <a:br>
              <a:rPr lang="en-US" sz="2400" dirty="0" smtClean="0">
                <a:latin typeface="David" panose="020E0502060401010101" pitchFamily="34" charset="-79"/>
                <a:cs typeface="David" panose="020E0502060401010101" pitchFamily="34" charset="-79"/>
              </a:rPr>
            </a:br>
            <a:r>
              <a:rPr lang="en-US" sz="2400" b="1" dirty="0" smtClean="0">
                <a:solidFill>
                  <a:srgbClr val="FF0000"/>
                </a:solidFill>
                <a:latin typeface="David" panose="020E0502060401010101" pitchFamily="34" charset="-79"/>
                <a:cs typeface="David" panose="020E0502060401010101" pitchFamily="34" charset="-79"/>
              </a:rPr>
              <a:t>5. Endoscopic treatment:</a:t>
            </a:r>
            <a:r>
              <a:rPr lang="en-US" sz="2400" dirty="0" smtClean="0">
                <a:solidFill>
                  <a:srgbClr val="FF0000"/>
                </a:solidFill>
                <a:latin typeface="David" panose="020E0502060401010101" pitchFamily="34" charset="-79"/>
                <a:cs typeface="David" panose="020E0502060401010101" pitchFamily="34" charset="-79"/>
              </a:rPr>
              <a:t> </a:t>
            </a:r>
            <a:r>
              <a:rPr lang="en-US" sz="2400" dirty="0" smtClean="0">
                <a:latin typeface="David" panose="020E0502060401010101" pitchFamily="34" charset="-79"/>
                <a:cs typeface="David" panose="020E0502060401010101" pitchFamily="34" charset="-79"/>
              </a:rPr>
              <a:t>gallstone pancreatitis is due to the transient impaction of a stone at the papilla causing pancreatic duct obstruction. ERCP with sphincterotomy is indicated in patient with acute pancreatitis with persistent obstructive jaundice with or without cholangitis. </a:t>
            </a:r>
            <a:br>
              <a:rPr lang="en-US" sz="2400" dirty="0" smtClean="0">
                <a:latin typeface="David" panose="020E0502060401010101" pitchFamily="34" charset="-79"/>
                <a:cs typeface="David" panose="020E0502060401010101" pitchFamily="34" charset="-79"/>
              </a:rPr>
            </a:br>
            <a:r>
              <a:rPr lang="en-US" sz="2400" dirty="0" smtClean="0">
                <a:latin typeface="David" panose="020E0502060401010101" pitchFamily="34" charset="-79"/>
                <a:cs typeface="David" panose="020E0502060401010101" pitchFamily="34" charset="-79"/>
              </a:rPr>
              <a:t/>
            </a:r>
            <a:br>
              <a:rPr lang="en-US" sz="2400" dirty="0" smtClean="0">
                <a:latin typeface="David" panose="020E0502060401010101" pitchFamily="34" charset="-79"/>
                <a:cs typeface="David" panose="020E0502060401010101" pitchFamily="34" charset="-79"/>
              </a:rPr>
            </a:br>
            <a:r>
              <a:rPr lang="en-US" sz="2400" b="1" dirty="0" smtClean="0">
                <a:solidFill>
                  <a:srgbClr val="FF0000"/>
                </a:solidFill>
                <a:latin typeface="David" panose="020E0502060401010101" pitchFamily="34" charset="-79"/>
                <a:cs typeface="David" panose="020E0502060401010101" pitchFamily="34" charset="-79"/>
              </a:rPr>
              <a:t>6. Surgical treatment:</a:t>
            </a:r>
            <a:r>
              <a:rPr lang="en-US" sz="2400" dirty="0" smtClean="0">
                <a:solidFill>
                  <a:srgbClr val="FF0000"/>
                </a:solidFill>
                <a:latin typeface="David" panose="020E0502060401010101" pitchFamily="34" charset="-79"/>
                <a:cs typeface="David" panose="020E0502060401010101" pitchFamily="34" charset="-79"/>
              </a:rPr>
              <a:t> </a:t>
            </a:r>
            <a:r>
              <a:rPr lang="en-US" sz="2400" dirty="0" smtClean="0">
                <a:latin typeface="David" panose="020E0502060401010101" pitchFamily="34" charset="-79"/>
                <a:cs typeface="David" panose="020E0502060401010101" pitchFamily="34" charset="-79"/>
              </a:rPr>
              <a:t>patients with gallstone related acute pancreatitis should undergo cholecystectomy </a:t>
            </a:r>
            <a:r>
              <a:rPr lang="en-US" sz="2400" i="1" dirty="0" smtClean="0">
                <a:latin typeface="David" panose="020E0502060401010101" pitchFamily="34" charset="-79"/>
                <a:cs typeface="David" panose="020E0502060401010101" pitchFamily="34" charset="-79"/>
              </a:rPr>
              <a:t>( mild pancreatitis during the index admission while severe pancreatitis interval cholecystectomy in 8 – 12 weeks after resolution of the attach of severe acute pancreatitis).</a:t>
            </a:r>
            <a:br>
              <a:rPr lang="en-US" sz="2400" i="1" dirty="0" smtClean="0">
                <a:latin typeface="David" panose="020E0502060401010101" pitchFamily="34" charset="-79"/>
                <a:cs typeface="David" panose="020E0502060401010101" pitchFamily="34" charset="-79"/>
              </a:rPr>
            </a:br>
            <a:r>
              <a:rPr lang="en-US" sz="2400" dirty="0" smtClean="0">
                <a:latin typeface="David" panose="020E0502060401010101" pitchFamily="34" charset="-79"/>
                <a:cs typeface="David" panose="020E0502060401010101" pitchFamily="34" charset="-79"/>
              </a:rPr>
              <a:t> </a:t>
            </a:r>
            <a:br>
              <a:rPr lang="en-US" sz="2400" dirty="0" smtClean="0">
                <a:latin typeface="David" panose="020E0502060401010101" pitchFamily="34" charset="-79"/>
                <a:cs typeface="David" panose="020E0502060401010101" pitchFamily="34" charset="-79"/>
              </a:rPr>
            </a:br>
            <a:r>
              <a:rPr lang="en-US" sz="2400" b="1" dirty="0" smtClean="0">
                <a:solidFill>
                  <a:srgbClr val="FF0000"/>
                </a:solidFill>
                <a:latin typeface="David" panose="020E0502060401010101" pitchFamily="34" charset="-79"/>
                <a:cs typeface="David" panose="020E0502060401010101" pitchFamily="34" charset="-79"/>
              </a:rPr>
              <a:t>Note:</a:t>
            </a:r>
            <a:r>
              <a:rPr lang="en-US" sz="2400" dirty="0" smtClean="0">
                <a:solidFill>
                  <a:srgbClr val="FF0000"/>
                </a:solidFill>
                <a:latin typeface="David" panose="020E0502060401010101" pitchFamily="34" charset="-79"/>
                <a:cs typeface="David" panose="020E0502060401010101" pitchFamily="34" charset="-79"/>
              </a:rPr>
              <a:t> </a:t>
            </a:r>
            <a:r>
              <a:rPr lang="en-US" sz="2400" dirty="0" smtClean="0">
                <a:latin typeface="David" panose="020E0502060401010101" pitchFamily="34" charset="-79"/>
                <a:cs typeface="David" panose="020E0502060401010101" pitchFamily="34" charset="-79"/>
              </a:rPr>
              <a:t>Surgery is indicated in patient with infected necrotizing pancreatitis or in patient with sterile necrotizing pancreatitis who deteriorate e and develop progressive multi-organ failure.</a:t>
            </a:r>
            <a:r>
              <a:rPr lang="en-US" sz="2400" dirty="0" smtClean="0"/>
              <a:t/>
            </a:r>
            <a:br>
              <a:rPr lang="en-US" sz="2400" dirty="0" smtClean="0"/>
            </a:br>
            <a:endParaRPr lang="ar-SA" sz="2400" dirty="0"/>
          </a:p>
        </p:txBody>
      </p:sp>
    </p:spTree>
    <p:extLst>
      <p:ext uri="{BB962C8B-B14F-4D97-AF65-F5344CB8AC3E}">
        <p14:creationId xmlns:p14="http://schemas.microsoft.com/office/powerpoint/2010/main" val="813445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561974"/>
            <a:ext cx="9144000" cy="1209675"/>
          </a:xfrm>
        </p:spPr>
        <p:txBody>
          <a:bodyPr>
            <a:normAutofit fontScale="90000"/>
          </a:bodyPr>
          <a:lstStyle/>
          <a:p>
            <a:r>
              <a:rPr lang="en-US" sz="3200" b="1" dirty="0">
                <a:solidFill>
                  <a:srgbClr val="C00000"/>
                </a:solidFill>
                <a:latin typeface="David" panose="020E0502060401010101" pitchFamily="34" charset="-79"/>
                <a:cs typeface="David" panose="020E0502060401010101" pitchFamily="34" charset="-79"/>
              </a:rPr>
              <a:t>Complications of acute pancreatitis </a:t>
            </a:r>
            <a:r>
              <a:rPr lang="en-US" dirty="0"/>
              <a:t/>
            </a:r>
            <a:br>
              <a:rPr lang="en-US" dirty="0"/>
            </a:br>
            <a:endParaRPr lang="ar-SA" dirty="0"/>
          </a:p>
        </p:txBody>
      </p:sp>
      <p:sp>
        <p:nvSpPr>
          <p:cNvPr id="3" name="عنوان فرعي 2"/>
          <p:cNvSpPr>
            <a:spLocks noGrp="1"/>
          </p:cNvSpPr>
          <p:nvPr>
            <p:ph type="subTitle" idx="1"/>
          </p:nvPr>
        </p:nvSpPr>
        <p:spPr>
          <a:xfrm>
            <a:off x="1524000" y="1495426"/>
            <a:ext cx="9144000" cy="2590800"/>
          </a:xfrm>
        </p:spPr>
        <p:txBody>
          <a:bodyPr>
            <a:normAutofit/>
          </a:bodyPr>
          <a:lstStyle/>
          <a:p>
            <a:pPr algn="l"/>
            <a:r>
              <a:rPr lang="en-US" b="1" dirty="0" smtClean="0">
                <a:solidFill>
                  <a:srgbClr val="FF0000"/>
                </a:solidFill>
                <a:latin typeface="David" panose="020E0502060401010101" pitchFamily="34" charset="-79"/>
                <a:cs typeface="David" panose="020E0502060401010101" pitchFamily="34" charset="-79"/>
              </a:rPr>
              <a:t>1. Infected </a:t>
            </a:r>
            <a:r>
              <a:rPr lang="en-US" b="1" dirty="0">
                <a:solidFill>
                  <a:srgbClr val="FF0000"/>
                </a:solidFill>
                <a:latin typeface="David" panose="020E0502060401010101" pitchFamily="34" charset="-79"/>
                <a:cs typeface="David" panose="020E0502060401010101" pitchFamily="34" charset="-79"/>
              </a:rPr>
              <a:t>pancreatic necrosis </a:t>
            </a:r>
            <a:endParaRPr lang="en-US" b="1" dirty="0" smtClean="0">
              <a:solidFill>
                <a:srgbClr val="FF0000"/>
              </a:solidFill>
              <a:latin typeface="David" panose="020E0502060401010101" pitchFamily="34" charset="-79"/>
              <a:cs typeface="David" panose="020E0502060401010101" pitchFamily="34" charset="-79"/>
            </a:endParaRPr>
          </a:p>
          <a:p>
            <a:pPr algn="l"/>
            <a:r>
              <a:rPr lang="en-US" dirty="0" smtClean="0">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It is a serious complication which can develops in acute necrotizing pancreatitis with high mortality rate. It can be diagnosed by presence of gas bubbles in CT scan at the area of pancreas or by fine needle aspiration under imaging guidance. Such patients need intensive management with antibiotics coverage and possibly surgical intervention ( surgical debridement ).</a:t>
            </a:r>
          </a:p>
          <a:p>
            <a:endParaRPr lang="ar-SA" dirty="0"/>
          </a:p>
        </p:txBody>
      </p:sp>
    </p:spTree>
    <p:extLst>
      <p:ext uri="{BB962C8B-B14F-4D97-AF65-F5344CB8AC3E}">
        <p14:creationId xmlns:p14="http://schemas.microsoft.com/office/powerpoint/2010/main" val="4172724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647700"/>
            <a:ext cx="9144000" cy="3424238"/>
          </a:xfrm>
        </p:spPr>
        <p:txBody>
          <a:bodyPr>
            <a:normAutofit fontScale="90000"/>
          </a:bodyPr>
          <a:lstStyle/>
          <a:p>
            <a:pPr algn="l"/>
            <a:r>
              <a:rPr lang="en-US" sz="2700" b="1" dirty="0">
                <a:solidFill>
                  <a:srgbClr val="FF0000"/>
                </a:solidFill>
                <a:latin typeface="David" panose="020E0502060401010101" pitchFamily="34" charset="-79"/>
                <a:cs typeface="David" panose="020E0502060401010101" pitchFamily="34" charset="-79"/>
              </a:rPr>
              <a:t>2. Pancreatic pseudocyst </a:t>
            </a:r>
            <a:r>
              <a:rPr lang="en-US" sz="2700" b="1" dirty="0" smtClean="0">
                <a:latin typeface="David" panose="020E0502060401010101" pitchFamily="34" charset="-79"/>
                <a:cs typeface="David" panose="020E0502060401010101" pitchFamily="34" charset="-79"/>
              </a:rPr>
              <a:t/>
            </a:r>
            <a:br>
              <a:rPr lang="en-US" sz="2700" b="1" dirty="0" smtClean="0">
                <a:latin typeface="David" panose="020E0502060401010101" pitchFamily="34" charset="-79"/>
                <a:cs typeface="David" panose="020E0502060401010101" pitchFamily="34" charset="-79"/>
              </a:rPr>
            </a:br>
            <a:r>
              <a:rPr lang="en-US" sz="2700" dirty="0" smtClean="0">
                <a:latin typeface="David" panose="020E0502060401010101" pitchFamily="34" charset="-79"/>
                <a:cs typeface="David" panose="020E0502060401010101" pitchFamily="34" charset="-79"/>
              </a:rPr>
              <a:t> </a:t>
            </a:r>
            <a:r>
              <a:rPr lang="en-US" sz="2700" dirty="0">
                <a:latin typeface="David" panose="020E0502060401010101" pitchFamily="34" charset="-79"/>
                <a:cs typeface="David" panose="020E0502060401010101" pitchFamily="34" charset="-79"/>
              </a:rPr>
              <a:t>It is a collection of pancreatic secretions and inflammatory exudate enclosed in a wall of fibrous or granulomatous tissue. It is differs from a true cyst in that collection has no epithelial lining. It form commonly in the lesser sac near the pancreas and persist for 4 weeks or more from the onset of acute pancreatitis. It need drainage if it persists more than 6 week after the attack of pancreatitis , the size &gt; 6 cm and symptomatic</a:t>
            </a:r>
            <a:r>
              <a:rPr lang="en-US" dirty="0"/>
              <a:t/>
            </a:r>
            <a:br>
              <a:rPr lang="en-US" dirty="0"/>
            </a:br>
            <a:endParaRPr lang="ar-SA" dirty="0"/>
          </a:p>
        </p:txBody>
      </p:sp>
    </p:spTree>
    <p:extLst>
      <p:ext uri="{BB962C8B-B14F-4D97-AF65-F5344CB8AC3E}">
        <p14:creationId xmlns:p14="http://schemas.microsoft.com/office/powerpoint/2010/main" val="4276137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705100" y="1122362"/>
            <a:ext cx="5667375" cy="3687761"/>
          </a:xfrm>
        </p:spPr>
        <p:txBody>
          <a:bodyPr>
            <a:normAutofit/>
          </a:bodyPr>
          <a:lstStyle/>
          <a:p>
            <a:endParaRPr lang="ar-SA" dirty="0"/>
          </a:p>
        </p:txBody>
      </p:sp>
      <p:sp>
        <p:nvSpPr>
          <p:cNvPr id="3" name="عنوان فرعي 2"/>
          <p:cNvSpPr>
            <a:spLocks noGrp="1"/>
          </p:cNvSpPr>
          <p:nvPr>
            <p:ph type="subTitle" idx="1"/>
          </p:nvPr>
        </p:nvSpPr>
        <p:spPr>
          <a:xfrm>
            <a:off x="1524000" y="5095874"/>
            <a:ext cx="9144000" cy="676275"/>
          </a:xfrm>
        </p:spPr>
        <p:txBody>
          <a:bodyPr/>
          <a:lstStyle/>
          <a:p>
            <a:pPr rtl="0"/>
            <a:r>
              <a:rPr lang="en-US" dirty="0" smtClean="0">
                <a:solidFill>
                  <a:srgbClr val="FF0000"/>
                </a:solidFill>
                <a:latin typeface="David" panose="020E0502060401010101" pitchFamily="34" charset="-79"/>
                <a:cs typeface="David" panose="020E0502060401010101" pitchFamily="34" charset="-79"/>
              </a:rPr>
              <a:t>CT scan of pancreatic </a:t>
            </a:r>
            <a:r>
              <a:rPr lang="en-US" dirty="0">
                <a:solidFill>
                  <a:srgbClr val="FF0000"/>
                </a:solidFill>
                <a:latin typeface="David" panose="020E0502060401010101" pitchFamily="34" charset="-79"/>
                <a:cs typeface="David" panose="020E0502060401010101" pitchFamily="34" charset="-79"/>
              </a:rPr>
              <a:t>pseudocyst</a:t>
            </a:r>
          </a:p>
        </p:txBody>
      </p:sp>
      <p:pic>
        <p:nvPicPr>
          <p:cNvPr id="4" name="صورة 3" descr="http://link.springer.com/static-content/images/666/chp%253A10.1007%252F978-3-540-68251-6_15/MediaObjects/978-3-540-68251-6_15_Fig1_HTML.jpg"/>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122363"/>
            <a:ext cx="5667375" cy="3687761"/>
          </a:xfrm>
          <a:prstGeom prst="rect">
            <a:avLst/>
          </a:prstGeom>
          <a:noFill/>
          <a:ln>
            <a:noFill/>
          </a:ln>
        </p:spPr>
      </p:pic>
      <p:cxnSp>
        <p:nvCxnSpPr>
          <p:cNvPr id="6" name="رابط كسهم مستقيم 5"/>
          <p:cNvCxnSpPr/>
          <p:nvPr/>
        </p:nvCxnSpPr>
        <p:spPr>
          <a:xfrm>
            <a:off x="6115050" y="1685925"/>
            <a:ext cx="666750" cy="714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606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66674"/>
            <a:ext cx="9144000" cy="2238375"/>
          </a:xfrm>
        </p:spPr>
        <p:txBody>
          <a:bodyPr>
            <a:normAutofit/>
          </a:bodyPr>
          <a:lstStyle/>
          <a:p>
            <a:pPr algn="l"/>
            <a:r>
              <a:rPr lang="en-US" sz="2400" b="1" dirty="0">
                <a:solidFill>
                  <a:srgbClr val="FF0000"/>
                </a:solidFill>
                <a:latin typeface="David" panose="020E0502060401010101" pitchFamily="34" charset="-79"/>
                <a:cs typeface="David" panose="020E0502060401010101" pitchFamily="34" charset="-79"/>
              </a:rPr>
              <a:t>3. Pancreatic </a:t>
            </a:r>
            <a:r>
              <a:rPr lang="en-US" sz="2400" b="1" dirty="0" smtClean="0">
                <a:solidFill>
                  <a:srgbClr val="FF0000"/>
                </a:solidFill>
                <a:latin typeface="David" panose="020E0502060401010101" pitchFamily="34" charset="-79"/>
                <a:cs typeface="David" panose="020E0502060401010101" pitchFamily="34" charset="-79"/>
              </a:rPr>
              <a:t>abscess </a:t>
            </a:r>
            <a:r>
              <a:rPr lang="en-US" sz="2400" b="1" dirty="0" smtClean="0">
                <a:latin typeface="David" panose="020E0502060401010101" pitchFamily="34" charset="-79"/>
                <a:cs typeface="David" panose="020E0502060401010101" pitchFamily="34" charset="-79"/>
              </a:rPr>
              <a:t/>
            </a:r>
            <a:br>
              <a:rPr lang="en-US" sz="2400" b="1" dirty="0" smtClean="0">
                <a:latin typeface="David" panose="020E0502060401010101" pitchFamily="34" charset="-79"/>
                <a:cs typeface="David" panose="020E0502060401010101" pitchFamily="34" charset="-79"/>
              </a:rPr>
            </a:br>
            <a:r>
              <a:rPr lang="en-US" sz="2400" dirty="0" smtClean="0">
                <a:latin typeface="David" panose="020E0502060401010101" pitchFamily="34" charset="-79"/>
                <a:cs typeface="David" panose="020E0502060401010101" pitchFamily="34" charset="-79"/>
              </a:rPr>
              <a:t>It </a:t>
            </a:r>
            <a:r>
              <a:rPr lang="en-US" sz="2400" dirty="0">
                <a:latin typeface="David" panose="020E0502060401010101" pitchFamily="34" charset="-79"/>
                <a:cs typeface="David" panose="020E0502060401010101" pitchFamily="34" charset="-79"/>
              </a:rPr>
              <a:t>is a circumscribed intra-abdominal collection of pus , usually in proximity to the pancreas. This is a result of infection of a pseudocyst. It need urgent drainage. </a:t>
            </a:r>
            <a:r>
              <a:rPr lang="en-US" dirty="0"/>
              <a:t/>
            </a:r>
            <a:br>
              <a:rPr lang="en-US" dirty="0"/>
            </a:br>
            <a:endParaRPr lang="ar-SA" dirty="0"/>
          </a:p>
        </p:txBody>
      </p:sp>
      <p:sp>
        <p:nvSpPr>
          <p:cNvPr id="3" name="عنوان فرعي 2"/>
          <p:cNvSpPr>
            <a:spLocks noGrp="1"/>
          </p:cNvSpPr>
          <p:nvPr>
            <p:ph type="subTitle" idx="1"/>
          </p:nvPr>
        </p:nvSpPr>
        <p:spPr>
          <a:xfrm>
            <a:off x="1524000" y="1523999"/>
            <a:ext cx="9144000" cy="4581525"/>
          </a:xfrm>
        </p:spPr>
        <p:txBody>
          <a:bodyPr/>
          <a:lstStyle/>
          <a:p>
            <a:endParaRPr lang="ar-SA" dirty="0" smtClean="0"/>
          </a:p>
          <a:p>
            <a:endParaRPr lang="ar-SA" dirty="0"/>
          </a:p>
          <a:p>
            <a:endParaRPr lang="ar-SA" dirty="0" smtClean="0"/>
          </a:p>
          <a:p>
            <a:endParaRPr lang="ar-SA" dirty="0"/>
          </a:p>
          <a:p>
            <a:endParaRPr lang="ar-SA" dirty="0" smtClean="0"/>
          </a:p>
          <a:p>
            <a:endParaRPr lang="ar-SA" dirty="0"/>
          </a:p>
          <a:p>
            <a:endParaRPr lang="ar-SA" dirty="0" smtClean="0"/>
          </a:p>
          <a:p>
            <a:endParaRPr lang="ar-SA" dirty="0"/>
          </a:p>
          <a:p>
            <a:endParaRPr lang="ar-SA" dirty="0" smtClean="0"/>
          </a:p>
          <a:p>
            <a:r>
              <a:rPr lang="en-US" dirty="0" smtClean="0">
                <a:solidFill>
                  <a:srgbClr val="FF0000"/>
                </a:solidFill>
              </a:rPr>
              <a:t>CT scan of pancreatic </a:t>
            </a:r>
            <a:r>
              <a:rPr lang="en-US" dirty="0">
                <a:solidFill>
                  <a:srgbClr val="FF0000"/>
                </a:solidFill>
              </a:rPr>
              <a:t>abscess</a:t>
            </a:r>
          </a:p>
          <a:p>
            <a:endParaRPr lang="ar-SA" dirty="0"/>
          </a:p>
        </p:txBody>
      </p:sp>
      <p:pic>
        <p:nvPicPr>
          <p:cNvPr id="4" name="صورة 3" descr="http://www.joplink.net/prev/201101/16_fig01.jpg"/>
          <p:cNvPicPr/>
          <p:nvPr/>
        </p:nvPicPr>
        <p:blipFill>
          <a:blip r:embed="rId2">
            <a:extLst>
              <a:ext uri="{28A0092B-C50C-407E-A947-70E740481C1C}">
                <a14:useLocalDpi xmlns:a14="http://schemas.microsoft.com/office/drawing/2010/main" val="0"/>
              </a:ext>
            </a:extLst>
          </a:blip>
          <a:srcRect/>
          <a:stretch>
            <a:fillRect/>
          </a:stretch>
        </p:blipFill>
        <p:spPr bwMode="auto">
          <a:xfrm>
            <a:off x="3438525" y="1685923"/>
            <a:ext cx="4991100" cy="3990977"/>
          </a:xfrm>
          <a:prstGeom prst="rect">
            <a:avLst/>
          </a:prstGeom>
          <a:noFill/>
          <a:ln>
            <a:noFill/>
          </a:ln>
        </p:spPr>
      </p:pic>
    </p:spTree>
    <p:extLst>
      <p:ext uri="{BB962C8B-B14F-4D97-AF65-F5344CB8AC3E}">
        <p14:creationId xmlns:p14="http://schemas.microsoft.com/office/powerpoint/2010/main" val="1136810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342900"/>
            <a:ext cx="9144000" cy="1952625"/>
          </a:xfrm>
        </p:spPr>
        <p:txBody>
          <a:bodyPr>
            <a:normAutofit fontScale="90000"/>
          </a:bodyPr>
          <a:lstStyle/>
          <a:p>
            <a:pPr algn="l" rtl="0"/>
            <a:r>
              <a:rPr lang="en-US" sz="2400" b="1" dirty="0">
                <a:solidFill>
                  <a:srgbClr val="FF0000"/>
                </a:solidFill>
                <a:latin typeface="David" panose="020E0502060401010101" pitchFamily="34" charset="-79"/>
                <a:cs typeface="David" panose="020E0502060401010101" pitchFamily="34" charset="-79"/>
              </a:rPr>
              <a:t>4. </a:t>
            </a:r>
            <a:r>
              <a:rPr lang="en-US" sz="2700" b="1" dirty="0">
                <a:solidFill>
                  <a:srgbClr val="FF0000"/>
                </a:solidFill>
                <a:latin typeface="David" panose="020E0502060401010101" pitchFamily="34" charset="-79"/>
                <a:cs typeface="David" panose="020E0502060401010101" pitchFamily="34" charset="-79"/>
              </a:rPr>
              <a:t>Gastrointestinal bleeding </a:t>
            </a:r>
            <a:r>
              <a:rPr lang="en-US" sz="2700" b="1" dirty="0" smtClean="0">
                <a:latin typeface="David" panose="020E0502060401010101" pitchFamily="34" charset="-79"/>
                <a:cs typeface="David" panose="020E0502060401010101" pitchFamily="34" charset="-79"/>
              </a:rPr>
              <a:t/>
            </a:r>
            <a:br>
              <a:rPr lang="en-US" sz="2700" b="1" dirty="0" smtClean="0">
                <a:latin typeface="David" panose="020E0502060401010101" pitchFamily="34" charset="-79"/>
                <a:cs typeface="David" panose="020E0502060401010101" pitchFamily="34" charset="-79"/>
              </a:rPr>
            </a:br>
            <a:r>
              <a:rPr lang="en-US" sz="2700" dirty="0" smtClean="0">
                <a:latin typeface="David" panose="020E0502060401010101" pitchFamily="34" charset="-79"/>
                <a:cs typeface="David" panose="020E0502060401010101" pitchFamily="34" charset="-79"/>
              </a:rPr>
              <a:t> </a:t>
            </a:r>
            <a:r>
              <a:rPr lang="en-US" sz="2700" dirty="0">
                <a:latin typeface="David" panose="020E0502060401010101" pitchFamily="34" charset="-79"/>
                <a:cs typeface="David" panose="020E0502060401010101" pitchFamily="34" charset="-79"/>
              </a:rPr>
              <a:t>Severe pancreatitis may be complicated by bleeding from gastritis , erosion or duodenal ulceration. Thrombosis of splenic vein can lead to splenomegaly , gastric fundal varices which can result in massive upper gastrointestinal bleeding </a:t>
            </a:r>
            <a:r>
              <a:rPr lang="en-US" sz="2700" i="1" dirty="0">
                <a:latin typeface="David" panose="020E0502060401010101" pitchFamily="34" charset="-79"/>
                <a:cs typeface="David" panose="020E0502060401010101" pitchFamily="34" charset="-79"/>
              </a:rPr>
              <a:t>( sinistral , left sided , compartmental portal hypertension</a:t>
            </a:r>
            <a:r>
              <a:rPr lang="en-US" sz="2700" dirty="0">
                <a:latin typeface="David" panose="020E0502060401010101" pitchFamily="34" charset="-79"/>
                <a:cs typeface="David" panose="020E0502060401010101" pitchFamily="34" charset="-79"/>
              </a:rPr>
              <a:t>) .</a:t>
            </a:r>
          </a:p>
        </p:txBody>
      </p:sp>
      <p:sp>
        <p:nvSpPr>
          <p:cNvPr id="3" name="عنوان فرعي 2"/>
          <p:cNvSpPr>
            <a:spLocks noGrp="1"/>
          </p:cNvSpPr>
          <p:nvPr>
            <p:ph type="subTitle" idx="1"/>
          </p:nvPr>
        </p:nvSpPr>
        <p:spPr>
          <a:xfrm>
            <a:off x="1371600" y="3021013"/>
            <a:ext cx="9144000" cy="1655762"/>
          </a:xfrm>
        </p:spPr>
        <p:txBody>
          <a:bodyPr/>
          <a:lstStyle/>
          <a:p>
            <a:pPr algn="l" rtl="0"/>
            <a:r>
              <a:rPr lang="en-US" b="1" dirty="0">
                <a:solidFill>
                  <a:srgbClr val="FF0000"/>
                </a:solidFill>
                <a:latin typeface="David" panose="020E0502060401010101" pitchFamily="34" charset="-79"/>
                <a:cs typeface="David" panose="020E0502060401010101" pitchFamily="34" charset="-79"/>
              </a:rPr>
              <a:t>5. Progressive jaundice </a:t>
            </a:r>
            <a:r>
              <a:rPr lang="en-US" b="1" dirty="0" smtClean="0">
                <a:solidFill>
                  <a:srgbClr val="FF0000"/>
                </a:solidFill>
                <a:latin typeface="David" panose="020E0502060401010101" pitchFamily="34" charset="-79"/>
                <a:cs typeface="David" panose="020E0502060401010101" pitchFamily="34" charset="-79"/>
              </a:rPr>
              <a:t> </a:t>
            </a:r>
          </a:p>
          <a:p>
            <a:pPr algn="l" rtl="0"/>
            <a:r>
              <a:rPr lang="en-US" dirty="0" smtClean="0">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due to impacted stone in the papilla or compression of distal common bile duct by enlarged edematous pancreas. </a:t>
            </a:r>
          </a:p>
        </p:txBody>
      </p:sp>
    </p:spTree>
    <p:extLst>
      <p:ext uri="{BB962C8B-B14F-4D97-AF65-F5344CB8AC3E}">
        <p14:creationId xmlns:p14="http://schemas.microsoft.com/office/powerpoint/2010/main" val="838407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3614737" y="1152525"/>
            <a:ext cx="4962525" cy="2286000"/>
          </a:xfrm>
        </p:spPr>
        <p:txBody>
          <a:bodyPr/>
          <a:lstStyle/>
          <a:p>
            <a:endParaRPr lang="ar-SA" dirty="0"/>
          </a:p>
        </p:txBody>
      </p:sp>
      <p:sp>
        <p:nvSpPr>
          <p:cNvPr id="3" name="عنوان فرعي 2"/>
          <p:cNvSpPr>
            <a:spLocks noGrp="1"/>
          </p:cNvSpPr>
          <p:nvPr>
            <p:ph type="subTitle" idx="1"/>
          </p:nvPr>
        </p:nvSpPr>
        <p:spPr>
          <a:xfrm>
            <a:off x="2200275" y="5153026"/>
            <a:ext cx="8258175" cy="533399"/>
          </a:xfrm>
        </p:spPr>
        <p:txBody>
          <a:bodyPr/>
          <a:lstStyle/>
          <a:p>
            <a:r>
              <a:rPr lang="en-US" dirty="0">
                <a:solidFill>
                  <a:srgbClr val="FF0000"/>
                </a:solidFill>
                <a:latin typeface="David" panose="020E0502060401010101" pitchFamily="34" charset="-79"/>
                <a:cs typeface="David" panose="020E0502060401010101" pitchFamily="34" charset="-79"/>
              </a:rPr>
              <a:t>sinistral , left sided , compartmental portal hypertension</a:t>
            </a:r>
          </a:p>
          <a:p>
            <a:endParaRPr lang="ar-SA" dirty="0"/>
          </a:p>
        </p:txBody>
      </p:sp>
      <p:pic>
        <p:nvPicPr>
          <p:cNvPr id="4" name="صورة 3" descr="http://www.casereports.com/cms/attachment/2017370622/2037714705/gr3.jpg"/>
          <p:cNvPicPr/>
          <p:nvPr/>
        </p:nvPicPr>
        <p:blipFill>
          <a:blip r:embed="rId2">
            <a:extLst>
              <a:ext uri="{28A0092B-C50C-407E-A947-70E740481C1C}">
                <a14:useLocalDpi xmlns:a14="http://schemas.microsoft.com/office/drawing/2010/main" val="0"/>
              </a:ext>
            </a:extLst>
          </a:blip>
          <a:srcRect/>
          <a:stretch>
            <a:fillRect/>
          </a:stretch>
        </p:blipFill>
        <p:spPr bwMode="auto">
          <a:xfrm>
            <a:off x="3614737" y="447676"/>
            <a:ext cx="5043487" cy="4391024"/>
          </a:xfrm>
          <a:prstGeom prst="rect">
            <a:avLst/>
          </a:prstGeom>
          <a:noFill/>
          <a:ln>
            <a:noFill/>
          </a:ln>
        </p:spPr>
      </p:pic>
    </p:spTree>
    <p:extLst>
      <p:ext uri="{BB962C8B-B14F-4D97-AF65-F5344CB8AC3E}">
        <p14:creationId xmlns:p14="http://schemas.microsoft.com/office/powerpoint/2010/main" val="2732140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1173162"/>
          </a:xfrm>
        </p:spPr>
        <p:txBody>
          <a:bodyPr/>
          <a:lstStyle/>
          <a:p>
            <a:pPr rtl="0"/>
            <a:r>
              <a:rPr lang="en-US" b="1" dirty="0">
                <a:solidFill>
                  <a:srgbClr val="C00000"/>
                </a:solidFill>
                <a:latin typeface="David" panose="020E0502060401010101" pitchFamily="34" charset="-79"/>
                <a:cs typeface="David" panose="020E0502060401010101" pitchFamily="34" charset="-79"/>
              </a:rPr>
              <a:t>Chronic pancreatitis</a:t>
            </a:r>
            <a:endParaRPr lang="en-US" dirty="0">
              <a:solidFill>
                <a:srgbClr val="C00000"/>
              </a:solidFill>
              <a:latin typeface="David" panose="020E0502060401010101" pitchFamily="34" charset="-79"/>
              <a:cs typeface="David" panose="020E0502060401010101" pitchFamily="34" charset="-79"/>
            </a:endParaRPr>
          </a:p>
        </p:txBody>
      </p:sp>
      <p:sp>
        <p:nvSpPr>
          <p:cNvPr id="3" name="عنوان فرعي 2"/>
          <p:cNvSpPr>
            <a:spLocks noGrp="1"/>
          </p:cNvSpPr>
          <p:nvPr>
            <p:ph type="subTitle" idx="1"/>
          </p:nvPr>
        </p:nvSpPr>
        <p:spPr>
          <a:xfrm>
            <a:off x="0" y="3143250"/>
            <a:ext cx="12192000" cy="1390650"/>
          </a:xfrm>
          <a:solidFill>
            <a:schemeClr val="bg1"/>
          </a:solidFill>
        </p:spPr>
        <p:txBody>
          <a:bodyPr/>
          <a:lstStyle/>
          <a:p>
            <a:r>
              <a:rPr lang="en-US" dirty="0"/>
              <a:t>It is a chronic inflammatory condition characterized by fibrosis and destruction of exocrine pancreatic tissue. </a:t>
            </a:r>
          </a:p>
          <a:p>
            <a:endParaRPr lang="ar-SA" dirty="0"/>
          </a:p>
        </p:txBody>
      </p:sp>
    </p:spTree>
    <p:extLst>
      <p:ext uri="{BB962C8B-B14F-4D97-AF65-F5344CB8AC3E}">
        <p14:creationId xmlns:p14="http://schemas.microsoft.com/office/powerpoint/2010/main" val="334128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200025"/>
            <a:ext cx="9144000" cy="2162175"/>
          </a:xfrm>
        </p:spPr>
        <p:txBody>
          <a:bodyPr>
            <a:normAutofit/>
          </a:bodyPr>
          <a:lstStyle/>
          <a:p>
            <a:r>
              <a:rPr lang="en-US" sz="3200" b="1" dirty="0">
                <a:solidFill>
                  <a:srgbClr val="C00000"/>
                </a:solidFill>
                <a:latin typeface="David" panose="020E0502060401010101" pitchFamily="34" charset="-79"/>
                <a:cs typeface="David" panose="020E0502060401010101" pitchFamily="34" charset="-79"/>
              </a:rPr>
              <a:t>Etiology</a:t>
            </a:r>
            <a:r>
              <a:rPr lang="en-US" sz="3200" dirty="0"/>
              <a:t/>
            </a:r>
            <a:br>
              <a:rPr lang="en-US" sz="3200" dirty="0"/>
            </a:br>
            <a:endParaRPr lang="ar-SA" sz="3200" dirty="0"/>
          </a:p>
        </p:txBody>
      </p:sp>
      <p:sp>
        <p:nvSpPr>
          <p:cNvPr id="3" name="عنوان فرعي 2"/>
          <p:cNvSpPr>
            <a:spLocks noGrp="1"/>
          </p:cNvSpPr>
          <p:nvPr>
            <p:ph type="subTitle" idx="1"/>
          </p:nvPr>
        </p:nvSpPr>
        <p:spPr>
          <a:xfrm>
            <a:off x="1524000" y="2601913"/>
            <a:ext cx="9144000" cy="3694112"/>
          </a:xfrm>
        </p:spPr>
        <p:txBody>
          <a:bodyPr>
            <a:normAutofit/>
          </a:bodyPr>
          <a:lstStyle/>
          <a:p>
            <a:pPr rtl="0"/>
            <a:r>
              <a:rPr lang="en-US" b="1" dirty="0" smtClean="0"/>
              <a:t> </a:t>
            </a:r>
            <a:endParaRPr lang="en-US" dirty="0"/>
          </a:p>
          <a:p>
            <a:pPr marL="457200" indent="-457200" algn="l" rtl="0">
              <a:buAutoNum type="arabicPeriod"/>
            </a:pPr>
            <a:r>
              <a:rPr lang="en-US" sz="2600" dirty="0" smtClean="0">
                <a:latin typeface="David" panose="020E0502060401010101" pitchFamily="34" charset="-79"/>
                <a:cs typeface="David" panose="020E0502060401010101" pitchFamily="34" charset="-79"/>
              </a:rPr>
              <a:t>Alcohol </a:t>
            </a:r>
          </a:p>
          <a:p>
            <a:pPr algn="l" rtl="0"/>
            <a:endParaRPr lang="en-US" sz="2600" dirty="0">
              <a:latin typeface="David" panose="020E0502060401010101" pitchFamily="34" charset="-79"/>
              <a:cs typeface="David" panose="020E0502060401010101" pitchFamily="34" charset="-79"/>
            </a:endParaRPr>
          </a:p>
          <a:p>
            <a:pPr algn="l" rtl="0"/>
            <a:r>
              <a:rPr lang="en-US" sz="2600" dirty="0">
                <a:latin typeface="David" panose="020E0502060401010101" pitchFamily="34" charset="-79"/>
                <a:cs typeface="David" panose="020E0502060401010101" pitchFamily="34" charset="-79"/>
              </a:rPr>
              <a:t>2. Hereditary </a:t>
            </a:r>
            <a:r>
              <a:rPr lang="en-US" sz="2600" dirty="0" smtClean="0">
                <a:latin typeface="David" panose="020E0502060401010101" pitchFamily="34" charset="-79"/>
                <a:cs typeface="David" panose="020E0502060401010101" pitchFamily="34" charset="-79"/>
              </a:rPr>
              <a:t>pancreatitis</a:t>
            </a:r>
          </a:p>
          <a:p>
            <a:pPr algn="l" rtl="0"/>
            <a:endParaRPr lang="en-US" sz="2600" dirty="0">
              <a:latin typeface="David" panose="020E0502060401010101" pitchFamily="34" charset="-79"/>
              <a:cs typeface="David" panose="020E0502060401010101" pitchFamily="34" charset="-79"/>
            </a:endParaRPr>
          </a:p>
          <a:p>
            <a:pPr algn="l" rtl="0"/>
            <a:r>
              <a:rPr lang="en-US" sz="2600" dirty="0">
                <a:latin typeface="David" panose="020E0502060401010101" pitchFamily="34" charset="-79"/>
                <a:cs typeface="David" panose="020E0502060401010101" pitchFamily="34" charset="-79"/>
              </a:rPr>
              <a:t>3. Idiopathic</a:t>
            </a:r>
          </a:p>
          <a:p>
            <a:endParaRPr lang="ar-SA" dirty="0"/>
          </a:p>
        </p:txBody>
      </p:sp>
    </p:spTree>
    <p:extLst>
      <p:ext uri="{BB962C8B-B14F-4D97-AF65-F5344CB8AC3E}">
        <p14:creationId xmlns:p14="http://schemas.microsoft.com/office/powerpoint/2010/main" val="1690257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0"/>
            <a:ext cx="9144000" cy="1724025"/>
          </a:xfrm>
        </p:spPr>
        <p:txBody>
          <a:bodyPr>
            <a:normAutofit/>
          </a:bodyPr>
          <a:lstStyle/>
          <a:p>
            <a:r>
              <a:rPr lang="en-US" sz="3200" b="1" dirty="0">
                <a:solidFill>
                  <a:srgbClr val="C00000"/>
                </a:solidFill>
                <a:latin typeface="David" panose="020E0502060401010101" pitchFamily="34" charset="-79"/>
                <a:cs typeface="David" panose="020E0502060401010101" pitchFamily="34" charset="-79"/>
              </a:rPr>
              <a:t>Pathophysiology</a:t>
            </a:r>
            <a:r>
              <a:rPr lang="en-US" sz="3200" dirty="0"/>
              <a:t/>
            </a:r>
            <a:br>
              <a:rPr lang="en-US" sz="3200" dirty="0"/>
            </a:br>
            <a:endParaRPr lang="ar-SA" sz="3200" dirty="0"/>
          </a:p>
        </p:txBody>
      </p:sp>
      <p:sp>
        <p:nvSpPr>
          <p:cNvPr id="3" name="عنوان فرعي 2"/>
          <p:cNvSpPr>
            <a:spLocks noGrp="1"/>
          </p:cNvSpPr>
          <p:nvPr>
            <p:ph type="subTitle" idx="1"/>
          </p:nvPr>
        </p:nvSpPr>
        <p:spPr>
          <a:xfrm>
            <a:off x="1524000" y="1828799"/>
            <a:ext cx="9144000" cy="3971925"/>
          </a:xfrm>
        </p:spPr>
        <p:txBody>
          <a:bodyPr>
            <a:normAutofit/>
          </a:bodyPr>
          <a:lstStyle/>
          <a:p>
            <a:pPr algn="l"/>
            <a:r>
              <a:rPr lang="en-US" dirty="0">
                <a:latin typeface="David" panose="020E0502060401010101" pitchFamily="34" charset="-79"/>
                <a:cs typeface="David" panose="020E0502060401010101" pitchFamily="34" charset="-79"/>
              </a:rPr>
              <a:t>The secretion of an viscid pancreatic secretion may allow protein plugs to form in the duct system and these plugs subsequently calcify to form duct stones. Impaired flow of pancreatic juice then leads to inflammation , stricture formation in duct system , and progressive replacement of gland by fibrous tissue. Loss of acinar tissue is reflected by </a:t>
            </a:r>
            <a:r>
              <a:rPr lang="en-US" i="1" dirty="0">
                <a:solidFill>
                  <a:srgbClr val="FF0000"/>
                </a:solidFill>
                <a:latin typeface="David" panose="020E0502060401010101" pitchFamily="34" charset="-79"/>
                <a:cs typeface="David" panose="020E0502060401010101" pitchFamily="34" charset="-79"/>
              </a:rPr>
              <a:t>steatorrhea</a:t>
            </a:r>
            <a:r>
              <a:rPr lang="en-US" dirty="0">
                <a:latin typeface="David" panose="020E0502060401010101" pitchFamily="34" charset="-79"/>
                <a:cs typeface="David" panose="020E0502060401010101" pitchFamily="34" charset="-79"/>
              </a:rPr>
              <a:t> and in time loss of islet tissue may lead to </a:t>
            </a:r>
            <a:r>
              <a:rPr lang="en-US" i="1" dirty="0">
                <a:solidFill>
                  <a:srgbClr val="FF0000"/>
                </a:solidFill>
                <a:latin typeface="David" panose="020E0502060401010101" pitchFamily="34" charset="-79"/>
                <a:cs typeface="David" panose="020E0502060401010101" pitchFamily="34" charset="-79"/>
              </a:rPr>
              <a:t>diabetes mellitus</a:t>
            </a:r>
            <a:r>
              <a:rPr lang="en-US" dirty="0">
                <a:latin typeface="David" panose="020E0502060401010101" pitchFamily="34" charset="-79"/>
                <a:cs typeface="David" panose="020E0502060401010101" pitchFamily="34" charset="-79"/>
              </a:rPr>
              <a:t>.</a:t>
            </a:r>
          </a:p>
          <a:p>
            <a:endParaRPr lang="ar-SA" dirty="0"/>
          </a:p>
        </p:txBody>
      </p:sp>
    </p:spTree>
    <p:extLst>
      <p:ext uri="{BB962C8B-B14F-4D97-AF65-F5344CB8AC3E}">
        <p14:creationId xmlns:p14="http://schemas.microsoft.com/office/powerpoint/2010/main" val="98544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5400" b="1" dirty="0">
                <a:solidFill>
                  <a:srgbClr val="C00000"/>
                </a:solidFill>
                <a:latin typeface="David" panose="020E0502060401010101" pitchFamily="34" charset="-79"/>
                <a:cs typeface="David" panose="020E0502060401010101" pitchFamily="34" charset="-79"/>
              </a:rPr>
              <a:t>Surgical anatomy of the pancreas</a:t>
            </a:r>
            <a:endParaRPr lang="ar-SA" sz="5400" dirty="0">
              <a:solidFill>
                <a:srgbClr val="C00000"/>
              </a:solidFill>
              <a:latin typeface="David" panose="020E0502060401010101" pitchFamily="34" charset="-79"/>
            </a:endParaRPr>
          </a:p>
        </p:txBody>
      </p:sp>
      <p:pic>
        <p:nvPicPr>
          <p:cNvPr id="3" name="صورة 2" descr="http://www.aokainc.com/wp-content/uploads/2013/08/pancreas-anatomy-images.jpg"/>
          <p:cNvPicPr/>
          <p:nvPr/>
        </p:nvPicPr>
        <p:blipFill>
          <a:blip r:embed="rId2">
            <a:extLst>
              <a:ext uri="{28A0092B-C50C-407E-A947-70E740481C1C}">
                <a14:useLocalDpi xmlns:a14="http://schemas.microsoft.com/office/drawing/2010/main" val="0"/>
              </a:ext>
            </a:extLst>
          </a:blip>
          <a:srcRect/>
          <a:stretch>
            <a:fillRect/>
          </a:stretch>
        </p:blipFill>
        <p:spPr bwMode="auto">
          <a:xfrm>
            <a:off x="2486025" y="2128838"/>
            <a:ext cx="7590155" cy="3862387"/>
          </a:xfrm>
          <a:prstGeom prst="rect">
            <a:avLst/>
          </a:prstGeom>
          <a:noFill/>
          <a:ln>
            <a:noFill/>
          </a:ln>
          <a:effectLst>
            <a:outerShdw blurRad="50800" dist="38100" algn="l" rotWithShape="0">
              <a:schemeClr val="accent1">
                <a:lumMod val="75000"/>
                <a:alpha val="40000"/>
              </a:schemeClr>
            </a:outerShdw>
          </a:effectLst>
        </p:spPr>
      </p:pic>
    </p:spTree>
    <p:extLst>
      <p:ext uri="{BB962C8B-B14F-4D97-AF65-F5344CB8AC3E}">
        <p14:creationId xmlns:p14="http://schemas.microsoft.com/office/powerpoint/2010/main" val="2383276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
            <a:ext cx="9144000" cy="1400174"/>
          </a:xfrm>
        </p:spPr>
        <p:txBody>
          <a:bodyPr>
            <a:normAutofit/>
          </a:bodyPr>
          <a:lstStyle/>
          <a:p>
            <a:r>
              <a:rPr lang="en-US" sz="3200" b="1" dirty="0">
                <a:solidFill>
                  <a:srgbClr val="C00000"/>
                </a:solidFill>
                <a:latin typeface="David" panose="020E0502060401010101" pitchFamily="34" charset="-79"/>
                <a:cs typeface="David" panose="020E0502060401010101" pitchFamily="34" charset="-79"/>
              </a:rPr>
              <a:t>Clinical features</a:t>
            </a:r>
            <a:r>
              <a:rPr lang="en-US" sz="3200" dirty="0"/>
              <a:t/>
            </a:r>
            <a:br>
              <a:rPr lang="en-US" sz="3200" dirty="0"/>
            </a:br>
            <a:endParaRPr lang="ar-SA" sz="3200" dirty="0"/>
          </a:p>
        </p:txBody>
      </p:sp>
      <p:sp>
        <p:nvSpPr>
          <p:cNvPr id="3" name="عنوان فرعي 2"/>
          <p:cNvSpPr>
            <a:spLocks noGrp="1"/>
          </p:cNvSpPr>
          <p:nvPr>
            <p:ph type="subTitle" idx="1"/>
          </p:nvPr>
        </p:nvSpPr>
        <p:spPr>
          <a:xfrm>
            <a:off x="1524000" y="1400175"/>
            <a:ext cx="9144000" cy="4819649"/>
          </a:xfrm>
        </p:spPr>
        <p:txBody>
          <a:bodyPr>
            <a:normAutofit lnSpcReduction="10000"/>
          </a:bodyPr>
          <a:lstStyle/>
          <a:p>
            <a:pPr algn="l" rtl="0"/>
            <a:r>
              <a:rPr lang="en-US" b="1" dirty="0" smtClean="0">
                <a:solidFill>
                  <a:srgbClr val="FF0000"/>
                </a:solidFill>
                <a:latin typeface="David" panose="020E0502060401010101" pitchFamily="34" charset="-79"/>
                <a:cs typeface="David" panose="020E0502060401010101" pitchFamily="34" charset="-79"/>
              </a:rPr>
              <a:t>1</a:t>
            </a:r>
            <a:r>
              <a:rPr lang="en-US" b="1" dirty="0">
                <a:solidFill>
                  <a:srgbClr val="FF0000"/>
                </a:solidFill>
                <a:latin typeface="David" panose="020E0502060401010101" pitchFamily="34" charset="-79"/>
                <a:cs typeface="David" panose="020E0502060401010101" pitchFamily="34" charset="-79"/>
              </a:rPr>
              <a:t>. Pain</a:t>
            </a:r>
            <a:r>
              <a:rPr lang="en-US" dirty="0">
                <a:solidFill>
                  <a:srgbClr val="FF000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is the outstanding feature in most cases. It characteristically epigastric with marked radiation through to the back and is eased by leaning forward.</a:t>
            </a:r>
          </a:p>
          <a:p>
            <a:pPr algn="l" rtl="0"/>
            <a:r>
              <a:rPr lang="en-US" b="1" dirty="0">
                <a:solidFill>
                  <a:srgbClr val="FF0000"/>
                </a:solidFill>
                <a:latin typeface="David" panose="020E0502060401010101" pitchFamily="34" charset="-79"/>
                <a:cs typeface="David" panose="020E0502060401010101" pitchFamily="34" charset="-79"/>
              </a:rPr>
              <a:t>2. Weight loss</a:t>
            </a:r>
            <a:r>
              <a:rPr lang="en-US" dirty="0">
                <a:solidFill>
                  <a:srgbClr val="FF000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is usual and reflects a combination of inadequate intake , poor diets and malabsorption.</a:t>
            </a:r>
          </a:p>
          <a:p>
            <a:pPr algn="l" rtl="0"/>
            <a:r>
              <a:rPr lang="en-US" b="1" dirty="0">
                <a:solidFill>
                  <a:srgbClr val="FF0000"/>
                </a:solidFill>
                <a:latin typeface="David" panose="020E0502060401010101" pitchFamily="34" charset="-79"/>
                <a:cs typeface="David" panose="020E0502060401010101" pitchFamily="34" charset="-79"/>
              </a:rPr>
              <a:t>3. Steatorrhea</a:t>
            </a:r>
            <a:r>
              <a:rPr lang="en-US" dirty="0">
                <a:solidFill>
                  <a:srgbClr val="FF000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is common , the bowel motion is pale , bulky , offensive ,floating on water , and difficult to flush.</a:t>
            </a:r>
          </a:p>
          <a:p>
            <a:pPr algn="l" rtl="0"/>
            <a:r>
              <a:rPr lang="en-US" b="1" dirty="0">
                <a:solidFill>
                  <a:srgbClr val="FF0000"/>
                </a:solidFill>
                <a:latin typeface="David" panose="020E0502060401010101" pitchFamily="34" charset="-79"/>
                <a:cs typeface="David" panose="020E0502060401010101" pitchFamily="34" charset="-79"/>
              </a:rPr>
              <a:t>4. Diabetes mellitus</a:t>
            </a:r>
            <a:r>
              <a:rPr lang="en-US" dirty="0">
                <a:solidFill>
                  <a:srgbClr val="FF000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develop in about one third of patients </a:t>
            </a:r>
          </a:p>
          <a:p>
            <a:pPr algn="l" rtl="0"/>
            <a:r>
              <a:rPr lang="en-US" b="1" dirty="0">
                <a:solidFill>
                  <a:srgbClr val="FF0000"/>
                </a:solidFill>
                <a:latin typeface="David" panose="020E0502060401010101" pitchFamily="34" charset="-79"/>
                <a:cs typeface="David" panose="020E0502060401010101" pitchFamily="34" charset="-79"/>
              </a:rPr>
              <a:t>5. Other less common manifestation</a:t>
            </a:r>
            <a:r>
              <a:rPr lang="en-US" dirty="0">
                <a:solidFill>
                  <a:srgbClr val="FF000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of chronic pancreatitis include : transient or intermittent obstructive jaundice , duodenal obstruction , and splenic vein thrombosis ( leading to splenomegaly , hypersplenism , gastric and esophageal varices : compartmental, left sided or sinistral portal hypertension that may cause massive upper gastrointestinal bleeding)</a:t>
            </a:r>
          </a:p>
          <a:p>
            <a:endParaRPr lang="ar-SA" dirty="0"/>
          </a:p>
        </p:txBody>
      </p:sp>
    </p:spTree>
    <p:extLst>
      <p:ext uri="{BB962C8B-B14F-4D97-AF65-F5344CB8AC3E}">
        <p14:creationId xmlns:p14="http://schemas.microsoft.com/office/powerpoint/2010/main" val="2031901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33350"/>
            <a:ext cx="9144000" cy="1562100"/>
          </a:xfrm>
        </p:spPr>
        <p:txBody>
          <a:bodyPr>
            <a:normAutofit/>
          </a:bodyPr>
          <a:lstStyle/>
          <a:p>
            <a:r>
              <a:rPr lang="en-US" sz="3600" b="1" dirty="0" smtClean="0">
                <a:solidFill>
                  <a:srgbClr val="C00000"/>
                </a:solidFill>
                <a:latin typeface="David" panose="020E0502060401010101" pitchFamily="34" charset="-79"/>
                <a:cs typeface="David" panose="020E0502060401010101" pitchFamily="34" charset="-79"/>
              </a:rPr>
              <a:t>Complications </a:t>
            </a:r>
            <a:r>
              <a:rPr lang="en-US" sz="3600" b="1" dirty="0">
                <a:solidFill>
                  <a:srgbClr val="C00000"/>
                </a:solidFill>
                <a:latin typeface="David" panose="020E0502060401010101" pitchFamily="34" charset="-79"/>
                <a:cs typeface="David" panose="020E0502060401010101" pitchFamily="34" charset="-79"/>
              </a:rPr>
              <a:t>of chronic pancreatitis</a:t>
            </a:r>
            <a:r>
              <a:rPr lang="en-US" sz="3600" b="1" dirty="0">
                <a:latin typeface="David" panose="020E0502060401010101" pitchFamily="34" charset="-79"/>
                <a:cs typeface="David" panose="020E0502060401010101" pitchFamily="34" charset="-79"/>
              </a:rPr>
              <a:t> </a:t>
            </a:r>
            <a:r>
              <a:rPr lang="en-US" dirty="0"/>
              <a:t/>
            </a:r>
            <a:br>
              <a:rPr lang="en-US" dirty="0"/>
            </a:br>
            <a:endParaRPr lang="ar-SA" dirty="0"/>
          </a:p>
        </p:txBody>
      </p:sp>
      <p:sp>
        <p:nvSpPr>
          <p:cNvPr id="3" name="عنوان فرعي 2"/>
          <p:cNvSpPr>
            <a:spLocks noGrp="1"/>
          </p:cNvSpPr>
          <p:nvPr>
            <p:ph type="subTitle" idx="1"/>
          </p:nvPr>
        </p:nvSpPr>
        <p:spPr>
          <a:xfrm>
            <a:off x="1524000" y="1343025"/>
            <a:ext cx="9144000" cy="5076825"/>
          </a:xfrm>
        </p:spPr>
        <p:txBody>
          <a:bodyPr/>
          <a:lstStyle/>
          <a:p>
            <a:pPr algn="l" rtl="0"/>
            <a:r>
              <a:rPr lang="en-US" dirty="0">
                <a:latin typeface="David" panose="020E0502060401010101" pitchFamily="34" charset="-79"/>
                <a:cs typeface="David" panose="020E0502060401010101" pitchFamily="34" charset="-79"/>
              </a:rPr>
              <a:t>1. Exocrine insufficiency</a:t>
            </a:r>
          </a:p>
          <a:p>
            <a:pPr algn="l" rtl="0"/>
            <a:r>
              <a:rPr lang="en-US" dirty="0">
                <a:latin typeface="David" panose="020E0502060401010101" pitchFamily="34" charset="-79"/>
                <a:cs typeface="David" panose="020E0502060401010101" pitchFamily="34" charset="-79"/>
              </a:rPr>
              <a:t>2. Endocrine insufficiency</a:t>
            </a:r>
          </a:p>
          <a:p>
            <a:pPr algn="l" rtl="0"/>
            <a:r>
              <a:rPr lang="en-US" dirty="0">
                <a:latin typeface="David" panose="020E0502060401010101" pitchFamily="34" charset="-79"/>
                <a:cs typeface="David" panose="020E0502060401010101" pitchFamily="34" charset="-79"/>
              </a:rPr>
              <a:t>3. Malignant transformation </a:t>
            </a:r>
          </a:p>
          <a:p>
            <a:pPr algn="l" rtl="0"/>
            <a:r>
              <a:rPr lang="en-US" dirty="0">
                <a:latin typeface="David" panose="020E0502060401010101" pitchFamily="34" charset="-79"/>
                <a:cs typeface="David" panose="020E0502060401010101" pitchFamily="34" charset="-79"/>
              </a:rPr>
              <a:t>4. Jaundice due to compression of distal CBD or tumor formation in the head of pancreas</a:t>
            </a:r>
          </a:p>
          <a:p>
            <a:pPr algn="l" rtl="0"/>
            <a:r>
              <a:rPr lang="en-US" dirty="0">
                <a:latin typeface="David" panose="020E0502060401010101" pitchFamily="34" charset="-79"/>
                <a:cs typeface="David" panose="020E0502060401010101" pitchFamily="34" charset="-79"/>
              </a:rPr>
              <a:t>5. Left sided ( sinistral or compartmental ) portal hypertension due to splenic vein compression or thrombosis </a:t>
            </a:r>
          </a:p>
          <a:p>
            <a:pPr algn="l" rtl="0"/>
            <a:r>
              <a:rPr lang="en-US" dirty="0">
                <a:latin typeface="David" panose="020E0502060401010101" pitchFamily="34" charset="-79"/>
                <a:cs typeface="David" panose="020E0502060401010101" pitchFamily="34" charset="-79"/>
              </a:rPr>
              <a:t>6. Gastric outlet obstruction due to duodenal compression </a:t>
            </a:r>
          </a:p>
          <a:p>
            <a:endParaRPr lang="ar-SA" dirty="0"/>
          </a:p>
        </p:txBody>
      </p:sp>
    </p:spTree>
    <p:extLst>
      <p:ext uri="{BB962C8B-B14F-4D97-AF65-F5344CB8AC3E}">
        <p14:creationId xmlns:p14="http://schemas.microsoft.com/office/powerpoint/2010/main" val="3229939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b="1" dirty="0">
                <a:solidFill>
                  <a:srgbClr val="C00000"/>
                </a:solidFill>
                <a:latin typeface="David" panose="020E0502060401010101" pitchFamily="34" charset="-79"/>
                <a:cs typeface="David" panose="020E0502060401010101" pitchFamily="34" charset="-79"/>
              </a:rPr>
              <a:t>Investigation and diagnosis</a:t>
            </a:r>
            <a:r>
              <a:rPr lang="en-US" dirty="0"/>
              <a:t/>
            </a:r>
            <a:br>
              <a:rPr lang="en-US" dirty="0"/>
            </a:br>
            <a:endParaRPr lang="ar-SA" dirty="0"/>
          </a:p>
        </p:txBody>
      </p:sp>
      <p:sp>
        <p:nvSpPr>
          <p:cNvPr id="3" name="عنصر نائب للصورة 2"/>
          <p:cNvSpPr>
            <a:spLocks noGrp="1"/>
          </p:cNvSpPr>
          <p:nvPr>
            <p:ph type="pic" idx="1"/>
          </p:nvPr>
        </p:nvSpPr>
        <p:spPr/>
      </p:sp>
      <p:sp>
        <p:nvSpPr>
          <p:cNvPr id="4" name="عنصر نائب للنص 3"/>
          <p:cNvSpPr>
            <a:spLocks noGrp="1"/>
          </p:cNvSpPr>
          <p:nvPr>
            <p:ph type="body" sz="half" idx="2"/>
          </p:nvPr>
        </p:nvSpPr>
        <p:spPr/>
        <p:txBody>
          <a:bodyPr/>
          <a:lstStyle/>
          <a:p>
            <a:pPr algn="l"/>
            <a:r>
              <a:rPr lang="en-US" sz="2400" dirty="0"/>
              <a:t>1. X-ray abdomen may show the scattered calcification in the area of pancreas.</a:t>
            </a:r>
          </a:p>
          <a:p>
            <a:endParaRPr lang="ar-SA" dirty="0"/>
          </a:p>
        </p:txBody>
      </p:sp>
      <p:pic>
        <p:nvPicPr>
          <p:cNvPr id="5" name="صورة 4" descr="http://www.healthhype.com/wp-content/uploads/chronic_pancreatitis_x-ray_calcification.jpg"/>
          <p:cNvPicPr/>
          <p:nvPr/>
        </p:nvPicPr>
        <p:blipFill>
          <a:blip r:embed="rId2">
            <a:extLst>
              <a:ext uri="{28A0092B-C50C-407E-A947-70E740481C1C}">
                <a14:useLocalDpi xmlns:a14="http://schemas.microsoft.com/office/drawing/2010/main" val="0"/>
              </a:ext>
            </a:extLst>
          </a:blip>
          <a:srcRect/>
          <a:stretch>
            <a:fillRect/>
          </a:stretch>
        </p:blipFill>
        <p:spPr bwMode="auto">
          <a:xfrm>
            <a:off x="5183188" y="987425"/>
            <a:ext cx="6172200" cy="4873625"/>
          </a:xfrm>
          <a:prstGeom prst="rect">
            <a:avLst/>
          </a:prstGeom>
          <a:noFill/>
          <a:ln>
            <a:noFill/>
          </a:ln>
        </p:spPr>
      </p:pic>
    </p:spTree>
    <p:extLst>
      <p:ext uri="{BB962C8B-B14F-4D97-AF65-F5344CB8AC3E}">
        <p14:creationId xmlns:p14="http://schemas.microsoft.com/office/powerpoint/2010/main" val="2198126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304800"/>
            <a:ext cx="9144000" cy="6181725"/>
          </a:xfrm>
        </p:spPr>
        <p:txBody>
          <a:bodyPr>
            <a:normAutofit/>
          </a:bodyPr>
          <a:lstStyle/>
          <a:p>
            <a:pPr algn="l" rtl="0"/>
            <a:r>
              <a:rPr lang="en-US" sz="2400" dirty="0">
                <a:solidFill>
                  <a:srgbClr val="FF0000"/>
                </a:solidFill>
                <a:latin typeface="David" panose="020E0502060401010101" pitchFamily="34" charset="-79"/>
                <a:cs typeface="David" panose="020E0502060401010101" pitchFamily="34" charset="-79"/>
              </a:rPr>
              <a:t>2. CT scan abdomen : </a:t>
            </a:r>
            <a:r>
              <a:rPr lang="en-US" sz="2400" dirty="0">
                <a:latin typeface="David" panose="020E0502060401010101" pitchFamily="34" charset="-79"/>
                <a:cs typeface="David" panose="020E0502060401010101" pitchFamily="34" charset="-79"/>
              </a:rPr>
              <a:t>It may show the speckled calcifications typical of chronic pancreatitis , inflammatory changes , tumor , pancreatic duct dilatation or pseudocyst</a:t>
            </a:r>
            <a:r>
              <a:rPr lang="en-US" sz="2400" dirty="0" smtClean="0">
                <a:latin typeface="David" panose="020E0502060401010101" pitchFamily="34" charset="-79"/>
                <a:cs typeface="David" panose="020E0502060401010101" pitchFamily="34" charset="-79"/>
              </a:rPr>
              <a:t>.</a:t>
            </a:r>
            <a:br>
              <a:rPr lang="en-US" sz="2400" dirty="0" smtClean="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3. MRCP : </a:t>
            </a:r>
            <a:r>
              <a:rPr lang="en-US" sz="2400" dirty="0">
                <a:latin typeface="David" panose="020E0502060401010101" pitchFamily="34" charset="-79"/>
                <a:cs typeface="David" panose="020E0502060401010101" pitchFamily="34" charset="-79"/>
              </a:rPr>
              <a:t>to show the architecture of pancreatic duct , especially if surgery or endoscopic intervention is required</a:t>
            </a:r>
            <a:r>
              <a:rPr lang="en-US" sz="2400" dirty="0" smtClean="0">
                <a:latin typeface="David" panose="020E0502060401010101" pitchFamily="34" charset="-79"/>
                <a:cs typeface="David" panose="020E0502060401010101" pitchFamily="34" charset="-79"/>
              </a:rPr>
              <a:t>.</a:t>
            </a:r>
            <a:br>
              <a:rPr lang="en-US" sz="2400" dirty="0" smtClean="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4. Pancreatic endocrine function </a:t>
            </a:r>
            <a:r>
              <a:rPr lang="en-US" sz="2400" dirty="0">
                <a:latin typeface="David" panose="020E0502060401010101" pitchFamily="34" charset="-79"/>
                <a:cs typeface="David" panose="020E0502060401010101" pitchFamily="34" charset="-79"/>
              </a:rPr>
              <a:t>is assessed by measurement of fasting and postprandial blood glucose levels that may be supplemented by glucose tolerance test</a:t>
            </a:r>
            <a:r>
              <a:rPr lang="en-US" sz="2400" dirty="0" smtClean="0">
                <a:latin typeface="David" panose="020E0502060401010101" pitchFamily="34" charset="-79"/>
                <a:cs typeface="David" panose="020E0502060401010101" pitchFamily="34" charset="-79"/>
              </a:rPr>
              <a:t>.</a:t>
            </a:r>
            <a:br>
              <a:rPr lang="en-US" sz="2400" dirty="0" smtClean="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
            </a:r>
            <a:br>
              <a:rPr lang="en-US" sz="2400" dirty="0">
                <a:solidFill>
                  <a:srgbClr val="FF0000"/>
                </a:solidFill>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5. Pancreatic exocrine function </a:t>
            </a:r>
            <a:r>
              <a:rPr lang="en-US" sz="2400" dirty="0">
                <a:latin typeface="David" panose="020E0502060401010101" pitchFamily="34" charset="-79"/>
                <a:cs typeface="David" panose="020E0502060401010101" pitchFamily="34" charset="-79"/>
              </a:rPr>
              <a:t>can be assessed by measurement of fecal fat contents while the patient on fat controlled fat contents at 100g/day</a:t>
            </a:r>
            <a:r>
              <a:rPr lang="en-US" dirty="0"/>
              <a:t/>
            </a:r>
            <a:br>
              <a:rPr lang="en-US" dirty="0"/>
            </a:br>
            <a:endParaRPr lang="ar-SA" dirty="0"/>
          </a:p>
        </p:txBody>
      </p:sp>
    </p:spTree>
    <p:extLst>
      <p:ext uri="{BB962C8B-B14F-4D97-AF65-F5344CB8AC3E}">
        <p14:creationId xmlns:p14="http://schemas.microsoft.com/office/powerpoint/2010/main" val="2735745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
            <a:ext cx="9144000" cy="1800224"/>
          </a:xfrm>
        </p:spPr>
        <p:txBody>
          <a:bodyPr/>
          <a:lstStyle/>
          <a:p>
            <a:r>
              <a:rPr lang="en-US" b="1" dirty="0">
                <a:solidFill>
                  <a:srgbClr val="C00000"/>
                </a:solidFill>
                <a:latin typeface="David" panose="020E0502060401010101" pitchFamily="34" charset="-79"/>
                <a:cs typeface="David" panose="020E0502060401010101" pitchFamily="34" charset="-79"/>
              </a:rPr>
              <a:t>Treatment</a:t>
            </a:r>
            <a:r>
              <a:rPr lang="en-US" dirty="0"/>
              <a:t/>
            </a:r>
            <a:br>
              <a:rPr lang="en-US" dirty="0"/>
            </a:br>
            <a:endParaRPr lang="ar-SA" dirty="0"/>
          </a:p>
        </p:txBody>
      </p:sp>
      <p:sp>
        <p:nvSpPr>
          <p:cNvPr id="3" name="عنوان فرعي 2"/>
          <p:cNvSpPr>
            <a:spLocks noGrp="1"/>
          </p:cNvSpPr>
          <p:nvPr>
            <p:ph type="subTitle" idx="1"/>
          </p:nvPr>
        </p:nvSpPr>
        <p:spPr>
          <a:xfrm>
            <a:off x="1524000" y="1219200"/>
            <a:ext cx="9144000" cy="5029200"/>
          </a:xfrm>
        </p:spPr>
        <p:txBody>
          <a:bodyPr>
            <a:normAutofit/>
          </a:bodyPr>
          <a:lstStyle/>
          <a:p>
            <a:pPr marL="457200" indent="-457200" algn="l" rtl="0">
              <a:buAutoNum type="alphaUcPeriod"/>
            </a:pPr>
            <a:r>
              <a:rPr lang="en-US" b="1" dirty="0" smtClean="0">
                <a:solidFill>
                  <a:srgbClr val="FF0000"/>
                </a:solidFill>
                <a:latin typeface="David" panose="020E0502060401010101" pitchFamily="34" charset="-79"/>
                <a:cs typeface="David" panose="020E0502060401010101" pitchFamily="34" charset="-79"/>
              </a:rPr>
              <a:t>Conservative treatment</a:t>
            </a:r>
          </a:p>
          <a:p>
            <a:pPr algn="l" rtl="0"/>
            <a:r>
              <a:rPr lang="en-US" b="1" dirty="0" smtClean="0">
                <a:latin typeface="David" panose="020E0502060401010101" pitchFamily="34" charset="-79"/>
                <a:cs typeface="David" panose="020E0502060401010101" pitchFamily="34" charset="-79"/>
              </a:rPr>
              <a:t> </a:t>
            </a:r>
            <a:endParaRPr lang="en-US" dirty="0">
              <a:latin typeface="David" panose="020E0502060401010101" pitchFamily="34" charset="-79"/>
              <a:cs typeface="David" panose="020E0502060401010101" pitchFamily="34" charset="-79"/>
            </a:endParaRPr>
          </a:p>
          <a:p>
            <a:pPr marL="457200" indent="-457200" algn="l" rtl="0">
              <a:buAutoNum type="arabicPeriod"/>
            </a:pPr>
            <a:r>
              <a:rPr lang="en-US" dirty="0" smtClean="0">
                <a:latin typeface="David" panose="020E0502060401010101" pitchFamily="34" charset="-79"/>
                <a:cs typeface="David" panose="020E0502060401010101" pitchFamily="34" charset="-79"/>
              </a:rPr>
              <a:t>Pain </a:t>
            </a:r>
            <a:r>
              <a:rPr lang="en-US" dirty="0">
                <a:latin typeface="David" panose="020E0502060401010101" pitchFamily="34" charset="-79"/>
                <a:cs typeface="David" panose="020E0502060401010101" pitchFamily="34" charset="-79"/>
              </a:rPr>
              <a:t>relief </a:t>
            </a:r>
            <a:endParaRPr lang="en-US" dirty="0" smtClean="0">
              <a:latin typeface="David" panose="020E0502060401010101" pitchFamily="34" charset="-79"/>
              <a:cs typeface="David" panose="020E0502060401010101" pitchFamily="34" charset="-79"/>
            </a:endParaRPr>
          </a:p>
          <a:p>
            <a:pPr algn="l" rtl="0"/>
            <a:endParaRPr lang="en-US" dirty="0">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2. Alcohol </a:t>
            </a:r>
            <a:r>
              <a:rPr lang="en-US" dirty="0" smtClean="0">
                <a:latin typeface="David" panose="020E0502060401010101" pitchFamily="34" charset="-79"/>
                <a:cs typeface="David" panose="020E0502060401010101" pitchFamily="34" charset="-79"/>
              </a:rPr>
              <a:t>abstinence</a:t>
            </a:r>
          </a:p>
          <a:p>
            <a:pPr algn="l" rtl="0"/>
            <a:endParaRPr lang="en-US" dirty="0" smtClean="0">
              <a:latin typeface="David" panose="020E0502060401010101" pitchFamily="34" charset="-79"/>
              <a:cs typeface="David" panose="020E0502060401010101" pitchFamily="34" charset="-79"/>
            </a:endParaRPr>
          </a:p>
          <a:p>
            <a:pPr algn="l" rtl="0"/>
            <a:r>
              <a:rPr lang="en-US" dirty="0" smtClean="0">
                <a:latin typeface="David" panose="020E0502060401010101" pitchFamily="34" charset="-79"/>
                <a:cs typeface="David" panose="020E0502060401010101" pitchFamily="34" charset="-79"/>
              </a:rPr>
              <a:t>3</a:t>
            </a:r>
            <a:r>
              <a:rPr lang="en-US" dirty="0">
                <a:latin typeface="David" panose="020E0502060401010101" pitchFamily="34" charset="-79"/>
                <a:cs typeface="David" panose="020E0502060401010101" pitchFamily="34" charset="-79"/>
              </a:rPr>
              <a:t>. Exocrine replacement </a:t>
            </a:r>
            <a:r>
              <a:rPr lang="en-US" dirty="0" smtClean="0">
                <a:latin typeface="David" panose="020E0502060401010101" pitchFamily="34" charset="-79"/>
                <a:cs typeface="David" panose="020E0502060401010101" pitchFamily="34" charset="-79"/>
              </a:rPr>
              <a:t>enzymes</a:t>
            </a:r>
          </a:p>
          <a:p>
            <a:pPr algn="l" rtl="0"/>
            <a:endParaRPr lang="en-US" dirty="0">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4. Endocrine treatment with insulin or oral hypoglycemic </a:t>
            </a:r>
            <a:r>
              <a:rPr lang="en-US" dirty="0" smtClean="0">
                <a:latin typeface="David" panose="020E0502060401010101" pitchFamily="34" charset="-79"/>
                <a:cs typeface="David" panose="020E0502060401010101" pitchFamily="34" charset="-79"/>
              </a:rPr>
              <a:t>drugs</a:t>
            </a:r>
          </a:p>
          <a:p>
            <a:pPr algn="l" rtl="0"/>
            <a:endParaRPr lang="en-US" dirty="0">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5. Nutritional support</a:t>
            </a:r>
          </a:p>
          <a:p>
            <a:endParaRPr lang="ar-SA" dirty="0"/>
          </a:p>
        </p:txBody>
      </p:sp>
    </p:spTree>
    <p:extLst>
      <p:ext uri="{BB962C8B-B14F-4D97-AF65-F5344CB8AC3E}">
        <p14:creationId xmlns:p14="http://schemas.microsoft.com/office/powerpoint/2010/main" val="9953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85726"/>
            <a:ext cx="9144000" cy="6391274"/>
          </a:xfrm>
        </p:spPr>
        <p:txBody>
          <a:bodyPr>
            <a:normAutofit/>
          </a:bodyPr>
          <a:lstStyle/>
          <a:p>
            <a:pPr algn="l" rtl="0"/>
            <a:r>
              <a:rPr lang="en-US" sz="2700" b="1" dirty="0">
                <a:solidFill>
                  <a:srgbClr val="FF0000"/>
                </a:solidFill>
                <a:latin typeface="David" panose="020E0502060401010101" pitchFamily="34" charset="-79"/>
                <a:cs typeface="David" panose="020E0502060401010101" pitchFamily="34" charset="-79"/>
              </a:rPr>
              <a:t>B. Endoscopic treatment </a:t>
            </a:r>
            <a:r>
              <a:rPr lang="en-US" sz="2700" b="1" dirty="0" smtClean="0">
                <a:solidFill>
                  <a:srgbClr val="FF0000"/>
                </a:solidFill>
                <a:latin typeface="David" panose="020E0502060401010101" pitchFamily="34" charset="-79"/>
                <a:cs typeface="David" panose="020E0502060401010101" pitchFamily="34" charset="-79"/>
              </a:rPr>
              <a:t/>
            </a:r>
            <a:br>
              <a:rPr lang="en-US" sz="2700" b="1" dirty="0" smtClean="0">
                <a:solidFill>
                  <a:srgbClr val="FF0000"/>
                </a:solidFill>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Pancreatic duct stenting is indicated sometimes when there is dominant pancreatic duct stricture or with disrupted pancreatic duct with pseudocyst or ascites formation</a:t>
            </a:r>
            <a:r>
              <a:rPr lang="en-US" sz="2700" dirty="0" smtClean="0">
                <a:latin typeface="David" panose="020E0502060401010101" pitchFamily="34" charset="-79"/>
                <a:cs typeface="David" panose="020E0502060401010101" pitchFamily="34" charset="-79"/>
              </a:rPr>
              <a:t>.</a:t>
            </a:r>
            <a:br>
              <a:rPr lang="en-US" sz="2700" dirty="0" smtClean="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a: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C. Surgical treatment </a:t>
            </a:r>
            <a:r>
              <a:rPr lang="en-US" sz="2700" b="1" dirty="0" smtClean="0">
                <a:solidFill>
                  <a:srgbClr val="FF0000"/>
                </a:solidFill>
                <a:latin typeface="David" panose="020E0502060401010101" pitchFamily="34" charset="-79"/>
                <a:cs typeface="David" panose="020E0502060401010101" pitchFamily="34" charset="-79"/>
              </a:rPr>
              <a:t/>
            </a:r>
            <a:br>
              <a:rPr lang="en-US" sz="2700" b="1" dirty="0" smtClean="0">
                <a:solidFill>
                  <a:srgbClr val="FF0000"/>
                </a:solidFill>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Drainage or resective surgical intervention is  indicated for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1. intractable pain</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2. Development of complications ( pseudocyst , compression of bile duct , duodenum ,portal vein or splenic vein that produce symptoms)</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3. Tumor formation</a:t>
            </a:r>
            <a:r>
              <a:rPr lang="en-US" dirty="0"/>
              <a:t/>
            </a:r>
            <a:br>
              <a:rPr lang="en-US" dirty="0"/>
            </a:br>
            <a:endParaRPr lang="ar-SA" dirty="0"/>
          </a:p>
        </p:txBody>
      </p:sp>
    </p:spTree>
    <p:extLst>
      <p:ext uri="{BB962C8B-B14F-4D97-AF65-F5344CB8AC3E}">
        <p14:creationId xmlns:p14="http://schemas.microsoft.com/office/powerpoint/2010/main" val="1008686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en-US" b="1" dirty="0">
                <a:solidFill>
                  <a:srgbClr val="C00000"/>
                </a:solidFill>
                <a:latin typeface="David" panose="020E0502060401010101" pitchFamily="34" charset="-79"/>
                <a:cs typeface="David" panose="020E0502060401010101" pitchFamily="34" charset="-79"/>
              </a:rPr>
              <a:t>Neoplasms of the pancreas</a:t>
            </a:r>
            <a:r>
              <a:rPr lang="en-US" dirty="0"/>
              <a:t/>
            </a:r>
            <a:br>
              <a:rPr lang="en-US" dirty="0"/>
            </a:br>
            <a:endParaRPr lang="ar-SA" dirty="0"/>
          </a:p>
        </p:txBody>
      </p:sp>
    </p:spTree>
    <p:extLst>
      <p:ext uri="{BB962C8B-B14F-4D97-AF65-F5344CB8AC3E}">
        <p14:creationId xmlns:p14="http://schemas.microsoft.com/office/powerpoint/2010/main" val="158752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361950"/>
            <a:ext cx="9144000" cy="2933700"/>
          </a:xfrm>
        </p:spPr>
        <p:txBody>
          <a:bodyPr>
            <a:normAutofit/>
          </a:bodyPr>
          <a:lstStyle/>
          <a:p>
            <a:pPr algn="l" rtl="0"/>
            <a:r>
              <a:rPr lang="en-US" sz="2400" b="1" dirty="0">
                <a:solidFill>
                  <a:srgbClr val="FF0000"/>
                </a:solidFill>
                <a:latin typeface="David" panose="020E0502060401010101" pitchFamily="34" charset="-79"/>
                <a:cs typeface="David" panose="020E0502060401010101" pitchFamily="34" charset="-79"/>
              </a:rPr>
              <a:t>Neoplasms of endocrine pancreas</a:t>
            </a:r>
            <a:r>
              <a:rPr lang="en-US" sz="2700" dirty="0">
                <a:latin typeface="David" panose="020E0502060401010101" pitchFamily="34" charset="-79"/>
                <a:cs typeface="David" panose="020E0502060401010101" pitchFamily="34" charset="-79"/>
              </a:rPr>
              <a:t/>
            </a:r>
            <a:br>
              <a:rPr lang="en-US" sz="2700" dirty="0">
                <a:latin typeface="David" panose="020E0502060401010101" pitchFamily="34" charset="-79"/>
                <a:cs typeface="David" panose="020E0502060401010101" pitchFamily="34" charset="-79"/>
              </a:rPr>
            </a:br>
            <a:r>
              <a:rPr lang="en-US" sz="2000" dirty="0">
                <a:latin typeface="David" panose="020E0502060401010101" pitchFamily="34" charset="-79"/>
                <a:cs typeface="David" panose="020E0502060401010101" pitchFamily="34" charset="-79"/>
              </a:rPr>
              <a:t>1. Insulinoma</a:t>
            </a:r>
            <a:br>
              <a:rPr lang="en-US" sz="2000" dirty="0">
                <a:latin typeface="David" panose="020E0502060401010101" pitchFamily="34" charset="-79"/>
                <a:cs typeface="David" panose="020E0502060401010101" pitchFamily="34" charset="-79"/>
              </a:rPr>
            </a:br>
            <a:r>
              <a:rPr lang="en-US" sz="2000" dirty="0">
                <a:latin typeface="David" panose="020E0502060401010101" pitchFamily="34" charset="-79"/>
                <a:cs typeface="David" panose="020E0502060401010101" pitchFamily="34" charset="-79"/>
              </a:rPr>
              <a:t>2. Glucagonoma</a:t>
            </a:r>
            <a:br>
              <a:rPr lang="en-US" sz="2000" dirty="0">
                <a:latin typeface="David" panose="020E0502060401010101" pitchFamily="34" charset="-79"/>
                <a:cs typeface="David" panose="020E0502060401010101" pitchFamily="34" charset="-79"/>
              </a:rPr>
            </a:br>
            <a:r>
              <a:rPr lang="en-US" sz="2000" dirty="0">
                <a:latin typeface="David" panose="020E0502060401010101" pitchFamily="34" charset="-79"/>
                <a:cs typeface="David" panose="020E0502060401010101" pitchFamily="34" charset="-79"/>
              </a:rPr>
              <a:t>3. Gastronome </a:t>
            </a:r>
            <a:br>
              <a:rPr lang="en-US" sz="2000" dirty="0">
                <a:latin typeface="David" panose="020E0502060401010101" pitchFamily="34" charset="-79"/>
                <a:cs typeface="David" panose="020E0502060401010101" pitchFamily="34" charset="-79"/>
              </a:rPr>
            </a:br>
            <a:r>
              <a:rPr lang="en-US" sz="2000" dirty="0">
                <a:latin typeface="David" panose="020E0502060401010101" pitchFamily="34" charset="-79"/>
                <a:cs typeface="David" panose="020E0502060401010101" pitchFamily="34" charset="-79"/>
              </a:rPr>
              <a:t>4. VIPoma</a:t>
            </a:r>
            <a:r>
              <a:rPr lang="en-US" dirty="0"/>
              <a:t/>
            </a:r>
            <a:br>
              <a:rPr lang="en-US" dirty="0"/>
            </a:br>
            <a:endParaRPr lang="ar-SA" dirty="0"/>
          </a:p>
        </p:txBody>
      </p:sp>
      <p:sp>
        <p:nvSpPr>
          <p:cNvPr id="3" name="عنوان فرعي 2"/>
          <p:cNvSpPr>
            <a:spLocks noGrp="1"/>
          </p:cNvSpPr>
          <p:nvPr>
            <p:ph type="subTitle" idx="1"/>
          </p:nvPr>
        </p:nvSpPr>
        <p:spPr>
          <a:xfrm>
            <a:off x="1524000" y="1924049"/>
            <a:ext cx="9725025" cy="4638675"/>
          </a:xfrm>
        </p:spPr>
        <p:txBody>
          <a:bodyPr>
            <a:normAutofit fontScale="32500" lnSpcReduction="20000"/>
          </a:bodyPr>
          <a:lstStyle/>
          <a:p>
            <a:pPr algn="l" rtl="0"/>
            <a:r>
              <a:rPr lang="en-US" sz="6000" b="1" dirty="0">
                <a:solidFill>
                  <a:srgbClr val="FF0000"/>
                </a:solidFill>
                <a:latin typeface="David" panose="020E0502060401010101" pitchFamily="34" charset="-79"/>
                <a:cs typeface="David" panose="020E0502060401010101" pitchFamily="34" charset="-79"/>
              </a:rPr>
              <a:t>Neoplasms of exocrine pancreas</a:t>
            </a:r>
            <a:endParaRPr lang="en-US" sz="6000" dirty="0">
              <a:solidFill>
                <a:srgbClr val="FF0000"/>
              </a:solidFill>
              <a:latin typeface="David" panose="020E0502060401010101" pitchFamily="34" charset="-79"/>
              <a:cs typeface="David" panose="020E0502060401010101" pitchFamily="34" charset="-79"/>
            </a:endParaRPr>
          </a:p>
          <a:p>
            <a:pPr algn="l" rtl="0"/>
            <a:r>
              <a:rPr lang="en-US" sz="6000" b="1" dirty="0">
                <a:solidFill>
                  <a:srgbClr val="002060"/>
                </a:solidFill>
                <a:latin typeface="David" panose="020E0502060401010101" pitchFamily="34" charset="-79"/>
                <a:cs typeface="David" panose="020E0502060401010101" pitchFamily="34" charset="-79"/>
              </a:rPr>
              <a:t>Benign tumors</a:t>
            </a:r>
            <a:endParaRPr lang="en-US" sz="6000" dirty="0">
              <a:solidFill>
                <a:srgbClr val="002060"/>
              </a:solidFill>
              <a:latin typeface="David" panose="020E0502060401010101" pitchFamily="34" charset="-79"/>
              <a:cs typeface="David" panose="020E0502060401010101" pitchFamily="34" charset="-79"/>
            </a:endParaRPr>
          </a:p>
          <a:p>
            <a:pPr algn="l" rtl="0"/>
            <a:r>
              <a:rPr lang="en-US" sz="6000" dirty="0">
                <a:latin typeface="David" panose="020E0502060401010101" pitchFamily="34" charset="-79"/>
                <a:cs typeface="David" panose="020E0502060401010101" pitchFamily="34" charset="-79"/>
              </a:rPr>
              <a:t>1. Serous cystadenoma</a:t>
            </a:r>
          </a:p>
          <a:p>
            <a:pPr algn="l" rtl="0"/>
            <a:r>
              <a:rPr lang="en-US" sz="6000" dirty="0">
                <a:latin typeface="David" panose="020E0502060401010101" pitchFamily="34" charset="-79"/>
                <a:cs typeface="David" panose="020E0502060401010101" pitchFamily="34" charset="-79"/>
              </a:rPr>
              <a:t>2. Mucinous cystadenoma</a:t>
            </a:r>
          </a:p>
          <a:p>
            <a:pPr algn="l" rtl="0"/>
            <a:r>
              <a:rPr lang="en-US" sz="6000" dirty="0">
                <a:latin typeface="David" panose="020E0502060401010101" pitchFamily="34" charset="-79"/>
                <a:cs typeface="David" panose="020E0502060401010101" pitchFamily="34" charset="-79"/>
              </a:rPr>
              <a:t>3. Intraductal papillary mucinous neoplasm</a:t>
            </a:r>
          </a:p>
          <a:p>
            <a:pPr algn="l" rtl="0"/>
            <a:r>
              <a:rPr lang="en-US" sz="6000" b="1" dirty="0">
                <a:solidFill>
                  <a:srgbClr val="002060"/>
                </a:solidFill>
                <a:latin typeface="David" panose="020E0502060401010101" pitchFamily="34" charset="-79"/>
                <a:cs typeface="David" panose="020E0502060401010101" pitchFamily="34" charset="-79"/>
              </a:rPr>
              <a:t>Malignant tumors</a:t>
            </a:r>
            <a:endParaRPr lang="en-US" sz="6000" dirty="0">
              <a:solidFill>
                <a:srgbClr val="002060"/>
              </a:solidFill>
              <a:latin typeface="David" panose="020E0502060401010101" pitchFamily="34" charset="-79"/>
              <a:cs typeface="David" panose="020E0502060401010101" pitchFamily="34" charset="-79"/>
            </a:endParaRPr>
          </a:p>
          <a:p>
            <a:pPr algn="l" rtl="0"/>
            <a:r>
              <a:rPr lang="en-US" sz="6000" dirty="0">
                <a:latin typeface="David" panose="020E0502060401010101" pitchFamily="34" charset="-79"/>
                <a:cs typeface="David" panose="020E0502060401010101" pitchFamily="34" charset="-79"/>
              </a:rPr>
              <a:t>1. Ductal adenocarcinoma ( the commonest )</a:t>
            </a:r>
          </a:p>
          <a:p>
            <a:pPr algn="l" rtl="0"/>
            <a:r>
              <a:rPr lang="en-US" sz="6000" dirty="0">
                <a:latin typeface="David" panose="020E0502060401010101" pitchFamily="34" charset="-79"/>
                <a:cs typeface="David" panose="020E0502060401010101" pitchFamily="34" charset="-79"/>
              </a:rPr>
              <a:t>2. acinar adenocarcinoma</a:t>
            </a:r>
          </a:p>
          <a:p>
            <a:pPr algn="l" rtl="0"/>
            <a:r>
              <a:rPr lang="en-US" sz="6000" dirty="0">
                <a:latin typeface="David" panose="020E0502060401010101" pitchFamily="34" charset="-79"/>
                <a:cs typeface="David" panose="020E0502060401010101" pitchFamily="34" charset="-79"/>
              </a:rPr>
              <a:t>3. Mucinous cystadenocarcinoma</a:t>
            </a:r>
          </a:p>
          <a:p>
            <a:pPr algn="l" rtl="0"/>
            <a:r>
              <a:rPr lang="en-US" sz="6000" dirty="0">
                <a:latin typeface="David" panose="020E0502060401010101" pitchFamily="34" charset="-79"/>
                <a:cs typeface="David" panose="020E0502060401010101" pitchFamily="34" charset="-79"/>
              </a:rPr>
              <a:t>4. Intraductal papillary mucinous neoplasm</a:t>
            </a:r>
          </a:p>
          <a:p>
            <a:pPr algn="l" rtl="0">
              <a:lnSpc>
                <a:spcPct val="120000"/>
              </a:lnSpc>
            </a:pPr>
            <a:r>
              <a:rPr lang="en-US" sz="6000" dirty="0">
                <a:solidFill>
                  <a:srgbClr val="FF0000"/>
                </a:solidFill>
                <a:latin typeface="David" panose="020E0502060401010101" pitchFamily="34" charset="-79"/>
                <a:cs typeface="David" panose="020E0502060401010101" pitchFamily="34" charset="-79"/>
              </a:rPr>
              <a:t>Note : </a:t>
            </a:r>
            <a:r>
              <a:rPr lang="en-US" sz="6000" dirty="0">
                <a:latin typeface="David" panose="020E0502060401010101" pitchFamily="34" charset="-79"/>
                <a:cs typeface="David" panose="020E0502060401010101" pitchFamily="34" charset="-79"/>
              </a:rPr>
              <a:t>periampullary tumor could originate from the head of pancreas , distal CBD ,or from the Ampullary mucosa of duodenum and commonly the patient present early with jaundice due to the early obstruction of CBD.</a:t>
            </a:r>
          </a:p>
          <a:p>
            <a:endParaRPr lang="ar-SA" dirty="0"/>
          </a:p>
        </p:txBody>
      </p:sp>
    </p:spTree>
    <p:extLst>
      <p:ext uri="{BB962C8B-B14F-4D97-AF65-F5344CB8AC3E}">
        <p14:creationId xmlns:p14="http://schemas.microsoft.com/office/powerpoint/2010/main" val="985005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3638550" y="371475"/>
            <a:ext cx="5095875" cy="4021138"/>
          </a:xfrm>
        </p:spPr>
        <p:txBody>
          <a:bodyPr/>
          <a:lstStyle/>
          <a:p>
            <a:endParaRPr lang="ar-SA" dirty="0"/>
          </a:p>
        </p:txBody>
      </p:sp>
      <p:sp>
        <p:nvSpPr>
          <p:cNvPr id="3" name="عنوان فرعي 2"/>
          <p:cNvSpPr>
            <a:spLocks noGrp="1"/>
          </p:cNvSpPr>
          <p:nvPr>
            <p:ph type="subTitle" idx="1"/>
          </p:nvPr>
        </p:nvSpPr>
        <p:spPr>
          <a:xfrm>
            <a:off x="1524000" y="4513262"/>
            <a:ext cx="9144000" cy="744537"/>
          </a:xfrm>
        </p:spPr>
        <p:txBody>
          <a:bodyPr/>
          <a:lstStyle/>
          <a:p>
            <a:r>
              <a:rPr lang="en-US" dirty="0">
                <a:solidFill>
                  <a:srgbClr val="FF0000"/>
                </a:solidFill>
              </a:rPr>
              <a:t>Periampullary tumor</a:t>
            </a:r>
          </a:p>
          <a:p>
            <a:endParaRPr lang="ar-SA" dirty="0"/>
          </a:p>
        </p:txBody>
      </p:sp>
      <p:pic>
        <p:nvPicPr>
          <p:cNvPr id="4" name="صورة 3" descr="Pancreatic carcinoma"/>
          <p:cNvPicPr/>
          <p:nvPr/>
        </p:nvPicPr>
        <p:blipFill>
          <a:blip r:embed="rId2">
            <a:extLst>
              <a:ext uri="{28A0092B-C50C-407E-A947-70E740481C1C}">
                <a14:useLocalDpi xmlns:a14="http://schemas.microsoft.com/office/drawing/2010/main" val="0"/>
              </a:ext>
            </a:extLst>
          </a:blip>
          <a:srcRect/>
          <a:stretch>
            <a:fillRect/>
          </a:stretch>
        </p:blipFill>
        <p:spPr bwMode="auto">
          <a:xfrm>
            <a:off x="3638550" y="371475"/>
            <a:ext cx="5095875" cy="4021138"/>
          </a:xfrm>
          <a:prstGeom prst="rect">
            <a:avLst/>
          </a:prstGeom>
          <a:noFill/>
          <a:ln>
            <a:noFill/>
          </a:ln>
        </p:spPr>
      </p:pic>
    </p:spTree>
    <p:extLst>
      <p:ext uri="{BB962C8B-B14F-4D97-AF65-F5344CB8AC3E}">
        <p14:creationId xmlns:p14="http://schemas.microsoft.com/office/powerpoint/2010/main" val="1242569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3162300" y="303212"/>
            <a:ext cx="6057899" cy="4021137"/>
          </a:xfrm>
        </p:spPr>
        <p:txBody>
          <a:bodyPr/>
          <a:lstStyle/>
          <a:p>
            <a:endParaRPr lang="ar-SA" dirty="0"/>
          </a:p>
        </p:txBody>
      </p:sp>
      <p:sp>
        <p:nvSpPr>
          <p:cNvPr id="3" name="عنوان فرعي 2"/>
          <p:cNvSpPr>
            <a:spLocks noGrp="1"/>
          </p:cNvSpPr>
          <p:nvPr>
            <p:ph type="subTitle" idx="1"/>
          </p:nvPr>
        </p:nvSpPr>
        <p:spPr>
          <a:xfrm>
            <a:off x="1524000" y="4591050"/>
            <a:ext cx="9144000" cy="666750"/>
          </a:xfrm>
        </p:spPr>
        <p:txBody>
          <a:bodyPr/>
          <a:lstStyle/>
          <a:p>
            <a:r>
              <a:rPr lang="en-US" dirty="0">
                <a:solidFill>
                  <a:srgbClr val="FF0000"/>
                </a:solidFill>
              </a:rPr>
              <a:t>Periampullary tumor (endoscopic view )</a:t>
            </a:r>
          </a:p>
          <a:p>
            <a:endParaRPr lang="ar-SA" dirty="0"/>
          </a:p>
        </p:txBody>
      </p:sp>
      <p:pic>
        <p:nvPicPr>
          <p:cNvPr id="4" name="صورة 3" descr="https://encrypted-tbn2.gstatic.com/images?q=tbn:ANd9GcSxl2gucZ1vgtVPXD6YwrdLkJ8PU0DLLTswhcvQe_KBGsSNTD1_wA"/>
          <p:cNvPicPr/>
          <p:nvPr/>
        </p:nvPicPr>
        <p:blipFill>
          <a:blip r:embed="rId2">
            <a:extLst>
              <a:ext uri="{28A0092B-C50C-407E-A947-70E740481C1C}">
                <a14:useLocalDpi xmlns:a14="http://schemas.microsoft.com/office/drawing/2010/main" val="0"/>
              </a:ext>
            </a:extLst>
          </a:blip>
          <a:srcRect/>
          <a:stretch>
            <a:fillRect/>
          </a:stretch>
        </p:blipFill>
        <p:spPr bwMode="auto">
          <a:xfrm>
            <a:off x="3162300" y="303212"/>
            <a:ext cx="6057899" cy="4021137"/>
          </a:xfrm>
          <a:prstGeom prst="rect">
            <a:avLst/>
          </a:prstGeom>
          <a:noFill/>
          <a:ln>
            <a:noFill/>
          </a:ln>
        </p:spPr>
      </p:pic>
    </p:spTree>
    <p:extLst>
      <p:ext uri="{BB962C8B-B14F-4D97-AF65-F5344CB8AC3E}">
        <p14:creationId xmlns:p14="http://schemas.microsoft.com/office/powerpoint/2010/main" val="5340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 name="صورة 2" descr="http://cnx.org/resources/8966dc958cdf212b1988577a334fd627/1820_The_Pancreas.jpg"/>
          <p:cNvPicPr/>
          <p:nvPr/>
        </p:nvPicPr>
        <p:blipFill>
          <a:blip r:embed="rId2">
            <a:extLst>
              <a:ext uri="{28A0092B-C50C-407E-A947-70E740481C1C}">
                <a14:useLocalDpi xmlns:a14="http://schemas.microsoft.com/office/drawing/2010/main" val="0"/>
              </a:ext>
            </a:extLst>
          </a:blip>
          <a:srcRect/>
          <a:stretch>
            <a:fillRect/>
          </a:stretch>
        </p:blipFill>
        <p:spPr bwMode="auto">
          <a:xfrm>
            <a:off x="1896744" y="1107757"/>
            <a:ext cx="8485506" cy="4607243"/>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968698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0"/>
            <a:ext cx="9144000" cy="2486025"/>
          </a:xfrm>
        </p:spPr>
        <p:txBody>
          <a:bodyPr>
            <a:normAutofit fontScale="90000"/>
          </a:bodyPr>
          <a:lstStyle/>
          <a:p>
            <a:pPr algn="l" rtl="0"/>
            <a:r>
              <a:rPr lang="en-US" sz="3600" b="1" dirty="0">
                <a:solidFill>
                  <a:srgbClr val="FF0000"/>
                </a:solidFill>
                <a:latin typeface="David" panose="020E0502060401010101" pitchFamily="34" charset="-79"/>
                <a:cs typeface="David" panose="020E0502060401010101" pitchFamily="34" charset="-79"/>
              </a:rPr>
              <a:t>Clinical features of pancreatic </a:t>
            </a:r>
            <a:r>
              <a:rPr lang="en-US" sz="3600" b="1" dirty="0" smtClean="0">
                <a:solidFill>
                  <a:srgbClr val="FF0000"/>
                </a:solidFill>
                <a:latin typeface="David" panose="020E0502060401010101" pitchFamily="34" charset="-79"/>
                <a:cs typeface="David" panose="020E0502060401010101" pitchFamily="34" charset="-79"/>
              </a:rPr>
              <a:t>neoplasms</a:t>
            </a:r>
            <a:r>
              <a:rPr lang="en-US" sz="2700" b="1" dirty="0" smtClean="0">
                <a:solidFill>
                  <a:srgbClr val="FF0000"/>
                </a:solidFill>
                <a:latin typeface="David" panose="020E0502060401010101" pitchFamily="34" charset="-79"/>
                <a:cs typeface="David" panose="020E0502060401010101" pitchFamily="34" charset="-79"/>
              </a:rPr>
              <a:t/>
            </a:r>
            <a:br>
              <a:rPr lang="en-US" sz="2700" b="1" dirty="0" smtClean="0">
                <a:solidFill>
                  <a:srgbClr val="FF0000"/>
                </a:solidFill>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Presenting symptoms dependent on the site of the tumor within the pancreas.</a:t>
            </a:r>
            <a:r>
              <a:rPr lang="en-US" dirty="0"/>
              <a:t/>
            </a:r>
            <a:br>
              <a:rPr lang="en-US" dirty="0"/>
            </a:br>
            <a:endParaRPr lang="ar-SA" dirty="0"/>
          </a:p>
        </p:txBody>
      </p:sp>
      <p:sp>
        <p:nvSpPr>
          <p:cNvPr id="3" name="عنوان فرعي 2"/>
          <p:cNvSpPr>
            <a:spLocks noGrp="1"/>
          </p:cNvSpPr>
          <p:nvPr>
            <p:ph type="subTitle" idx="1"/>
          </p:nvPr>
        </p:nvSpPr>
        <p:spPr>
          <a:xfrm>
            <a:off x="1524000" y="1790699"/>
            <a:ext cx="9144000" cy="4714875"/>
          </a:xfrm>
        </p:spPr>
        <p:txBody>
          <a:bodyPr/>
          <a:lstStyle/>
          <a:p>
            <a:pPr algn="l" rtl="0"/>
            <a:r>
              <a:rPr lang="en-US" b="1" dirty="0">
                <a:solidFill>
                  <a:srgbClr val="002060"/>
                </a:solidFill>
                <a:latin typeface="David" panose="020E0502060401010101" pitchFamily="34" charset="-79"/>
                <a:cs typeface="David" panose="020E0502060401010101" pitchFamily="34" charset="-79"/>
              </a:rPr>
              <a:t>1. Tumor in the head of pancreas :</a:t>
            </a:r>
            <a:r>
              <a:rPr lang="en-US" dirty="0">
                <a:solidFill>
                  <a:srgbClr val="002060"/>
                </a:solidFill>
                <a:latin typeface="David" panose="020E0502060401010101" pitchFamily="34" charset="-79"/>
                <a:cs typeface="David" panose="020E0502060401010101" pitchFamily="34" charset="-79"/>
              </a:rPr>
              <a:t> </a:t>
            </a:r>
            <a:r>
              <a:rPr lang="en-US" dirty="0">
                <a:solidFill>
                  <a:srgbClr val="FF0000"/>
                </a:solidFill>
                <a:latin typeface="David" panose="020E0502060401010101" pitchFamily="34" charset="-79"/>
                <a:cs typeface="David" panose="020E0502060401010101" pitchFamily="34" charset="-79"/>
              </a:rPr>
              <a:t>painless obstructive jaundice </a:t>
            </a:r>
            <a:r>
              <a:rPr lang="en-US" dirty="0">
                <a:latin typeface="David" panose="020E0502060401010101" pitchFamily="34" charset="-79"/>
                <a:cs typeface="David" panose="020E0502060401010101" pitchFamily="34" charset="-79"/>
              </a:rPr>
              <a:t>associated with weight loss is the classical presentation due to obstruction of the CBD. Obstruction of the flow of bile to the intestine will disrupt the enterohepatic circulation which results in </a:t>
            </a:r>
            <a:r>
              <a:rPr lang="en-US" dirty="0">
                <a:solidFill>
                  <a:srgbClr val="FF0000"/>
                </a:solidFill>
                <a:latin typeface="David" panose="020E0502060401010101" pitchFamily="34" charset="-79"/>
                <a:cs typeface="David" panose="020E0502060401010101" pitchFamily="34" charset="-79"/>
              </a:rPr>
              <a:t>dark urine </a:t>
            </a:r>
            <a:r>
              <a:rPr lang="en-US" dirty="0">
                <a:latin typeface="David" panose="020E0502060401010101" pitchFamily="34" charset="-79"/>
                <a:cs typeface="David" panose="020E0502060401010101" pitchFamily="34" charset="-79"/>
              </a:rPr>
              <a:t>and </a:t>
            </a:r>
            <a:r>
              <a:rPr lang="en-US" dirty="0">
                <a:solidFill>
                  <a:srgbClr val="FF0000"/>
                </a:solidFill>
                <a:latin typeface="David" panose="020E0502060401010101" pitchFamily="34" charset="-79"/>
                <a:cs typeface="David" panose="020E0502060401010101" pitchFamily="34" charset="-79"/>
              </a:rPr>
              <a:t>pale stool. </a:t>
            </a:r>
            <a:r>
              <a:rPr lang="en-US" dirty="0">
                <a:latin typeface="David" panose="020E0502060401010101" pitchFamily="34" charset="-79"/>
                <a:cs typeface="David" panose="020E0502060401010101" pitchFamily="34" charset="-79"/>
              </a:rPr>
              <a:t>Patient also may have intense </a:t>
            </a:r>
            <a:r>
              <a:rPr lang="en-US" dirty="0">
                <a:solidFill>
                  <a:srgbClr val="FF0000"/>
                </a:solidFill>
                <a:latin typeface="David" panose="020E0502060401010101" pitchFamily="34" charset="-79"/>
                <a:cs typeface="David" panose="020E0502060401010101" pitchFamily="34" charset="-79"/>
              </a:rPr>
              <a:t>itching. </a:t>
            </a:r>
            <a:r>
              <a:rPr lang="en-US" dirty="0">
                <a:latin typeface="David" panose="020E0502060401010101" pitchFamily="34" charset="-79"/>
                <a:cs typeface="David" panose="020E0502060401010101" pitchFamily="34" charset="-79"/>
              </a:rPr>
              <a:t>Gallbladder may become dilated and palpable ( Courvoisier's sign or law). </a:t>
            </a:r>
          </a:p>
          <a:p>
            <a:pPr algn="l" rtl="0"/>
            <a:r>
              <a:rPr lang="en-US" b="1" dirty="0">
                <a:solidFill>
                  <a:srgbClr val="002060"/>
                </a:solidFill>
                <a:latin typeface="David" panose="020E0502060401010101" pitchFamily="34" charset="-79"/>
                <a:cs typeface="David" panose="020E0502060401010101" pitchFamily="34" charset="-79"/>
              </a:rPr>
              <a:t>2. Tumor in the body and tail of pancreas :</a:t>
            </a:r>
            <a:r>
              <a:rPr lang="en-US" dirty="0">
                <a:solidFill>
                  <a:srgbClr val="00206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Biliary obstruction occur late , and symptoms are vague , with </a:t>
            </a:r>
            <a:r>
              <a:rPr lang="en-US" dirty="0">
                <a:solidFill>
                  <a:srgbClr val="FF0000"/>
                </a:solidFill>
                <a:latin typeface="David" panose="020E0502060401010101" pitchFamily="34" charset="-79"/>
                <a:cs typeface="David" panose="020E0502060401010101" pitchFamily="34" charset="-79"/>
              </a:rPr>
              <a:t>anorexia, weight loss , </a:t>
            </a:r>
            <a:r>
              <a:rPr lang="en-US" dirty="0">
                <a:latin typeface="David" panose="020E0502060401010101" pitchFamily="34" charset="-79"/>
                <a:cs typeface="David" panose="020E0502060401010101" pitchFamily="34" charset="-79"/>
              </a:rPr>
              <a:t>and with subsequent involvement of retroperitoneum , the development of </a:t>
            </a:r>
            <a:r>
              <a:rPr lang="en-US" dirty="0">
                <a:solidFill>
                  <a:srgbClr val="FF0000"/>
                </a:solidFill>
                <a:latin typeface="David" panose="020E0502060401010101" pitchFamily="34" charset="-79"/>
                <a:cs typeface="David" panose="020E0502060401010101" pitchFamily="34" charset="-79"/>
              </a:rPr>
              <a:t>back pain. New onset diabetes </a:t>
            </a:r>
            <a:r>
              <a:rPr lang="en-US" dirty="0">
                <a:latin typeface="David" panose="020E0502060401010101" pitchFamily="34" charset="-79"/>
                <a:cs typeface="David" panose="020E0502060401010101" pitchFamily="34" charset="-79"/>
              </a:rPr>
              <a:t>may predate the diagnosis. A late manifestation is a malignant-associated hypercoagulable state , resulting in intravascular clots with vasculitis , named thrombophlebitis migrans ( Trousseau's sign)</a:t>
            </a:r>
          </a:p>
          <a:p>
            <a:endParaRPr lang="ar-SA" dirty="0"/>
          </a:p>
        </p:txBody>
      </p:sp>
    </p:spTree>
    <p:extLst>
      <p:ext uri="{BB962C8B-B14F-4D97-AF65-F5344CB8AC3E}">
        <p14:creationId xmlns:p14="http://schemas.microsoft.com/office/powerpoint/2010/main" val="809230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638300" y="160338"/>
            <a:ext cx="9144000" cy="1392237"/>
          </a:xfrm>
        </p:spPr>
        <p:txBody>
          <a:bodyPr>
            <a:normAutofit fontScale="90000"/>
          </a:bodyPr>
          <a:lstStyle/>
          <a:p>
            <a:r>
              <a:rPr lang="en-US" sz="3600" b="1" dirty="0">
                <a:solidFill>
                  <a:srgbClr val="FF0000"/>
                </a:solidFill>
                <a:latin typeface="David" panose="020E0502060401010101" pitchFamily="34" charset="-79"/>
                <a:cs typeface="David" panose="020E0502060401010101" pitchFamily="34" charset="-79"/>
              </a:rPr>
              <a:t>Investigations of pancreatic tumors</a:t>
            </a:r>
            <a:r>
              <a:rPr lang="en-US" dirty="0"/>
              <a:t/>
            </a:r>
            <a:br>
              <a:rPr lang="en-US" dirty="0"/>
            </a:br>
            <a:endParaRPr lang="ar-SA" dirty="0"/>
          </a:p>
        </p:txBody>
      </p:sp>
      <p:sp>
        <p:nvSpPr>
          <p:cNvPr id="3" name="عنوان فرعي 2"/>
          <p:cNvSpPr>
            <a:spLocks noGrp="1"/>
          </p:cNvSpPr>
          <p:nvPr>
            <p:ph type="subTitle" idx="1"/>
          </p:nvPr>
        </p:nvSpPr>
        <p:spPr>
          <a:xfrm>
            <a:off x="1524000" y="990599"/>
            <a:ext cx="9144000" cy="5267325"/>
          </a:xfrm>
        </p:spPr>
        <p:txBody>
          <a:bodyPr/>
          <a:lstStyle/>
          <a:p>
            <a:pPr algn="l" rtl="0"/>
            <a:r>
              <a:rPr lang="en-US" b="1" dirty="0">
                <a:solidFill>
                  <a:srgbClr val="FF0000"/>
                </a:solidFill>
                <a:latin typeface="David" panose="020E0502060401010101" pitchFamily="34" charset="-79"/>
                <a:cs typeface="David" panose="020E0502060401010101" pitchFamily="34" charset="-79"/>
              </a:rPr>
              <a:t>Laboratory tests :</a:t>
            </a:r>
            <a:r>
              <a:rPr lang="en-US" dirty="0">
                <a:solidFill>
                  <a:srgbClr val="FF000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Liver function teste to confirm the cholestasis, tumor markers especially CA19-9 to help in diagnosis of malignant tumor of </a:t>
            </a:r>
            <a:r>
              <a:rPr lang="en-US" dirty="0" smtClean="0">
                <a:latin typeface="David" panose="020E0502060401010101" pitchFamily="34" charset="-79"/>
                <a:cs typeface="David" panose="020E0502060401010101" pitchFamily="34" charset="-79"/>
              </a:rPr>
              <a:t>pancreas</a:t>
            </a:r>
          </a:p>
          <a:p>
            <a:pPr algn="l" rtl="0"/>
            <a:endParaRPr lang="en-US" dirty="0">
              <a:latin typeface="David" panose="020E0502060401010101" pitchFamily="34" charset="-79"/>
              <a:cs typeface="David" panose="020E0502060401010101" pitchFamily="34" charset="-79"/>
            </a:endParaRPr>
          </a:p>
          <a:p>
            <a:pPr algn="l" rtl="0"/>
            <a:r>
              <a:rPr lang="en-US" b="1" dirty="0">
                <a:solidFill>
                  <a:srgbClr val="FF0000"/>
                </a:solidFill>
                <a:latin typeface="David" panose="020E0502060401010101" pitchFamily="34" charset="-79"/>
                <a:cs typeface="David" panose="020E0502060401010101" pitchFamily="34" charset="-79"/>
              </a:rPr>
              <a:t>Imaging </a:t>
            </a:r>
            <a:endParaRPr lang="en-US" dirty="0">
              <a:solidFill>
                <a:srgbClr val="FF0000"/>
              </a:solidFill>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1. Ultrasound abdomen is the initial imaging which will show intra and extrahepatic biliary dilatation in jaundiced patient and will asses for gallstone.  </a:t>
            </a:r>
          </a:p>
          <a:p>
            <a:pPr algn="l" rtl="0"/>
            <a:r>
              <a:rPr lang="en-US" dirty="0">
                <a:latin typeface="David" panose="020E0502060401010101" pitchFamily="34" charset="-79"/>
                <a:cs typeface="David" panose="020E0502060401010101" pitchFamily="34" charset="-79"/>
              </a:rPr>
              <a:t>2. CT scan and MRI can assess the site of the tumor in the pancreas and the evidence of metastases or local invasion by the tumor ( staging</a:t>
            </a:r>
            <a:r>
              <a:rPr lang="en-US" dirty="0" smtClean="0">
                <a:latin typeface="David" panose="020E0502060401010101" pitchFamily="34" charset="-79"/>
                <a:cs typeface="David" panose="020E0502060401010101" pitchFamily="34" charset="-79"/>
              </a:rPr>
              <a:t>)</a:t>
            </a:r>
          </a:p>
          <a:p>
            <a:pPr algn="l" rtl="0"/>
            <a:r>
              <a:rPr lang="en-US" dirty="0">
                <a:latin typeface="David" panose="020E0502060401010101" pitchFamily="34" charset="-79"/>
                <a:cs typeface="David" panose="020E0502060401010101" pitchFamily="34" charset="-79"/>
              </a:rPr>
              <a:t>3. Upper gastrointestinal endoscopy and endoscopic ultrasound guidance can help in taking biopsy from the tumor</a:t>
            </a:r>
          </a:p>
          <a:p>
            <a:pPr algn="l" rtl="0"/>
            <a:r>
              <a:rPr lang="en-US" dirty="0" smtClean="0">
                <a:latin typeface="David" panose="020E0502060401010101" pitchFamily="34" charset="-79"/>
                <a:cs typeface="David" panose="020E0502060401010101" pitchFamily="34" charset="-79"/>
              </a:rPr>
              <a:t> </a:t>
            </a:r>
            <a:endParaRPr lang="en-US" dirty="0">
              <a:latin typeface="David" panose="020E0502060401010101" pitchFamily="34" charset="-79"/>
              <a:cs typeface="David" panose="020E0502060401010101" pitchFamily="34" charset="-79"/>
            </a:endParaRPr>
          </a:p>
          <a:p>
            <a:endParaRPr lang="ar-SA" dirty="0"/>
          </a:p>
        </p:txBody>
      </p:sp>
    </p:spTree>
    <p:extLst>
      <p:ext uri="{BB962C8B-B14F-4D97-AF65-F5344CB8AC3E}">
        <p14:creationId xmlns:p14="http://schemas.microsoft.com/office/powerpoint/2010/main" val="2511177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3409950" y="819149"/>
            <a:ext cx="5600700" cy="4143375"/>
          </a:xfrm>
        </p:spPr>
        <p:txBody>
          <a:bodyPr/>
          <a:lstStyle/>
          <a:p>
            <a:endParaRPr lang="ar-SA" dirty="0"/>
          </a:p>
        </p:txBody>
      </p:sp>
      <p:sp>
        <p:nvSpPr>
          <p:cNvPr id="3" name="عنوان فرعي 2"/>
          <p:cNvSpPr>
            <a:spLocks noGrp="1"/>
          </p:cNvSpPr>
          <p:nvPr>
            <p:ph type="subTitle" idx="1"/>
          </p:nvPr>
        </p:nvSpPr>
        <p:spPr>
          <a:xfrm>
            <a:off x="1695450" y="5800725"/>
            <a:ext cx="9144000" cy="685800"/>
          </a:xfrm>
        </p:spPr>
        <p:txBody>
          <a:bodyPr/>
          <a:lstStyle/>
          <a:p>
            <a:r>
              <a:rPr lang="en-US" dirty="0">
                <a:solidFill>
                  <a:srgbClr val="FF0000"/>
                </a:solidFill>
              </a:rPr>
              <a:t>Tumor in the head of pancreas</a:t>
            </a:r>
          </a:p>
          <a:p>
            <a:endParaRPr lang="ar-SA" dirty="0"/>
          </a:p>
        </p:txBody>
      </p:sp>
      <p:pic>
        <p:nvPicPr>
          <p:cNvPr id="4" name="صورة 3" descr="ctscan"/>
          <p:cNvPicPr/>
          <p:nvPr/>
        </p:nvPicPr>
        <p:blipFill>
          <a:blip r:embed="rId2">
            <a:extLst>
              <a:ext uri="{28A0092B-C50C-407E-A947-70E740481C1C}">
                <a14:useLocalDpi xmlns:a14="http://schemas.microsoft.com/office/drawing/2010/main" val="0"/>
              </a:ext>
            </a:extLst>
          </a:blip>
          <a:srcRect/>
          <a:stretch>
            <a:fillRect/>
          </a:stretch>
        </p:blipFill>
        <p:spPr bwMode="auto">
          <a:xfrm>
            <a:off x="3276601" y="712788"/>
            <a:ext cx="5829300" cy="4344987"/>
          </a:xfrm>
          <a:prstGeom prst="rect">
            <a:avLst/>
          </a:prstGeom>
          <a:noFill/>
          <a:ln>
            <a:noFill/>
          </a:ln>
        </p:spPr>
      </p:pic>
    </p:spTree>
    <p:extLst>
      <p:ext uri="{BB962C8B-B14F-4D97-AF65-F5344CB8AC3E}">
        <p14:creationId xmlns:p14="http://schemas.microsoft.com/office/powerpoint/2010/main" val="2011971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71451"/>
            <a:ext cx="9144000" cy="1647826"/>
          </a:xfrm>
        </p:spPr>
        <p:txBody>
          <a:bodyPr>
            <a:normAutofit fontScale="90000"/>
          </a:bodyPr>
          <a:lstStyle/>
          <a:p>
            <a:r>
              <a:rPr lang="en-US" sz="3600" b="1" dirty="0">
                <a:solidFill>
                  <a:srgbClr val="FF0000"/>
                </a:solidFill>
                <a:latin typeface="David" panose="020E0502060401010101" pitchFamily="34" charset="-79"/>
                <a:cs typeface="David" panose="020E0502060401010101" pitchFamily="34" charset="-79"/>
              </a:rPr>
              <a:t>Treatment</a:t>
            </a:r>
            <a:r>
              <a:rPr lang="en-US" b="1" dirty="0"/>
              <a:t> </a:t>
            </a:r>
            <a:r>
              <a:rPr lang="en-US" dirty="0"/>
              <a:t/>
            </a:r>
            <a:br>
              <a:rPr lang="en-US" dirty="0"/>
            </a:br>
            <a:endParaRPr lang="ar-SA" dirty="0"/>
          </a:p>
        </p:txBody>
      </p:sp>
      <p:sp>
        <p:nvSpPr>
          <p:cNvPr id="3" name="عنوان فرعي 2"/>
          <p:cNvSpPr>
            <a:spLocks noGrp="1"/>
          </p:cNvSpPr>
          <p:nvPr>
            <p:ph type="subTitle" idx="1"/>
          </p:nvPr>
        </p:nvSpPr>
        <p:spPr>
          <a:xfrm>
            <a:off x="1524000" y="819149"/>
            <a:ext cx="9144000" cy="5629275"/>
          </a:xfrm>
        </p:spPr>
        <p:txBody>
          <a:bodyPr/>
          <a:lstStyle/>
          <a:p>
            <a:pPr algn="l" rtl="0"/>
            <a:r>
              <a:rPr lang="en-US" sz="3200" b="1" dirty="0">
                <a:solidFill>
                  <a:srgbClr val="FF0000"/>
                </a:solidFill>
                <a:latin typeface="David" panose="020E0502060401010101" pitchFamily="34" charset="-79"/>
                <a:cs typeface="David" panose="020E0502060401010101" pitchFamily="34" charset="-79"/>
              </a:rPr>
              <a:t>A. Curative treatment </a:t>
            </a:r>
            <a:endParaRPr lang="en-US" sz="3200" dirty="0">
              <a:solidFill>
                <a:srgbClr val="FF0000"/>
              </a:solidFill>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Surgical resection currently offers the only potential for cure in pancreatic tumors. Tumors localized to the pancreatic parenchyma , or with limited involvement of peripancreatic fat or lymph nodes may be considered for </a:t>
            </a:r>
            <a:r>
              <a:rPr lang="en-US" dirty="0" smtClean="0">
                <a:latin typeface="David" panose="020E0502060401010101" pitchFamily="34" charset="-79"/>
                <a:cs typeface="David" panose="020E0502060401010101" pitchFamily="34" charset="-79"/>
              </a:rPr>
              <a:t>resection</a:t>
            </a:r>
            <a:endParaRPr lang="en-US" dirty="0">
              <a:latin typeface="David" panose="020E0502060401010101" pitchFamily="34" charset="-79"/>
              <a:cs typeface="David" panose="020E0502060401010101" pitchFamily="34" charset="-79"/>
            </a:endParaRPr>
          </a:p>
          <a:p>
            <a:pPr algn="l" rtl="0"/>
            <a:r>
              <a:rPr lang="en-US" dirty="0" smtClean="0">
                <a:latin typeface="David" panose="020E0502060401010101" pitchFamily="34" charset="-79"/>
                <a:cs typeface="David" panose="020E0502060401010101" pitchFamily="34" charset="-79"/>
              </a:rPr>
              <a:t>1. Tumor </a:t>
            </a:r>
            <a:r>
              <a:rPr lang="en-US" dirty="0">
                <a:latin typeface="David" panose="020E0502060401010101" pitchFamily="34" charset="-79"/>
                <a:cs typeface="David" panose="020E0502060401010101" pitchFamily="34" charset="-79"/>
              </a:rPr>
              <a:t>involving the head of pancreas treated by pancreaticoduodenectomy ( Whipple's procedure ) , which entails block resection of the head of pancreas , the distal half of the stomach , the duodenum , gallbladder and common bile duct</a:t>
            </a:r>
            <a:r>
              <a:rPr lang="en-US" dirty="0" smtClean="0">
                <a:latin typeface="David" panose="020E0502060401010101" pitchFamily="34" charset="-79"/>
                <a:cs typeface="David" panose="020E0502060401010101" pitchFamily="34" charset="-79"/>
              </a:rPr>
              <a:t>.</a:t>
            </a:r>
            <a:endParaRPr lang="en-US" dirty="0">
              <a:latin typeface="David" panose="020E0502060401010101" pitchFamily="34" charset="-79"/>
              <a:cs typeface="David" panose="020E0502060401010101" pitchFamily="34" charset="-79"/>
            </a:endParaRPr>
          </a:p>
          <a:p>
            <a:pPr algn="l"/>
            <a:r>
              <a:rPr lang="en-US" dirty="0">
                <a:latin typeface="David" panose="020E0502060401010101" pitchFamily="34" charset="-79"/>
                <a:cs typeface="David" panose="020E0502060401010101" pitchFamily="34" charset="-79"/>
              </a:rPr>
              <a:t>2. Tumor involving the body or tail of pancreas removed by distal pancreatectomy and splenectomy.</a:t>
            </a:r>
          </a:p>
          <a:p>
            <a:pPr algn="l" rtl="0"/>
            <a:r>
              <a:rPr lang="en-US" dirty="0">
                <a:latin typeface="David" panose="020E0502060401010101" pitchFamily="34" charset="-79"/>
                <a:cs typeface="David" panose="020E0502060401010101" pitchFamily="34" charset="-79"/>
              </a:rPr>
              <a:t>3. Pruritus treatment with cholestyramine </a:t>
            </a:r>
          </a:p>
          <a:p>
            <a:pPr algn="l" rtl="0"/>
            <a:r>
              <a:rPr lang="en-US" dirty="0">
                <a:latin typeface="David" panose="020E0502060401010101" pitchFamily="34" charset="-79"/>
                <a:cs typeface="David" panose="020E0502060401010101" pitchFamily="34" charset="-79"/>
              </a:rPr>
              <a:t>4. Good operative risk patient may undergo triple bypass to relieve the obstructive jaundice and duodenal obstruction</a:t>
            </a:r>
          </a:p>
          <a:p>
            <a:endParaRPr lang="ar-SA" dirty="0"/>
          </a:p>
        </p:txBody>
      </p:sp>
    </p:spTree>
    <p:extLst>
      <p:ext uri="{BB962C8B-B14F-4D97-AF65-F5344CB8AC3E}">
        <p14:creationId xmlns:p14="http://schemas.microsoft.com/office/powerpoint/2010/main" val="2526775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3114674" y="1266825"/>
            <a:ext cx="6448425" cy="4286250"/>
          </a:xfrm>
        </p:spPr>
        <p:txBody>
          <a:bodyPr/>
          <a:lstStyle/>
          <a:p>
            <a:endParaRPr lang="ar-SA" dirty="0"/>
          </a:p>
        </p:txBody>
      </p:sp>
      <p:sp>
        <p:nvSpPr>
          <p:cNvPr id="3" name="عنوان فرعي 2"/>
          <p:cNvSpPr>
            <a:spLocks noGrp="1"/>
          </p:cNvSpPr>
          <p:nvPr>
            <p:ph type="subTitle" idx="1"/>
          </p:nvPr>
        </p:nvSpPr>
        <p:spPr>
          <a:xfrm>
            <a:off x="1609725" y="6067424"/>
            <a:ext cx="9144000" cy="600075"/>
          </a:xfrm>
        </p:spPr>
        <p:txBody>
          <a:bodyPr/>
          <a:lstStyle/>
          <a:p>
            <a:r>
              <a:rPr lang="en-US" dirty="0">
                <a:latin typeface="David" panose="020E0502060401010101" pitchFamily="34" charset="-79"/>
                <a:cs typeface="David" panose="020E0502060401010101" pitchFamily="34" charset="-79"/>
              </a:rPr>
              <a:t>Triple bypass procedure</a:t>
            </a:r>
            <a:endParaRPr lang="ar-SA" dirty="0">
              <a:latin typeface="David" panose="020E0502060401010101" pitchFamily="34" charset="-79"/>
            </a:endParaRPr>
          </a:p>
        </p:txBody>
      </p:sp>
      <p:pic>
        <p:nvPicPr>
          <p:cNvPr id="4" name="صورة 3" descr="http://www.yoursurgery.com/procedures/pancreas/images/PancreasBileBypass.jpg"/>
          <p:cNvPicPr/>
          <p:nvPr/>
        </p:nvPicPr>
        <p:blipFill>
          <a:blip r:embed="rId2">
            <a:extLst>
              <a:ext uri="{28A0092B-C50C-407E-A947-70E740481C1C}">
                <a14:useLocalDpi xmlns:a14="http://schemas.microsoft.com/office/drawing/2010/main" val="0"/>
              </a:ext>
            </a:extLst>
          </a:blip>
          <a:srcRect/>
          <a:stretch>
            <a:fillRect/>
          </a:stretch>
        </p:blipFill>
        <p:spPr bwMode="auto">
          <a:xfrm>
            <a:off x="2981325" y="1122362"/>
            <a:ext cx="6915150" cy="4592637"/>
          </a:xfrm>
          <a:prstGeom prst="rect">
            <a:avLst/>
          </a:prstGeom>
          <a:noFill/>
          <a:ln>
            <a:noFill/>
          </a:ln>
        </p:spPr>
      </p:pic>
    </p:spTree>
    <p:extLst>
      <p:ext uri="{BB962C8B-B14F-4D97-AF65-F5344CB8AC3E}">
        <p14:creationId xmlns:p14="http://schemas.microsoft.com/office/powerpoint/2010/main" val="1307218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600200" y="200025"/>
            <a:ext cx="9144000" cy="5362575"/>
          </a:xfrm>
        </p:spPr>
        <p:txBody>
          <a:bodyPr/>
          <a:lstStyle/>
          <a:p>
            <a:endParaRPr lang="ar-SA" dirty="0"/>
          </a:p>
        </p:txBody>
      </p:sp>
      <p:sp>
        <p:nvSpPr>
          <p:cNvPr id="3" name="عنوان فرعي 2"/>
          <p:cNvSpPr>
            <a:spLocks noGrp="1"/>
          </p:cNvSpPr>
          <p:nvPr>
            <p:ph type="subTitle" idx="1"/>
          </p:nvPr>
        </p:nvSpPr>
        <p:spPr>
          <a:xfrm>
            <a:off x="1457325" y="6048374"/>
            <a:ext cx="9144000" cy="809625"/>
          </a:xfrm>
        </p:spPr>
        <p:txBody>
          <a:bodyPr/>
          <a:lstStyle/>
          <a:p>
            <a:r>
              <a:rPr lang="en-US" dirty="0">
                <a:solidFill>
                  <a:srgbClr val="FF0000"/>
                </a:solidFill>
              </a:rPr>
              <a:t>Whipple's procedure</a:t>
            </a:r>
          </a:p>
          <a:p>
            <a:endParaRPr lang="ar-SA" dirty="0"/>
          </a:p>
        </p:txBody>
      </p:sp>
      <p:pic>
        <p:nvPicPr>
          <p:cNvPr id="4" name="صورة 3" descr="https://gi.jhsps.org/Upload/200802291646_55723_000.jp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0025"/>
            <a:ext cx="9229725" cy="5238750"/>
          </a:xfrm>
          <a:prstGeom prst="rect">
            <a:avLst/>
          </a:prstGeom>
          <a:noFill/>
          <a:ln>
            <a:noFill/>
          </a:ln>
        </p:spPr>
      </p:pic>
    </p:spTree>
    <p:extLst>
      <p:ext uri="{BB962C8B-B14F-4D97-AF65-F5344CB8AC3E}">
        <p14:creationId xmlns:p14="http://schemas.microsoft.com/office/powerpoint/2010/main" val="3604948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409700" y="685800"/>
            <a:ext cx="9144000" cy="4881563"/>
          </a:xfrm>
        </p:spPr>
        <p:txBody>
          <a:bodyPr/>
          <a:lstStyle/>
          <a:p>
            <a:endParaRPr lang="ar-SA" dirty="0"/>
          </a:p>
        </p:txBody>
      </p:sp>
      <p:sp>
        <p:nvSpPr>
          <p:cNvPr id="3" name="عنوان فرعي 2"/>
          <p:cNvSpPr>
            <a:spLocks noGrp="1"/>
          </p:cNvSpPr>
          <p:nvPr>
            <p:ph type="subTitle" idx="1"/>
          </p:nvPr>
        </p:nvSpPr>
        <p:spPr>
          <a:xfrm>
            <a:off x="1524000" y="6067424"/>
            <a:ext cx="9144000" cy="466725"/>
          </a:xfrm>
        </p:spPr>
        <p:txBody>
          <a:bodyPr/>
          <a:lstStyle/>
          <a:p>
            <a:r>
              <a:rPr lang="en-US" dirty="0">
                <a:solidFill>
                  <a:srgbClr val="FF0000"/>
                </a:solidFill>
                <a:latin typeface="David" panose="020E0502060401010101" pitchFamily="34" charset="-79"/>
                <a:cs typeface="David" panose="020E0502060401010101" pitchFamily="34" charset="-79"/>
              </a:rPr>
              <a:t>Distal pancreatectomy</a:t>
            </a:r>
          </a:p>
          <a:p>
            <a:endParaRPr lang="ar-SA" dirty="0"/>
          </a:p>
        </p:txBody>
      </p:sp>
      <p:pic>
        <p:nvPicPr>
          <p:cNvPr id="4" name="صورة 3" descr="https://gi.jhsps.org/Upload/200802291647_06551_000.jpg"/>
          <p:cNvPicPr/>
          <p:nvPr/>
        </p:nvPicPr>
        <p:blipFill>
          <a:blip r:embed="rId2">
            <a:extLst>
              <a:ext uri="{28A0092B-C50C-407E-A947-70E740481C1C}">
                <a14:useLocalDpi xmlns:a14="http://schemas.microsoft.com/office/drawing/2010/main" val="0"/>
              </a:ext>
            </a:extLst>
          </a:blip>
          <a:srcRect/>
          <a:stretch>
            <a:fillRect/>
          </a:stretch>
        </p:blipFill>
        <p:spPr bwMode="auto">
          <a:xfrm>
            <a:off x="1409700" y="571501"/>
            <a:ext cx="9334500" cy="4995862"/>
          </a:xfrm>
          <a:prstGeom prst="rect">
            <a:avLst/>
          </a:prstGeom>
          <a:noFill/>
          <a:ln>
            <a:noFill/>
          </a:ln>
        </p:spPr>
      </p:pic>
    </p:spTree>
    <p:extLst>
      <p:ext uri="{BB962C8B-B14F-4D97-AF65-F5344CB8AC3E}">
        <p14:creationId xmlns:p14="http://schemas.microsoft.com/office/powerpoint/2010/main" val="3988006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447674"/>
            <a:ext cx="9144000" cy="1285875"/>
          </a:xfrm>
        </p:spPr>
        <p:txBody>
          <a:bodyPr>
            <a:normAutofit fontScale="90000"/>
          </a:bodyPr>
          <a:lstStyle/>
          <a:p>
            <a:pPr algn="l"/>
            <a:r>
              <a:rPr lang="en-US" sz="3600" b="1" dirty="0">
                <a:solidFill>
                  <a:srgbClr val="FF0000"/>
                </a:solidFill>
                <a:latin typeface="David" panose="020E0502060401010101" pitchFamily="34" charset="-79"/>
                <a:cs typeface="David" panose="020E0502060401010101" pitchFamily="34" charset="-79"/>
              </a:rPr>
              <a:t>B. Palliative treatment</a:t>
            </a:r>
            <a:r>
              <a:rPr lang="en-US" dirty="0"/>
              <a:t/>
            </a:r>
            <a:br>
              <a:rPr lang="en-US" dirty="0"/>
            </a:br>
            <a:endParaRPr lang="ar-SA" dirty="0"/>
          </a:p>
        </p:txBody>
      </p:sp>
      <p:sp>
        <p:nvSpPr>
          <p:cNvPr id="3" name="عنوان فرعي 2"/>
          <p:cNvSpPr>
            <a:spLocks noGrp="1"/>
          </p:cNvSpPr>
          <p:nvPr>
            <p:ph type="subTitle" idx="1"/>
          </p:nvPr>
        </p:nvSpPr>
        <p:spPr>
          <a:xfrm>
            <a:off x="1524000" y="1276350"/>
            <a:ext cx="9144000" cy="5267325"/>
          </a:xfrm>
        </p:spPr>
        <p:txBody>
          <a:bodyPr/>
          <a:lstStyle/>
          <a:p>
            <a:pPr algn="l" rtl="0"/>
            <a:r>
              <a:rPr lang="en-US" dirty="0">
                <a:latin typeface="David" panose="020E0502060401010101" pitchFamily="34" charset="-79"/>
                <a:cs typeface="David" panose="020E0502060401010101" pitchFamily="34" charset="-79"/>
              </a:rPr>
              <a:t>The aim is optimization of life in patient with non-resectable tumor. Such patients require histological diagnosis before starting any chemotherapy. </a:t>
            </a:r>
          </a:p>
          <a:p>
            <a:pPr marL="457200" indent="-457200" algn="l" rtl="0">
              <a:buAutoNum type="arabicPeriod"/>
            </a:pPr>
            <a:r>
              <a:rPr lang="en-US" dirty="0" smtClean="0">
                <a:latin typeface="David" panose="020E0502060401010101" pitchFamily="34" charset="-79"/>
                <a:cs typeface="David" panose="020E0502060401010101" pitchFamily="34" charset="-79"/>
              </a:rPr>
              <a:t>Obstructive </a:t>
            </a:r>
            <a:r>
              <a:rPr lang="en-US" dirty="0">
                <a:latin typeface="David" panose="020E0502060401010101" pitchFamily="34" charset="-79"/>
                <a:cs typeface="David" panose="020E0502060401010101" pitchFamily="34" charset="-79"/>
              </a:rPr>
              <a:t>jaundice : can be relieved by ERCP with biliary </a:t>
            </a:r>
            <a:r>
              <a:rPr lang="en-US" dirty="0" smtClean="0">
                <a:latin typeface="David" panose="020E0502060401010101" pitchFamily="34" charset="-79"/>
                <a:cs typeface="David" panose="020E0502060401010101" pitchFamily="34" charset="-79"/>
              </a:rPr>
              <a:t>stenting</a:t>
            </a:r>
          </a:p>
          <a:p>
            <a:pPr algn="l" rtl="0"/>
            <a:endParaRPr lang="en-US" dirty="0">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2. Pain relief with analgesia or splanchnic nerve block ( percutaneous , surgical or endoscopic ultrasound guidance</a:t>
            </a:r>
            <a:r>
              <a:rPr lang="en-US" dirty="0" smtClean="0">
                <a:latin typeface="David" panose="020E0502060401010101" pitchFamily="34" charset="-79"/>
                <a:cs typeface="David" panose="020E0502060401010101" pitchFamily="34" charset="-79"/>
              </a:rPr>
              <a:t>).</a:t>
            </a:r>
          </a:p>
          <a:p>
            <a:pPr algn="l" rtl="0"/>
            <a:endParaRPr lang="en-US" dirty="0">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3. Pruritus treatment with cholestyramine </a:t>
            </a:r>
            <a:endParaRPr lang="en-US" dirty="0" smtClean="0">
              <a:latin typeface="David" panose="020E0502060401010101" pitchFamily="34" charset="-79"/>
              <a:cs typeface="David" panose="020E0502060401010101" pitchFamily="34" charset="-79"/>
            </a:endParaRPr>
          </a:p>
          <a:p>
            <a:pPr algn="l" rtl="0"/>
            <a:endParaRPr lang="en-US" dirty="0">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4. Good operative risk patient may undergo triple bypass to relieve the obstructive jaundice and duodenal obstruction</a:t>
            </a:r>
          </a:p>
          <a:p>
            <a:endParaRPr lang="ar-SA" dirty="0"/>
          </a:p>
        </p:txBody>
      </p:sp>
    </p:spTree>
    <p:extLst>
      <p:ext uri="{BB962C8B-B14F-4D97-AF65-F5344CB8AC3E}">
        <p14:creationId xmlns:p14="http://schemas.microsoft.com/office/powerpoint/2010/main" val="1230306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3390900" y="457200"/>
            <a:ext cx="5562600" cy="4305300"/>
          </a:xfrm>
        </p:spPr>
        <p:txBody>
          <a:bodyPr/>
          <a:lstStyle/>
          <a:p>
            <a:endParaRPr lang="ar-SA" dirty="0"/>
          </a:p>
        </p:txBody>
      </p:sp>
      <p:sp>
        <p:nvSpPr>
          <p:cNvPr id="3" name="عنوان فرعي 2"/>
          <p:cNvSpPr>
            <a:spLocks noGrp="1"/>
          </p:cNvSpPr>
          <p:nvPr>
            <p:ph type="subTitle" idx="1"/>
          </p:nvPr>
        </p:nvSpPr>
        <p:spPr>
          <a:xfrm>
            <a:off x="1600200" y="5286374"/>
            <a:ext cx="9144000" cy="773113"/>
          </a:xfrm>
        </p:spPr>
        <p:txBody>
          <a:bodyPr/>
          <a:lstStyle/>
          <a:p>
            <a:r>
              <a:rPr lang="en-US" dirty="0" smtClean="0">
                <a:solidFill>
                  <a:srgbClr val="FF0000"/>
                </a:solidFill>
                <a:latin typeface="David" panose="020E0502060401010101" pitchFamily="34" charset="-79"/>
                <a:cs typeface="David" panose="020E0502060401010101" pitchFamily="34" charset="-79"/>
              </a:rPr>
              <a:t>Triple bypass procedure</a:t>
            </a:r>
            <a:endParaRPr lang="ar-SA" dirty="0">
              <a:solidFill>
                <a:srgbClr val="FF0000"/>
              </a:solidFill>
              <a:latin typeface="David" panose="020E0502060401010101" pitchFamily="34" charset="-79"/>
            </a:endParaRPr>
          </a:p>
        </p:txBody>
      </p:sp>
      <p:pic>
        <p:nvPicPr>
          <p:cNvPr id="4" name="صورة 3" descr="http://www.yoursurgery.com/procedures/pancreas/images/PancreasBileBypass.jpg"/>
          <p:cNvPicPr/>
          <p:nvPr/>
        </p:nvPicPr>
        <p:blipFill>
          <a:blip r:embed="rId2">
            <a:extLst>
              <a:ext uri="{28A0092B-C50C-407E-A947-70E740481C1C}">
                <a14:useLocalDpi xmlns:a14="http://schemas.microsoft.com/office/drawing/2010/main" val="0"/>
              </a:ext>
            </a:extLst>
          </a:blip>
          <a:srcRect/>
          <a:stretch>
            <a:fillRect/>
          </a:stretch>
        </p:blipFill>
        <p:spPr bwMode="auto">
          <a:xfrm>
            <a:off x="3381375" y="345280"/>
            <a:ext cx="5638800" cy="4757737"/>
          </a:xfrm>
          <a:prstGeom prst="rect">
            <a:avLst/>
          </a:prstGeom>
          <a:noFill/>
          <a:ln>
            <a:noFill/>
          </a:ln>
        </p:spPr>
      </p:pic>
    </p:spTree>
    <p:extLst>
      <p:ext uri="{BB962C8B-B14F-4D97-AF65-F5344CB8AC3E}">
        <p14:creationId xmlns:p14="http://schemas.microsoft.com/office/powerpoint/2010/main" val="4092556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609725" y="2274888"/>
            <a:ext cx="9144000" cy="2387600"/>
          </a:xfrm>
        </p:spPr>
        <p:txBody>
          <a:bodyPr>
            <a:normAutofit/>
          </a:bodyPr>
          <a:lstStyle/>
          <a:p>
            <a:r>
              <a:rPr lang="en-US" sz="9600" dirty="0" smtClean="0">
                <a:solidFill>
                  <a:srgbClr val="FF0000"/>
                </a:solidFill>
                <a:latin typeface="David" panose="020E0502060401010101" pitchFamily="34" charset="-79"/>
                <a:cs typeface="David" panose="020E0502060401010101" pitchFamily="34" charset="-79"/>
              </a:rPr>
              <a:t>THANK  YOU</a:t>
            </a:r>
            <a:endParaRPr lang="ar-SA" sz="9600" dirty="0">
              <a:solidFill>
                <a:srgbClr val="FF0000"/>
              </a:solidFill>
              <a:latin typeface="David" panose="020E0502060401010101" pitchFamily="34" charset="-79"/>
            </a:endParaRPr>
          </a:p>
        </p:txBody>
      </p:sp>
    </p:spTree>
    <p:extLst>
      <p:ext uri="{BB962C8B-B14F-4D97-AF65-F5344CB8AC3E}">
        <p14:creationId xmlns:p14="http://schemas.microsoft.com/office/powerpoint/2010/main" val="300108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409700" y="3114675"/>
            <a:ext cx="9144000" cy="909638"/>
          </a:xfrm>
        </p:spPr>
        <p:txBody>
          <a:bodyPr>
            <a:noAutofit/>
          </a:bodyPr>
          <a:lstStyle/>
          <a:p>
            <a:r>
              <a:rPr lang="en-US" sz="11500" b="1" dirty="0">
                <a:solidFill>
                  <a:srgbClr val="C00000"/>
                </a:solidFill>
                <a:latin typeface="David" panose="020E0502060401010101" pitchFamily="34" charset="-79"/>
                <a:cs typeface="David" panose="020E0502060401010101" pitchFamily="34" charset="-79"/>
              </a:rPr>
              <a:t>Pancreatitis</a:t>
            </a:r>
            <a:endParaRPr lang="ar-SA" sz="6600" dirty="0">
              <a:solidFill>
                <a:srgbClr val="C00000"/>
              </a:solidFill>
              <a:latin typeface="David" panose="020E0502060401010101" pitchFamily="34" charset="-79"/>
            </a:endParaRPr>
          </a:p>
        </p:txBody>
      </p:sp>
    </p:spTree>
    <p:extLst>
      <p:ext uri="{BB962C8B-B14F-4D97-AF65-F5344CB8AC3E}">
        <p14:creationId xmlns:p14="http://schemas.microsoft.com/office/powerpoint/2010/main" val="2696730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427038"/>
            <a:ext cx="9144000" cy="2387600"/>
          </a:xfrm>
        </p:spPr>
        <p:txBody>
          <a:bodyPr>
            <a:normAutofit/>
          </a:bodyPr>
          <a:lstStyle/>
          <a:p>
            <a:r>
              <a:rPr lang="en-US" sz="8000" b="1" dirty="0" smtClean="0">
                <a:solidFill>
                  <a:srgbClr val="C00000"/>
                </a:solidFill>
                <a:latin typeface="David" panose="020E0502060401010101" pitchFamily="34" charset="-79"/>
                <a:cs typeface="David" panose="020E0502060401010101" pitchFamily="34" charset="-79"/>
              </a:rPr>
              <a:t>Acute pancreatitis</a:t>
            </a:r>
            <a:endParaRPr lang="ar-SA" sz="8000" dirty="0"/>
          </a:p>
        </p:txBody>
      </p:sp>
      <p:sp>
        <p:nvSpPr>
          <p:cNvPr id="3" name="عنوان فرعي 2"/>
          <p:cNvSpPr>
            <a:spLocks noGrp="1"/>
          </p:cNvSpPr>
          <p:nvPr>
            <p:ph type="subTitle" idx="1"/>
          </p:nvPr>
        </p:nvSpPr>
        <p:spPr>
          <a:xfrm>
            <a:off x="0" y="3459163"/>
            <a:ext cx="12191999" cy="769937"/>
          </a:xfrm>
          <a:solidFill>
            <a:schemeClr val="bg1"/>
          </a:solidFill>
        </p:spPr>
        <p:txBody>
          <a:bodyPr>
            <a:normAutofit/>
          </a:bodyPr>
          <a:lstStyle/>
          <a:p>
            <a:r>
              <a:rPr lang="en-US" sz="4800" dirty="0" smtClean="0">
                <a:solidFill>
                  <a:srgbClr val="C00000"/>
                </a:solidFill>
                <a:latin typeface="David" panose="020E0502060401010101" pitchFamily="34" charset="-79"/>
                <a:cs typeface="David" panose="020E0502060401010101" pitchFamily="34" charset="-79"/>
              </a:rPr>
              <a:t>It is the acute inflammation of the pancreas</a:t>
            </a:r>
            <a:endParaRPr lang="ar-SA" sz="4800" dirty="0"/>
          </a:p>
        </p:txBody>
      </p:sp>
    </p:spTree>
    <p:extLst>
      <p:ext uri="{BB962C8B-B14F-4D97-AF65-F5344CB8AC3E}">
        <p14:creationId xmlns:p14="http://schemas.microsoft.com/office/powerpoint/2010/main" val="946364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398463"/>
            <a:ext cx="9144000" cy="458787"/>
          </a:xfrm>
        </p:spPr>
        <p:txBody>
          <a:bodyPr>
            <a:noAutofit/>
          </a:bodyPr>
          <a:lstStyle/>
          <a:p>
            <a:r>
              <a:rPr lang="en-US" sz="5400" b="1" dirty="0" smtClean="0">
                <a:solidFill>
                  <a:srgbClr val="C00000"/>
                </a:solidFill>
                <a:latin typeface="David" panose="020E0502060401010101" pitchFamily="34" charset="-79"/>
                <a:cs typeface="David" panose="020E0502060401010101" pitchFamily="34" charset="-79"/>
              </a:rPr>
              <a:t>Etiology</a:t>
            </a:r>
            <a:endParaRPr lang="ar-SA" sz="4400" dirty="0">
              <a:solidFill>
                <a:srgbClr val="C00000"/>
              </a:solidFill>
              <a:latin typeface="David" panose="020E0502060401010101" pitchFamily="34" charset="-79"/>
            </a:endParaRPr>
          </a:p>
        </p:txBody>
      </p:sp>
      <p:sp>
        <p:nvSpPr>
          <p:cNvPr id="3" name="عنوان فرعي 2"/>
          <p:cNvSpPr>
            <a:spLocks noGrp="1"/>
          </p:cNvSpPr>
          <p:nvPr>
            <p:ph type="subTitle" idx="1"/>
          </p:nvPr>
        </p:nvSpPr>
        <p:spPr>
          <a:xfrm>
            <a:off x="1524000" y="735013"/>
            <a:ext cx="9144000" cy="1655762"/>
          </a:xfrm>
        </p:spPr>
        <p:txBody>
          <a:bodyPr>
            <a:noAutofit/>
          </a:bodyPr>
          <a:lstStyle/>
          <a:p>
            <a:pPr lvl="0" algn="l" rtl="0"/>
            <a:r>
              <a:rPr lang="en-US" sz="2800" dirty="0" smtClean="0">
                <a:latin typeface="David" panose="020E0502060401010101" pitchFamily="34" charset="-79"/>
                <a:cs typeface="David" panose="020E0502060401010101" pitchFamily="34" charset="-79"/>
              </a:rPr>
              <a:t>1- Gallstone</a:t>
            </a:r>
            <a:endParaRPr lang="en-US" sz="2800" dirty="0">
              <a:latin typeface="David" panose="020E0502060401010101" pitchFamily="34" charset="-79"/>
              <a:cs typeface="David" panose="020E0502060401010101" pitchFamily="34" charset="-79"/>
            </a:endParaRPr>
          </a:p>
          <a:p>
            <a:pPr lvl="0" algn="l" rtl="0"/>
            <a:r>
              <a:rPr lang="en-US" sz="2800" dirty="0" smtClean="0">
                <a:latin typeface="David" panose="020E0502060401010101" pitchFamily="34" charset="-79"/>
                <a:cs typeface="David" panose="020E0502060401010101" pitchFamily="34" charset="-79"/>
              </a:rPr>
              <a:t>2- Alcohol</a:t>
            </a:r>
            <a:endParaRPr lang="en-US" sz="2800" dirty="0">
              <a:latin typeface="David" panose="020E0502060401010101" pitchFamily="34" charset="-79"/>
              <a:cs typeface="David" panose="020E0502060401010101" pitchFamily="34" charset="-79"/>
            </a:endParaRPr>
          </a:p>
          <a:p>
            <a:pPr lvl="0" algn="l" rtl="0"/>
            <a:r>
              <a:rPr lang="en-US" sz="2800" dirty="0" smtClean="0">
                <a:latin typeface="David" panose="020E0502060401010101" pitchFamily="34" charset="-79"/>
                <a:cs typeface="David" panose="020E0502060401010101" pitchFamily="34" charset="-79"/>
              </a:rPr>
              <a:t>3- Hyperlipidemia</a:t>
            </a:r>
            <a:endParaRPr lang="en-US" sz="2800" dirty="0">
              <a:latin typeface="David" panose="020E0502060401010101" pitchFamily="34" charset="-79"/>
              <a:cs typeface="David" panose="020E0502060401010101" pitchFamily="34" charset="-79"/>
            </a:endParaRPr>
          </a:p>
          <a:p>
            <a:pPr lvl="0" algn="l" rtl="0"/>
            <a:r>
              <a:rPr lang="en-US" sz="2800" dirty="0" smtClean="0">
                <a:latin typeface="David" panose="020E0502060401010101" pitchFamily="34" charset="-79"/>
                <a:cs typeface="David" panose="020E0502060401010101" pitchFamily="34" charset="-79"/>
              </a:rPr>
              <a:t>4- </a:t>
            </a:r>
            <a:r>
              <a:rPr lang="en-US" sz="2800" dirty="0" err="1" smtClean="0">
                <a:latin typeface="David" panose="020E0502060401010101" pitchFamily="34" charset="-79"/>
                <a:cs typeface="David" panose="020E0502060401010101" pitchFamily="34" charset="-79"/>
              </a:rPr>
              <a:t>Hypercalcemia</a:t>
            </a:r>
            <a:endParaRPr lang="en-US" sz="2800" dirty="0">
              <a:latin typeface="David" panose="020E0502060401010101" pitchFamily="34" charset="-79"/>
              <a:cs typeface="David" panose="020E0502060401010101" pitchFamily="34" charset="-79"/>
            </a:endParaRPr>
          </a:p>
          <a:p>
            <a:pPr lvl="0" algn="l" rtl="0"/>
            <a:r>
              <a:rPr lang="en-US" sz="2800" dirty="0" smtClean="0">
                <a:latin typeface="David" panose="020E0502060401010101" pitchFamily="34" charset="-79"/>
                <a:cs typeface="David" panose="020E0502060401010101" pitchFamily="34" charset="-79"/>
              </a:rPr>
              <a:t>5- </a:t>
            </a:r>
            <a:r>
              <a:rPr lang="en-US" sz="2800" dirty="0" err="1" smtClean="0">
                <a:latin typeface="David" panose="020E0502060401010101" pitchFamily="34" charset="-79"/>
                <a:cs typeface="David" panose="020E0502060401010101" pitchFamily="34" charset="-79"/>
              </a:rPr>
              <a:t>Heridetary</a:t>
            </a:r>
            <a:endParaRPr lang="en-US" sz="2800" dirty="0">
              <a:latin typeface="David" panose="020E0502060401010101" pitchFamily="34" charset="-79"/>
              <a:cs typeface="David" panose="020E0502060401010101" pitchFamily="34" charset="-79"/>
            </a:endParaRPr>
          </a:p>
          <a:p>
            <a:pPr lvl="0" algn="l" rtl="0"/>
            <a:r>
              <a:rPr lang="en-US" sz="2800" dirty="0" smtClean="0">
                <a:latin typeface="David" panose="020E0502060401010101" pitchFamily="34" charset="-79"/>
                <a:cs typeface="David" panose="020E0502060401010101" pitchFamily="34" charset="-79"/>
              </a:rPr>
              <a:t>6- </a:t>
            </a:r>
            <a:r>
              <a:rPr lang="en-US" sz="2800" dirty="0" err="1" smtClean="0">
                <a:latin typeface="David" panose="020E0502060401010101" pitchFamily="34" charset="-79"/>
                <a:cs typeface="David" panose="020E0502060401010101" pitchFamily="34" charset="-79"/>
              </a:rPr>
              <a:t>Autoimmun</a:t>
            </a:r>
            <a:endParaRPr lang="en-US" sz="2800" dirty="0">
              <a:latin typeface="David" panose="020E0502060401010101" pitchFamily="34" charset="-79"/>
              <a:cs typeface="David" panose="020E0502060401010101" pitchFamily="34" charset="-79"/>
            </a:endParaRPr>
          </a:p>
          <a:p>
            <a:pPr lvl="0" algn="l" rtl="0"/>
            <a:r>
              <a:rPr lang="en-US" sz="2800" dirty="0" smtClean="0">
                <a:latin typeface="David" panose="020E0502060401010101" pitchFamily="34" charset="-79"/>
                <a:cs typeface="David" panose="020E0502060401010101" pitchFamily="34" charset="-79"/>
              </a:rPr>
              <a:t>7- Infection </a:t>
            </a:r>
            <a:r>
              <a:rPr lang="en-US" sz="2800" dirty="0">
                <a:latin typeface="David" panose="020E0502060401010101" pitchFamily="34" charset="-79"/>
                <a:cs typeface="David" panose="020E0502060401010101" pitchFamily="34" charset="-79"/>
              </a:rPr>
              <a:t>( mumps and </a:t>
            </a:r>
            <a:r>
              <a:rPr lang="en-US" sz="2800" dirty="0" err="1">
                <a:latin typeface="David" panose="020E0502060401010101" pitchFamily="34" charset="-79"/>
                <a:cs typeface="David" panose="020E0502060401010101" pitchFamily="34" charset="-79"/>
              </a:rPr>
              <a:t>coxsaki</a:t>
            </a:r>
            <a:r>
              <a:rPr lang="en-US" sz="2800" dirty="0">
                <a:latin typeface="David" panose="020E0502060401010101" pitchFamily="34" charset="-79"/>
                <a:cs typeface="David" panose="020E0502060401010101" pitchFamily="34" charset="-79"/>
              </a:rPr>
              <a:t> B viral infection)</a:t>
            </a:r>
          </a:p>
          <a:p>
            <a:pPr lvl="0" algn="l" rtl="0"/>
            <a:r>
              <a:rPr lang="en-US" sz="2800" dirty="0" smtClean="0">
                <a:latin typeface="David" panose="020E0502060401010101" pitchFamily="34" charset="-79"/>
                <a:cs typeface="David" panose="020E0502060401010101" pitchFamily="34" charset="-79"/>
              </a:rPr>
              <a:t>8- Trauma </a:t>
            </a:r>
            <a:r>
              <a:rPr lang="en-US" sz="2800" dirty="0">
                <a:latin typeface="David" panose="020E0502060401010101" pitchFamily="34" charset="-79"/>
                <a:cs typeface="David" panose="020E0502060401010101" pitchFamily="34" charset="-79"/>
              </a:rPr>
              <a:t>(blunt , penetrating , surgical , ERCP)</a:t>
            </a:r>
          </a:p>
          <a:p>
            <a:pPr lvl="0" algn="l" rtl="0"/>
            <a:r>
              <a:rPr lang="en-US" sz="2800" dirty="0" smtClean="0">
                <a:latin typeface="David" panose="020E0502060401010101" pitchFamily="34" charset="-79"/>
                <a:cs typeface="David" panose="020E0502060401010101" pitchFamily="34" charset="-79"/>
              </a:rPr>
              <a:t>9- Pancreatic </a:t>
            </a:r>
            <a:r>
              <a:rPr lang="en-US" sz="2800" dirty="0">
                <a:latin typeface="David" panose="020E0502060401010101" pitchFamily="34" charset="-79"/>
                <a:cs typeface="David" panose="020E0502060401010101" pitchFamily="34" charset="-79"/>
              </a:rPr>
              <a:t>duct obstruction ( neoplasm , worms , pancreatic </a:t>
            </a:r>
            <a:r>
              <a:rPr lang="en-US" sz="2800" dirty="0" err="1">
                <a:latin typeface="David" panose="020E0502060401010101" pitchFamily="34" charset="-79"/>
                <a:cs typeface="David" panose="020E0502060401010101" pitchFamily="34" charset="-79"/>
              </a:rPr>
              <a:t>divism</a:t>
            </a:r>
            <a:r>
              <a:rPr lang="en-US" sz="2800" dirty="0">
                <a:latin typeface="David" panose="020E0502060401010101" pitchFamily="34" charset="-79"/>
                <a:cs typeface="David" panose="020E0502060401010101" pitchFamily="34" charset="-79"/>
              </a:rPr>
              <a:t> )</a:t>
            </a:r>
          </a:p>
          <a:p>
            <a:pPr lvl="0" algn="l" rtl="0"/>
            <a:r>
              <a:rPr lang="en-US" sz="2800" dirty="0" smtClean="0">
                <a:latin typeface="David" panose="020E0502060401010101" pitchFamily="34" charset="-79"/>
                <a:cs typeface="David" panose="020E0502060401010101" pitchFamily="34" charset="-79"/>
              </a:rPr>
              <a:t>10- Medications </a:t>
            </a:r>
            <a:r>
              <a:rPr lang="en-US" sz="2800" dirty="0">
                <a:latin typeface="David" panose="020E0502060401010101" pitchFamily="34" charset="-79"/>
                <a:cs typeface="David" panose="020E0502060401010101" pitchFamily="34" charset="-79"/>
              </a:rPr>
              <a:t>( </a:t>
            </a:r>
            <a:r>
              <a:rPr lang="en-US" sz="2800" dirty="0" err="1">
                <a:latin typeface="David" panose="020E0502060401010101" pitchFamily="34" charset="-79"/>
                <a:cs typeface="David" panose="020E0502060401010101" pitchFamily="34" charset="-79"/>
              </a:rPr>
              <a:t>thiazid</a:t>
            </a:r>
            <a:r>
              <a:rPr lang="en-US" sz="2800" dirty="0">
                <a:latin typeface="David" panose="020E0502060401010101" pitchFamily="34" charset="-79"/>
                <a:cs typeface="David" panose="020E0502060401010101" pitchFamily="34" charset="-79"/>
              </a:rPr>
              <a:t> , steroid , </a:t>
            </a:r>
            <a:r>
              <a:rPr lang="en-US" sz="2800" dirty="0" err="1">
                <a:latin typeface="David" panose="020E0502060401010101" pitchFamily="34" charset="-79"/>
                <a:cs typeface="David" panose="020E0502060401010101" pitchFamily="34" charset="-79"/>
              </a:rPr>
              <a:t>azathioprin</a:t>
            </a:r>
            <a:r>
              <a:rPr lang="en-US" sz="2800" dirty="0">
                <a:latin typeface="David" panose="020E0502060401010101" pitchFamily="34" charset="-79"/>
                <a:cs typeface="David" panose="020E0502060401010101" pitchFamily="34" charset="-79"/>
              </a:rPr>
              <a:t>)</a:t>
            </a:r>
          </a:p>
          <a:p>
            <a:pPr lvl="0" algn="l" rtl="0"/>
            <a:r>
              <a:rPr lang="en-US" sz="2800" dirty="0" smtClean="0">
                <a:latin typeface="David" panose="020E0502060401010101" pitchFamily="34" charset="-79"/>
                <a:cs typeface="David" panose="020E0502060401010101" pitchFamily="34" charset="-79"/>
              </a:rPr>
              <a:t>11- </a:t>
            </a:r>
            <a:r>
              <a:rPr lang="en-US" sz="2800" dirty="0" err="1" smtClean="0">
                <a:latin typeface="David" panose="020E0502060401010101" pitchFamily="34" charset="-79"/>
                <a:cs typeface="David" panose="020E0502060401010101" pitchFamily="34" charset="-79"/>
              </a:rPr>
              <a:t>Idioipathic</a:t>
            </a:r>
            <a:r>
              <a:rPr lang="en-US" sz="2800" dirty="0" smtClean="0">
                <a:latin typeface="David" panose="020E0502060401010101" pitchFamily="34" charset="-79"/>
                <a:cs typeface="David" panose="020E0502060401010101" pitchFamily="34" charset="-79"/>
              </a:rPr>
              <a:t> </a:t>
            </a:r>
            <a:endParaRPr lang="en-US" sz="2800" dirty="0">
              <a:latin typeface="David" panose="020E0502060401010101" pitchFamily="34" charset="-79"/>
              <a:cs typeface="David" panose="020E0502060401010101" pitchFamily="34" charset="-79"/>
            </a:endParaRPr>
          </a:p>
          <a:p>
            <a:pPr algn="l"/>
            <a:endParaRPr lang="ar-SA" dirty="0"/>
          </a:p>
        </p:txBody>
      </p:sp>
    </p:spTree>
    <p:extLst>
      <p:ext uri="{BB962C8B-B14F-4D97-AF65-F5344CB8AC3E}">
        <p14:creationId xmlns:p14="http://schemas.microsoft.com/office/powerpoint/2010/main" val="1336748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295400" y="1323976"/>
            <a:ext cx="9144000" cy="285750"/>
          </a:xfrm>
        </p:spPr>
        <p:txBody>
          <a:bodyPr>
            <a:normAutofit fontScale="90000"/>
          </a:bodyPr>
          <a:lstStyle/>
          <a:p>
            <a:r>
              <a:rPr lang="en-US" b="1" dirty="0" smtClean="0">
                <a:solidFill>
                  <a:srgbClr val="C00000"/>
                </a:solidFill>
                <a:latin typeface="David" panose="020E0502060401010101" pitchFamily="34" charset="-79"/>
                <a:cs typeface="David" panose="020E0502060401010101" pitchFamily="34" charset="-79"/>
              </a:rPr>
              <a:t>Clinical features </a:t>
            </a:r>
            <a:r>
              <a:rPr lang="en-US" dirty="0" smtClean="0">
                <a:solidFill>
                  <a:srgbClr val="C00000"/>
                </a:solidFill>
                <a:latin typeface="David" panose="020E0502060401010101" pitchFamily="34" charset="-79"/>
                <a:cs typeface="David" panose="020E0502060401010101" pitchFamily="34" charset="-79"/>
              </a:rPr>
              <a:t/>
            </a:r>
            <a:br>
              <a:rPr lang="en-US" dirty="0" smtClean="0">
                <a:solidFill>
                  <a:srgbClr val="C00000"/>
                </a:solidFill>
                <a:latin typeface="David" panose="020E0502060401010101" pitchFamily="34" charset="-79"/>
                <a:cs typeface="David" panose="020E0502060401010101" pitchFamily="34" charset="-79"/>
              </a:rPr>
            </a:br>
            <a:endParaRPr lang="ar-SA" dirty="0">
              <a:solidFill>
                <a:srgbClr val="C00000"/>
              </a:solidFill>
              <a:latin typeface="David" panose="020E0502060401010101" pitchFamily="34" charset="-79"/>
            </a:endParaRPr>
          </a:p>
        </p:txBody>
      </p:sp>
      <p:sp>
        <p:nvSpPr>
          <p:cNvPr id="3" name="عنوان فرعي 2"/>
          <p:cNvSpPr>
            <a:spLocks noGrp="1"/>
          </p:cNvSpPr>
          <p:nvPr>
            <p:ph type="subTitle" idx="1"/>
          </p:nvPr>
        </p:nvSpPr>
        <p:spPr>
          <a:xfrm>
            <a:off x="1295400" y="810420"/>
            <a:ext cx="9144000" cy="1655762"/>
          </a:xfrm>
        </p:spPr>
        <p:txBody>
          <a:bodyPr>
            <a:noAutofit/>
          </a:bodyPr>
          <a:lstStyle/>
          <a:p>
            <a:pPr algn="just" rtl="0"/>
            <a:r>
              <a:rPr lang="en-US" sz="2800" b="1" dirty="0" smtClean="0">
                <a:solidFill>
                  <a:srgbClr val="C00000"/>
                </a:solidFill>
                <a:latin typeface="David" panose="020E0502060401010101" pitchFamily="34" charset="-79"/>
                <a:cs typeface="David" panose="020E0502060401010101" pitchFamily="34" charset="-79"/>
              </a:rPr>
              <a:t>Symptoms </a:t>
            </a:r>
            <a:r>
              <a:rPr lang="en-US" sz="2800" b="1" dirty="0">
                <a:solidFill>
                  <a:srgbClr val="C00000"/>
                </a:solidFill>
                <a:latin typeface="David" panose="020E0502060401010101" pitchFamily="34" charset="-79"/>
                <a:cs typeface="David" panose="020E0502060401010101" pitchFamily="34" charset="-79"/>
              </a:rPr>
              <a:t>:</a:t>
            </a:r>
            <a:r>
              <a:rPr lang="en-US" sz="2800" dirty="0">
                <a:latin typeface="David" panose="020E0502060401010101" pitchFamily="34" charset="-79"/>
                <a:cs typeface="David" panose="020E0502060401010101" pitchFamily="34" charset="-79"/>
              </a:rPr>
              <a:t> Severe , constant , agonizing pain in the epigastrium, with radiation to the back. It can be experienced in either </a:t>
            </a:r>
            <a:r>
              <a:rPr lang="en-US" sz="2800" dirty="0" err="1">
                <a:latin typeface="David" panose="020E0502060401010101" pitchFamily="34" charset="-79"/>
                <a:cs typeface="David" panose="020E0502060401010101" pitchFamily="34" charset="-79"/>
              </a:rPr>
              <a:t>hypochondrium</a:t>
            </a:r>
            <a:r>
              <a:rPr lang="en-US" sz="2800" dirty="0">
                <a:latin typeface="David" panose="020E0502060401010101" pitchFamily="34" charset="-79"/>
                <a:cs typeface="David" panose="020E0502060401010101" pitchFamily="34" charset="-79"/>
              </a:rPr>
              <a:t>. </a:t>
            </a:r>
            <a:r>
              <a:rPr lang="en-US" sz="2800" dirty="0" err="1">
                <a:latin typeface="David" panose="020E0502060401010101" pitchFamily="34" charset="-79"/>
                <a:cs typeface="David" panose="020E0502060401010101" pitchFamily="34" charset="-79"/>
              </a:rPr>
              <a:t>Nausia</a:t>
            </a:r>
            <a:r>
              <a:rPr lang="en-US" sz="2800" dirty="0">
                <a:latin typeface="David" panose="020E0502060401010101" pitchFamily="34" charset="-79"/>
                <a:cs typeface="David" panose="020E0502060401010101" pitchFamily="34" charset="-79"/>
              </a:rPr>
              <a:t> , vomiting and retching are usually marked .</a:t>
            </a:r>
          </a:p>
          <a:p>
            <a:pPr algn="just" rtl="0"/>
            <a:r>
              <a:rPr lang="en-US" sz="2800" b="1" dirty="0">
                <a:solidFill>
                  <a:srgbClr val="C00000"/>
                </a:solidFill>
                <a:latin typeface="David" panose="020E0502060401010101" pitchFamily="34" charset="-79"/>
                <a:cs typeface="David" panose="020E0502060401010101" pitchFamily="34" charset="-79"/>
              </a:rPr>
              <a:t>Signs </a:t>
            </a:r>
            <a:r>
              <a:rPr lang="en-US" sz="2800" b="1" dirty="0" smtClean="0">
                <a:solidFill>
                  <a:srgbClr val="C00000"/>
                </a:solidFill>
                <a:latin typeface="David" panose="020E0502060401010101" pitchFamily="34" charset="-79"/>
                <a:cs typeface="David" panose="020E0502060401010101" pitchFamily="34" charset="-79"/>
              </a:rPr>
              <a:t>:</a:t>
            </a:r>
            <a:endParaRPr lang="en-US" sz="2800" dirty="0">
              <a:solidFill>
                <a:srgbClr val="C00000"/>
              </a:solidFill>
              <a:latin typeface="David" panose="020E0502060401010101" pitchFamily="34" charset="-79"/>
              <a:cs typeface="David" panose="020E0502060401010101" pitchFamily="34" charset="-79"/>
            </a:endParaRPr>
          </a:p>
          <a:p>
            <a:pPr lvl="0" algn="just" rtl="0"/>
            <a:r>
              <a:rPr lang="en-US" sz="2800" dirty="0" smtClean="0">
                <a:latin typeface="David" panose="020E0502060401010101" pitchFamily="34" charset="-79"/>
                <a:cs typeface="David" panose="020E0502060401010101" pitchFamily="34" charset="-79"/>
              </a:rPr>
              <a:t>1- </a:t>
            </a:r>
            <a:r>
              <a:rPr lang="en-US" sz="2800" dirty="0" err="1" smtClean="0">
                <a:latin typeface="David" panose="020E0502060401010101" pitchFamily="34" charset="-79"/>
                <a:cs typeface="David" panose="020E0502060401010101" pitchFamily="34" charset="-79"/>
              </a:rPr>
              <a:t>Tendernass</a:t>
            </a:r>
            <a:r>
              <a:rPr lang="en-US" sz="2800" dirty="0" smtClean="0">
                <a:latin typeface="David" panose="020E0502060401010101" pitchFamily="34" charset="-79"/>
                <a:cs typeface="David" panose="020E0502060401010101" pitchFamily="34" charset="-79"/>
              </a:rPr>
              <a:t> </a:t>
            </a:r>
            <a:r>
              <a:rPr lang="en-US" sz="2800" dirty="0">
                <a:latin typeface="David" panose="020E0502060401010101" pitchFamily="34" charset="-79"/>
                <a:cs typeface="David" panose="020E0502060401010101" pitchFamily="34" charset="-79"/>
              </a:rPr>
              <a:t>and </a:t>
            </a:r>
            <a:r>
              <a:rPr lang="en-US" sz="2800" dirty="0" err="1">
                <a:latin typeface="David" panose="020E0502060401010101" pitchFamily="34" charset="-79"/>
                <a:cs typeface="David" panose="020E0502060401010101" pitchFamily="34" charset="-79"/>
              </a:rPr>
              <a:t>gaurding</a:t>
            </a:r>
            <a:r>
              <a:rPr lang="en-US" sz="2800" dirty="0">
                <a:latin typeface="David" panose="020E0502060401010101" pitchFamily="34" charset="-79"/>
                <a:cs typeface="David" panose="020E0502060401010101" pitchFamily="34" charset="-79"/>
              </a:rPr>
              <a:t> in the epigastric region which is much less than might expected from the history. Generalized </a:t>
            </a:r>
            <a:r>
              <a:rPr lang="en-US" sz="2800" dirty="0" err="1">
                <a:latin typeface="David" panose="020E0502060401010101" pitchFamily="34" charset="-79"/>
                <a:cs typeface="David" panose="020E0502060401010101" pitchFamily="34" charset="-79"/>
              </a:rPr>
              <a:t>peritonism</a:t>
            </a:r>
            <a:r>
              <a:rPr lang="en-US" sz="2800" dirty="0">
                <a:latin typeface="David" panose="020E0502060401010101" pitchFamily="34" charset="-79"/>
                <a:cs typeface="David" panose="020E0502060401010101" pitchFamily="34" charset="-79"/>
              </a:rPr>
              <a:t> warrant further investigation to exclude other intra-abdominal pathology.</a:t>
            </a:r>
          </a:p>
          <a:p>
            <a:pPr lvl="0" algn="just" rtl="0"/>
            <a:r>
              <a:rPr lang="en-US" sz="2800" dirty="0" smtClean="0">
                <a:latin typeface="David" panose="020E0502060401010101" pitchFamily="34" charset="-79"/>
                <a:cs typeface="David" panose="020E0502060401010101" pitchFamily="34" charset="-79"/>
              </a:rPr>
              <a:t>2- Tachycardia </a:t>
            </a:r>
            <a:r>
              <a:rPr lang="en-US" sz="2800" dirty="0">
                <a:latin typeface="David" panose="020E0502060401010101" pitchFamily="34" charset="-79"/>
                <a:cs typeface="David" panose="020E0502060401010101" pitchFamily="34" charset="-79"/>
              </a:rPr>
              <a:t>, </a:t>
            </a:r>
            <a:r>
              <a:rPr lang="en-US" sz="2800" dirty="0" err="1">
                <a:latin typeface="David" panose="020E0502060401010101" pitchFamily="34" charset="-79"/>
                <a:cs typeface="David" panose="020E0502060401010101" pitchFamily="34" charset="-79"/>
              </a:rPr>
              <a:t>tachypnia</a:t>
            </a:r>
            <a:r>
              <a:rPr lang="en-US" sz="2800" dirty="0">
                <a:latin typeface="David" panose="020E0502060401010101" pitchFamily="34" charset="-79"/>
                <a:cs typeface="David" panose="020E0502060401010101" pitchFamily="34" charset="-79"/>
              </a:rPr>
              <a:t> and hypotension indicate severe pancreatitis</a:t>
            </a:r>
          </a:p>
          <a:p>
            <a:pPr lvl="0" algn="just" rtl="0"/>
            <a:r>
              <a:rPr lang="en-US" sz="2800" dirty="0" smtClean="0">
                <a:latin typeface="David" panose="020E0502060401010101" pitchFamily="34" charset="-79"/>
                <a:cs typeface="David" panose="020E0502060401010101" pitchFamily="34" charset="-79"/>
              </a:rPr>
              <a:t>3- Jaundice </a:t>
            </a:r>
            <a:r>
              <a:rPr lang="en-US" sz="2800" dirty="0">
                <a:latin typeface="David" panose="020E0502060401010101" pitchFamily="34" charset="-79"/>
                <a:cs typeface="David" panose="020E0502060401010101" pitchFamily="34" charset="-79"/>
              </a:rPr>
              <a:t>: due to impacted stone in the ampulla or due to the pressure of edematous pancreas on the distal common bile duct. It should raise the possibility of co-existing cholangitis.</a:t>
            </a:r>
          </a:p>
          <a:p>
            <a:pPr algn="just"/>
            <a:endParaRPr lang="ar-SA" sz="700" dirty="0">
              <a:latin typeface="David" panose="020E0502060401010101" pitchFamily="34" charset="-79"/>
            </a:endParaRPr>
          </a:p>
        </p:txBody>
      </p:sp>
    </p:spTree>
    <p:extLst>
      <p:ext uri="{BB962C8B-B14F-4D97-AF65-F5344CB8AC3E}">
        <p14:creationId xmlns:p14="http://schemas.microsoft.com/office/powerpoint/2010/main" val="99179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47700" y="4641850"/>
            <a:ext cx="10515600" cy="1325563"/>
          </a:xfrm>
        </p:spPr>
        <p:txBody>
          <a:bodyPr>
            <a:normAutofit fontScale="90000"/>
          </a:bodyPr>
          <a:lstStyle/>
          <a:p>
            <a:pPr algn="ctr"/>
            <a:r>
              <a:rPr lang="en-US" sz="4900" dirty="0">
                <a:solidFill>
                  <a:srgbClr val="C00000"/>
                </a:solidFill>
                <a:latin typeface="David" panose="020E0502060401010101" pitchFamily="34" charset="-79"/>
                <a:cs typeface="David" panose="020E0502060401010101" pitchFamily="34" charset="-79"/>
              </a:rPr>
              <a:t>Gallstone blocking the CBD and pancreatic duct in gallstone </a:t>
            </a:r>
            <a:r>
              <a:rPr lang="en-US" sz="4900" dirty="0" smtClean="0">
                <a:solidFill>
                  <a:srgbClr val="C00000"/>
                </a:solidFill>
                <a:latin typeface="David" panose="020E0502060401010101" pitchFamily="34" charset="-79"/>
                <a:cs typeface="David" panose="020E0502060401010101" pitchFamily="34" charset="-79"/>
              </a:rPr>
              <a:t>pancreatitis</a:t>
            </a:r>
            <a:r>
              <a:rPr lang="en-US" dirty="0"/>
              <a:t/>
            </a:r>
            <a:br>
              <a:rPr lang="en-US" dirty="0"/>
            </a:br>
            <a:endParaRPr lang="ar-SA" dirty="0"/>
          </a:p>
        </p:txBody>
      </p:sp>
      <p:pic>
        <p:nvPicPr>
          <p:cNvPr id="3" name="صورة 2" descr="http://www.walgreens.com/library/graphics/images/en/17038.jpg"/>
          <p:cNvPicPr/>
          <p:nvPr/>
        </p:nvPicPr>
        <p:blipFill rotWithShape="1">
          <a:blip r:embed="rId2">
            <a:extLst>
              <a:ext uri="{28A0092B-C50C-407E-A947-70E740481C1C}">
                <a14:useLocalDpi xmlns:a14="http://schemas.microsoft.com/office/drawing/2010/main" val="0"/>
              </a:ext>
            </a:extLst>
          </a:blip>
          <a:srcRect r="176" b="8490"/>
          <a:stretch/>
        </p:blipFill>
        <p:spPr bwMode="auto">
          <a:xfrm>
            <a:off x="3205162" y="533400"/>
            <a:ext cx="5400675" cy="3695700"/>
          </a:xfrm>
          <a:prstGeom prst="rect">
            <a:avLst/>
          </a:prstGeom>
          <a:noFill/>
          <a:ln>
            <a:no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01472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مسلك بخاري">
  <a:themeElements>
    <a:clrScheme name="مسلك بخاري">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مسلك بخاري">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سلك بخاري">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TotalTime>
  <Words>1666</Words>
  <Application>Microsoft Office PowerPoint</Application>
  <PresentationFormat>ملء الشاشة</PresentationFormat>
  <Paragraphs>188</Paragraphs>
  <Slides>49</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49</vt:i4>
      </vt:variant>
    </vt:vector>
  </HeadingPairs>
  <TitlesOfParts>
    <vt:vector size="57" baseType="lpstr">
      <vt:lpstr>Arial</vt:lpstr>
      <vt:lpstr>Calibri</vt:lpstr>
      <vt:lpstr>Calibri Light</vt:lpstr>
      <vt:lpstr>Century Gothic</vt:lpstr>
      <vt:lpstr>David</vt:lpstr>
      <vt:lpstr>Times New Roman</vt:lpstr>
      <vt:lpstr>مسلك بخاري</vt:lpstr>
      <vt:lpstr>نسق Office</vt:lpstr>
      <vt:lpstr>DR. HAMAD AL-QAHTANI , MD , CABS , FRCS  Associate professor &amp; Consultant hepatobiliary surgeon </vt:lpstr>
      <vt:lpstr>The  pancreas</vt:lpstr>
      <vt:lpstr>Surgical anatomy of the pancreas</vt:lpstr>
      <vt:lpstr>عرض تقديمي في PowerPoint</vt:lpstr>
      <vt:lpstr>Pancreatitis</vt:lpstr>
      <vt:lpstr>Acute pancreatitis</vt:lpstr>
      <vt:lpstr>Etiology</vt:lpstr>
      <vt:lpstr>Clinical features  </vt:lpstr>
      <vt:lpstr>Gallstone blocking the CBD and pancreatic duct in gallstone pancreatitis </vt:lpstr>
      <vt:lpstr>Investigations  </vt:lpstr>
      <vt:lpstr>3- Complete blood count , urea , electrolytes , liver function test , LDH , lipid profile , coagulation profile, serum calcium, C-reactive protein, blood glucose.  4- Imaging : Chest X-ray should be done to look for pleural effusion due to acute pancreatitis , and it may show air under the diaphragm in cases of perforated peptic ulcer. Ultrasound abdomen to look for the presence of gallstone as underlying cause of acute pancreatitis . Abdominal computed tomography is indicated to clarify the diagnosis if the diagnosis of acute pancreatitis still in doubt , to look for the complications of acute pancreatitis or to assess for any evidence of necrotizing pancreatitis. </vt:lpstr>
      <vt:lpstr>Assessment of severity of acute pancreatitis  </vt:lpstr>
      <vt:lpstr>Ranson’s Criteria </vt:lpstr>
      <vt:lpstr>1) For non-gallstone pancreatitis, the parameters are: </vt:lpstr>
      <vt:lpstr>The criteria for point assignment is that a certain breakpoint be met at anytime during that 48 hour period, so that in some situations it can be calculated shortly after admission. It is applicable to non-gallstone pancreatitis. </vt:lpstr>
      <vt:lpstr>2) For gallstone pancreatitis, the parameters are: </vt:lpstr>
      <vt:lpstr>Interpretation of Ranson's criteria </vt:lpstr>
      <vt:lpstr>Alternatively, pancreatitis severity can be assessed by any of the following:  </vt:lpstr>
      <vt:lpstr>Treatment</vt:lpstr>
      <vt:lpstr>4. Nutritional support : patients with severe pancreatitis who is unable to resume normal oral diets within 72 hours require nutritional support. This is best delivered by an enteral rather than parenteral route.  5. Endoscopic treatment: gallstone pancreatitis is due to the transient impaction of a stone at the papilla causing pancreatic duct obstruction. ERCP with sphincterotomy is indicated in patient with acute pancreatitis with persistent obstructive jaundice with or without cholangitis.   6. Surgical treatment: patients with gallstone related acute pancreatitis should undergo cholecystectomy ( mild pancreatitis during the index admission while severe pancreatitis interval cholecystectomy in 8 – 12 weeks after resolution of the attach of severe acute pancreatitis).   Note: Surgery is indicated in patient with infected necrotizing pancreatitis or in patient with sterile necrotizing pancreatitis who deteriorate e and develop progressive multi-organ failure. </vt:lpstr>
      <vt:lpstr>Complications of acute pancreatitis  </vt:lpstr>
      <vt:lpstr>2. Pancreatic pseudocyst   It is a collection of pancreatic secretions and inflammatory exudate enclosed in a wall of fibrous or granulomatous tissue. It is differs from a true cyst in that collection has no epithelial lining. It form commonly in the lesser sac near the pancreas and persist for 4 weeks or more from the onset of acute pancreatitis. It need drainage if it persists more than 6 week after the attack of pancreatitis , the size &gt; 6 cm and symptomatic </vt:lpstr>
      <vt:lpstr>عرض تقديمي في PowerPoint</vt:lpstr>
      <vt:lpstr>3. Pancreatic abscess  It is a circumscribed intra-abdominal collection of pus , usually in proximity to the pancreas. This is a result of infection of a pseudocyst. It need urgent drainage.  </vt:lpstr>
      <vt:lpstr>4. Gastrointestinal bleeding   Severe pancreatitis may be complicated by bleeding from gastritis , erosion or duodenal ulceration. Thrombosis of splenic vein can lead to splenomegaly , gastric fundal varices which can result in massive upper gastrointestinal bleeding ( sinistral , left sided , compartmental portal hypertension) .</vt:lpstr>
      <vt:lpstr>عرض تقديمي في PowerPoint</vt:lpstr>
      <vt:lpstr>Chronic pancreatitis</vt:lpstr>
      <vt:lpstr>Etiology </vt:lpstr>
      <vt:lpstr>Pathophysiology </vt:lpstr>
      <vt:lpstr>Clinical features </vt:lpstr>
      <vt:lpstr>Complications of chronic pancreatitis  </vt:lpstr>
      <vt:lpstr>Investigation and diagnosis </vt:lpstr>
      <vt:lpstr>2. CT scan abdomen : It may show the speckled calcifications typical of chronic pancreatitis , inflammatory changes , tumor , pancreatic duct dilatation or pseudocyst.  3. MRCP : to show the architecture of pancreatic duct , especially if surgery or endoscopic intervention is required.  4. Pancreatic endocrine function is assessed by measurement of fasting and postprandial blood glucose levels that may be supplemented by glucose tolerance test.  5. Pancreatic exocrine function can be assessed by measurement of fecal fat contents while the patient on fat controlled fat contents at 100g/day </vt:lpstr>
      <vt:lpstr>Treatment </vt:lpstr>
      <vt:lpstr>B. Endoscopic treatment   Pancreatic duct stenting is indicated sometimes when there is dominant pancreatic duct stricture or with disrupted pancreatic duct with pseudocyst or ascites formation.  C. Surgical treatment   Drainage or resective surgical intervention is  indicated for : 1. intractable pain 2. Development of complications ( pseudocyst , compression of bile duct , duodenum ,portal vein or splenic vein that produce symptoms) 3. Tumor formation </vt:lpstr>
      <vt:lpstr>Neoplasms of the pancreas </vt:lpstr>
      <vt:lpstr>Neoplasms of endocrine pancreas 1. Insulinoma 2. Glucagonoma 3. Gastronome  4. VIPoma </vt:lpstr>
      <vt:lpstr>عرض تقديمي في PowerPoint</vt:lpstr>
      <vt:lpstr>عرض تقديمي في PowerPoint</vt:lpstr>
      <vt:lpstr>Clinical features of pancreatic neoplasms  Presenting symptoms dependent on the site of the tumor within the pancreas. </vt:lpstr>
      <vt:lpstr>Investigations of pancreatic tumors </vt:lpstr>
      <vt:lpstr>عرض تقديمي في PowerPoint</vt:lpstr>
      <vt:lpstr>Treatment  </vt:lpstr>
      <vt:lpstr>عرض تقديمي في PowerPoint</vt:lpstr>
      <vt:lpstr>عرض تقديمي في PowerPoint</vt:lpstr>
      <vt:lpstr>عرض تقديمي في PowerPoint</vt:lpstr>
      <vt:lpstr>B. Palliative treatment </vt:lpstr>
      <vt:lpstr>عرض تقديمي في PowerPoint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HAMAD AL-QAHTANI , MD , CABS , FRCS Associate professor &amp; Consultant hepatobiliary surgeon</dc:title>
  <dc:creator>DR HAMAD AL QAHTANI</dc:creator>
  <cp:lastModifiedBy>DR HAMAD AL QAHTANI</cp:lastModifiedBy>
  <cp:revision>66</cp:revision>
  <dcterms:created xsi:type="dcterms:W3CDTF">2014-08-30T15:48:55Z</dcterms:created>
  <dcterms:modified xsi:type="dcterms:W3CDTF">2014-08-31T17:38:13Z</dcterms:modified>
</cp:coreProperties>
</file>