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04" r:id="rId1"/>
  </p:sldMasterIdLst>
  <p:notesMasterIdLst>
    <p:notesMasterId r:id="rId67"/>
  </p:notesMasterIdLst>
  <p:sldIdLst>
    <p:sldId id="256" r:id="rId2"/>
    <p:sldId id="309" r:id="rId3"/>
    <p:sldId id="310" r:id="rId4"/>
    <p:sldId id="311" r:id="rId5"/>
    <p:sldId id="314" r:id="rId6"/>
    <p:sldId id="313" r:id="rId7"/>
    <p:sldId id="315" r:id="rId8"/>
    <p:sldId id="316" r:id="rId9"/>
    <p:sldId id="317" r:id="rId10"/>
    <p:sldId id="318" r:id="rId11"/>
    <p:sldId id="257" r:id="rId12"/>
    <p:sldId id="258" r:id="rId13"/>
    <p:sldId id="261" r:id="rId14"/>
    <p:sldId id="263" r:id="rId15"/>
    <p:sldId id="264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88" r:id="rId33"/>
    <p:sldId id="292" r:id="rId34"/>
    <p:sldId id="293" r:id="rId35"/>
    <p:sldId id="295" r:id="rId36"/>
    <p:sldId id="296" r:id="rId37"/>
    <p:sldId id="297" r:id="rId38"/>
    <p:sldId id="298" r:id="rId39"/>
    <p:sldId id="320" r:id="rId40"/>
    <p:sldId id="319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03" r:id="rId57"/>
    <p:sldId id="340" r:id="rId58"/>
    <p:sldId id="304" r:id="rId59"/>
    <p:sldId id="305" r:id="rId60"/>
    <p:sldId id="306" r:id="rId61"/>
    <p:sldId id="307" r:id="rId62"/>
    <p:sldId id="308" r:id="rId63"/>
    <p:sldId id="336" r:id="rId64"/>
    <p:sldId id="337" r:id="rId65"/>
    <p:sldId id="339" r:id="rId6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8809" autoAdjust="0"/>
  </p:normalViewPr>
  <p:slideViewPr>
    <p:cSldViewPr>
      <p:cViewPr varScale="1">
        <p:scale>
          <a:sx n="64" d="100"/>
          <a:sy n="64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01D919-0A99-47B7-A125-A571E9E06E23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0150AA-4E53-4FD0-89AE-A6F82B289A1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D425F-5D41-4AF8-9A68-025D1AA902F6}" type="slidenum">
              <a:rPr lang="en-CA"/>
              <a:pPr/>
              <a:t>17</a:t>
            </a:fld>
            <a:endParaRPr lang="en-CA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18mm oriental, 20mm white, 22mm black, 3-4mm mild, 5-7 moderate, &gt;7mm severe</a:t>
            </a:r>
          </a:p>
          <a:p>
            <a:r>
              <a:rPr lang="en-US"/>
              <a:t>Inferior rectus then medial rectus</a:t>
            </a:r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08/04/37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z="6000" b="1" i="1" u="sng" dirty="0" smtClean="0"/>
              <a:t>Thyroid </a:t>
            </a:r>
            <a:r>
              <a:rPr lang="en-US" sz="6000" b="1" i="1" u="sng" dirty="0"/>
              <a:t>Disorders</a:t>
            </a:r>
            <a:endParaRPr lang="en-CA" sz="6000" b="1" i="1" u="sng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0"/>
            <a:ext cx="7929618" cy="4214842"/>
          </a:xfrm>
        </p:spPr>
        <p:txBody>
          <a:bodyPr>
            <a:normAutofit/>
          </a:bodyPr>
          <a:lstStyle/>
          <a:p>
            <a:pPr algn="r"/>
            <a:r>
              <a:rPr lang="en-US" sz="4800" i="1" dirty="0" smtClean="0"/>
              <a:t>Dr. Mohammad  Al- </a:t>
            </a:r>
            <a:r>
              <a:rPr lang="en-US" sz="4800" i="1" dirty="0" err="1" smtClean="0"/>
              <a:t>Akeel</a:t>
            </a:r>
            <a:r>
              <a:rPr lang="en-CA" sz="4800" i="1" dirty="0" smtClean="0"/>
              <a:t>y</a:t>
            </a:r>
          </a:p>
          <a:p>
            <a:r>
              <a:rPr lang="en-CA" sz="3600" dirty="0" smtClean="0"/>
              <a:t>  </a:t>
            </a:r>
          </a:p>
          <a:p>
            <a:pPr algn="r"/>
            <a:r>
              <a:rPr lang="en-CA" sz="2800" dirty="0" err="1" smtClean="0"/>
              <a:t>Asso</a:t>
            </a:r>
            <a:r>
              <a:rPr lang="en-US" sz="2800" dirty="0" smtClean="0"/>
              <a:t>c</a:t>
            </a:r>
            <a:r>
              <a:rPr lang="en-CA" sz="2800" dirty="0" err="1" smtClean="0"/>
              <a:t>iate</a:t>
            </a:r>
            <a:r>
              <a:rPr lang="en-CA" sz="2800" dirty="0" smtClean="0"/>
              <a:t>  professor &amp; consultant</a:t>
            </a:r>
          </a:p>
          <a:p>
            <a:pPr algn="r"/>
            <a:r>
              <a:rPr lang="en-CA" sz="2800" dirty="0" smtClean="0"/>
              <a:t>General and laparoscopic surgeon</a:t>
            </a:r>
          </a:p>
          <a:p>
            <a:pPr algn="r"/>
            <a:endParaRPr lang="ar-SA" sz="3600" dirty="0" smtClean="0"/>
          </a:p>
        </p:txBody>
      </p:sp>
      <p:pic>
        <p:nvPicPr>
          <p:cNvPr id="1026" name="Picture 2" descr="C:\Users\USER\Desktop\Th.nod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285752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Cretinism</a:t>
            </a:r>
            <a:endParaRPr lang="ar-SA" dirty="0"/>
          </a:p>
        </p:txBody>
      </p:sp>
      <p:pic>
        <p:nvPicPr>
          <p:cNvPr id="8194" name="Picture 2" descr="C:\Users\USER\Desktop\cretenis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857364"/>
            <a:ext cx="335758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Introduction</a:t>
            </a:r>
            <a:endParaRPr lang="en-CA" sz="36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05000"/>
            <a:ext cx="3810000" cy="45720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Thyroid disorders: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Hypothyroidism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Hyperthyroidism and </a:t>
            </a:r>
            <a:r>
              <a:rPr lang="en-US" sz="2000" dirty="0" err="1">
                <a:latin typeface="Arial" pitchFamily="34" charset="0"/>
              </a:rPr>
              <a:t>thyrotoxicosis</a:t>
            </a:r>
            <a:endParaRPr lang="en-US" sz="2000" dirty="0"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Graves’ disease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Arial" pitchFamily="34" charset="0"/>
              </a:rPr>
              <a:t>Thyroiditis</a:t>
            </a:r>
            <a:endParaRPr lang="en-US" sz="1800" dirty="0"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Toxic adenoma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Toxic </a:t>
            </a:r>
            <a:r>
              <a:rPr lang="en-US" sz="1800" dirty="0" err="1">
                <a:latin typeface="Arial" pitchFamily="34" charset="0"/>
              </a:rPr>
              <a:t>multinodular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goitre</a:t>
            </a:r>
            <a:endParaRPr lang="en-US" sz="1800" dirty="0"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Arial" pitchFamily="34" charset="0"/>
              </a:rPr>
              <a:t>Thyrotoxicosis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factitia</a:t>
            </a:r>
            <a:endParaRPr lang="en-US" sz="1800" dirty="0"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Struma </a:t>
            </a:r>
            <a:r>
              <a:rPr lang="en-US" sz="1800" dirty="0" err="1">
                <a:latin typeface="Arial" pitchFamily="34" charset="0"/>
              </a:rPr>
              <a:t>ovarii</a:t>
            </a:r>
            <a:endParaRPr lang="en-US" sz="1800" dirty="0"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Arial" pitchFamily="34" charset="0"/>
              </a:rPr>
              <a:t>Hydatidiform</a:t>
            </a:r>
            <a:r>
              <a:rPr lang="en-US" sz="1800" dirty="0">
                <a:latin typeface="Arial" pitchFamily="34" charset="0"/>
              </a:rPr>
              <a:t> mole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TSH-secreting pituitary adenoma</a:t>
            </a:r>
          </a:p>
          <a:p>
            <a:pPr lvl="3">
              <a:lnSpc>
                <a:spcPct val="90000"/>
              </a:lnSpc>
            </a:pPr>
            <a:endParaRPr lang="en-CA" sz="1600" dirty="0">
              <a:latin typeface="Arial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Nontoxic </a:t>
            </a:r>
            <a:r>
              <a:rPr lang="en-US" sz="2000" dirty="0" err="1">
                <a:latin typeface="Arial" pitchFamily="34" charset="0"/>
              </a:rPr>
              <a:t>goitre</a:t>
            </a:r>
            <a:endParaRPr lang="en-US" sz="2000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Thyroid nodules &amp; thyroid cancer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Benign thyroid nodules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Thyroid cancer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Papillary carcinoma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Follicular carcinoma</a:t>
            </a:r>
          </a:p>
          <a:p>
            <a:pPr lvl="3">
              <a:lnSpc>
                <a:spcPct val="90000"/>
              </a:lnSpc>
            </a:pPr>
            <a:r>
              <a:rPr lang="en-US" sz="1600" dirty="0" err="1">
                <a:latin typeface="Arial" pitchFamily="34" charset="0"/>
              </a:rPr>
              <a:t>Medullary</a:t>
            </a:r>
            <a:r>
              <a:rPr lang="en-US" sz="1600" dirty="0">
                <a:latin typeface="Arial" pitchFamily="34" charset="0"/>
              </a:rPr>
              <a:t> carcinoma</a:t>
            </a:r>
          </a:p>
          <a:p>
            <a:pPr lvl="3">
              <a:lnSpc>
                <a:spcPct val="90000"/>
              </a:lnSpc>
            </a:pPr>
            <a:r>
              <a:rPr lang="en-US" sz="1600" dirty="0" err="1">
                <a:latin typeface="Arial" pitchFamily="34" charset="0"/>
              </a:rPr>
              <a:t>Anaplastic</a:t>
            </a:r>
            <a:r>
              <a:rPr lang="en-US" sz="1600" dirty="0">
                <a:latin typeface="Arial" pitchFamily="34" charset="0"/>
              </a:rPr>
              <a:t> carcinoma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Lymphoma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Cancer metastatic to the thyroid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CA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Hypothyroidism</a:t>
            </a:r>
            <a:endParaRPr lang="en-CA" sz="36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Etiology: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800" u="sng" dirty="0">
                <a:latin typeface="Arial" pitchFamily="34" charset="0"/>
              </a:rPr>
              <a:t>Primary</a:t>
            </a:r>
            <a:r>
              <a:rPr lang="en-US" sz="1800" dirty="0">
                <a:latin typeface="Arial" pitchFamily="34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Hashimoto’s </a:t>
            </a:r>
            <a:r>
              <a:rPr lang="en-US" sz="1600" dirty="0" err="1">
                <a:latin typeface="Arial" pitchFamily="34" charset="0"/>
              </a:rPr>
              <a:t>thyroiditis</a:t>
            </a:r>
            <a:r>
              <a:rPr lang="en-US" sz="1600" dirty="0">
                <a:latin typeface="Arial" pitchFamily="34" charset="0"/>
              </a:rPr>
              <a:t> with or without </a:t>
            </a:r>
            <a:r>
              <a:rPr lang="en-US" sz="1600" dirty="0" err="1">
                <a:latin typeface="Arial" pitchFamily="34" charset="0"/>
              </a:rPr>
              <a:t>goitre</a:t>
            </a:r>
            <a:endParaRPr lang="en-US" sz="1600" dirty="0"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Radioactive iodine therapy for Graves’ disease</a:t>
            </a:r>
          </a:p>
          <a:p>
            <a:pPr lvl="2">
              <a:lnSpc>
                <a:spcPct val="90000"/>
              </a:lnSpc>
              <a:buNone/>
            </a:pP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T</a:t>
            </a:r>
            <a:r>
              <a:rPr lang="en-US" sz="1600" dirty="0" err="1" smtClean="0">
                <a:latin typeface="Arial" pitchFamily="34" charset="0"/>
              </a:rPr>
              <a:t>hyroidectomy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>
                <a:latin typeface="Arial" pitchFamily="34" charset="0"/>
              </a:rPr>
              <a:t>for Graves’ disease or nodular </a:t>
            </a:r>
            <a:r>
              <a:rPr lang="en-US" sz="1600" dirty="0" err="1" smtClean="0">
                <a:latin typeface="Arial" pitchFamily="34" charset="0"/>
              </a:rPr>
              <a:t>goitre</a:t>
            </a:r>
            <a:r>
              <a:rPr lang="en-US" sz="1600" dirty="0" smtClean="0">
                <a:latin typeface="Arial" pitchFamily="34" charset="0"/>
              </a:rPr>
              <a:t> </a:t>
            </a:r>
            <a:endParaRPr lang="en-US" sz="1600" dirty="0"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600" dirty="0" err="1">
                <a:latin typeface="Arial" pitchFamily="34" charset="0"/>
              </a:rPr>
              <a:t>Subacute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thyroiditis</a:t>
            </a:r>
            <a:endParaRPr lang="en-US" sz="1600" dirty="0"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</a:rPr>
              <a:t>Rare causes</a:t>
            </a:r>
          </a:p>
          <a:p>
            <a:pPr lvl="3">
              <a:lnSpc>
                <a:spcPct val="90000"/>
              </a:lnSpc>
            </a:pPr>
            <a:r>
              <a:rPr lang="en-US" sz="1400" dirty="0">
                <a:latin typeface="Arial" pitchFamily="34" charset="0"/>
              </a:rPr>
              <a:t>Iodide deficiency</a:t>
            </a:r>
          </a:p>
          <a:p>
            <a:pPr lvl="3">
              <a:lnSpc>
                <a:spcPct val="90000"/>
              </a:lnSpc>
            </a:pPr>
            <a:r>
              <a:rPr lang="en-US" sz="1400" dirty="0" err="1">
                <a:latin typeface="Arial" pitchFamily="34" charset="0"/>
              </a:rPr>
              <a:t>Goitrogens</a:t>
            </a:r>
            <a:r>
              <a:rPr lang="en-US" sz="1400" dirty="0">
                <a:latin typeface="Arial" pitchFamily="34" charset="0"/>
              </a:rPr>
              <a:t> such as lithium; </a:t>
            </a:r>
            <a:r>
              <a:rPr lang="en-US" sz="1400" dirty="0" err="1">
                <a:latin typeface="Arial" pitchFamily="34" charset="0"/>
              </a:rPr>
              <a:t>antithyroid</a:t>
            </a:r>
            <a:r>
              <a:rPr lang="en-US" sz="1400" dirty="0">
                <a:latin typeface="Arial" pitchFamily="34" charset="0"/>
              </a:rPr>
              <a:t> drug therapy</a:t>
            </a:r>
          </a:p>
          <a:p>
            <a:pPr lvl="3">
              <a:lnSpc>
                <a:spcPct val="90000"/>
              </a:lnSpc>
            </a:pPr>
            <a:r>
              <a:rPr lang="en-US" sz="1400" dirty="0">
                <a:latin typeface="Arial" pitchFamily="34" charset="0"/>
              </a:rPr>
              <a:t>Inborn errors of thyroid hormone synthesis</a:t>
            </a:r>
          </a:p>
          <a:p>
            <a:pPr lvl="1">
              <a:lnSpc>
                <a:spcPct val="90000"/>
              </a:lnSpc>
            </a:pPr>
            <a:r>
              <a:rPr lang="en-US" sz="2800" u="sng" dirty="0">
                <a:latin typeface="Arial" pitchFamily="34" charset="0"/>
              </a:rPr>
              <a:t>Secondary: </a:t>
            </a:r>
            <a:r>
              <a:rPr lang="en-US" sz="1800" dirty="0" err="1">
                <a:latin typeface="Arial" pitchFamily="34" charset="0"/>
              </a:rPr>
              <a:t>Hypopituitarism</a:t>
            </a:r>
            <a:endParaRPr lang="en-US" sz="1800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800" u="sng" dirty="0">
                <a:latin typeface="Arial" pitchFamily="34" charset="0"/>
              </a:rPr>
              <a:t>Tertiary: </a:t>
            </a:r>
            <a:r>
              <a:rPr lang="en-US" sz="1800" dirty="0">
                <a:latin typeface="Arial" pitchFamily="34" charset="0"/>
              </a:rPr>
              <a:t>Hypothalamic dysfunction (rare)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Arial" pitchFamily="34" charset="0"/>
              </a:rPr>
              <a:t> </a:t>
            </a:r>
            <a:endParaRPr lang="en-CA" sz="18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sz="3600"/>
              <a:t>Hashimoto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Thyroiditis</a:t>
            </a:r>
            <a:endParaRPr lang="en-CA" sz="36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Arial" pitchFamily="34" charset="0"/>
              </a:rPr>
              <a:t>Hashimoto’s </a:t>
            </a:r>
            <a:r>
              <a:rPr lang="en-US" sz="2000" dirty="0" err="1">
                <a:latin typeface="Arial" pitchFamily="34" charset="0"/>
              </a:rPr>
              <a:t>thyroiditis</a:t>
            </a:r>
            <a:r>
              <a:rPr lang="en-US" sz="2000" dirty="0">
                <a:latin typeface="Arial" pitchFamily="34" charset="0"/>
              </a:rPr>
              <a:t> is a </a:t>
            </a:r>
            <a:r>
              <a:rPr lang="en-US" sz="2000" dirty="0" err="1">
                <a:latin typeface="Arial" pitchFamily="34" charset="0"/>
              </a:rPr>
              <a:t>commom</a:t>
            </a:r>
            <a:r>
              <a:rPr lang="en-US" sz="2000" dirty="0">
                <a:latin typeface="Arial" pitchFamily="34" charset="0"/>
              </a:rPr>
              <a:t> cause of hypothyroidism and </a:t>
            </a:r>
            <a:r>
              <a:rPr lang="en-US" sz="2000" dirty="0" err="1">
                <a:latin typeface="Arial" pitchFamily="34" charset="0"/>
              </a:rPr>
              <a:t>goitre</a:t>
            </a:r>
            <a:r>
              <a:rPr lang="en-US" sz="2000" dirty="0">
                <a:latin typeface="Arial" pitchFamily="34" charset="0"/>
              </a:rPr>
              <a:t> especially in children and young adults.</a:t>
            </a:r>
          </a:p>
          <a:p>
            <a:r>
              <a:rPr lang="en-US" sz="2000" dirty="0">
                <a:latin typeface="Arial" pitchFamily="34" charset="0"/>
              </a:rPr>
              <a:t>It is an autoimmune disease that involves heavy infiltration of lymphocytes that totally destroys normal thyroidal architecture</a:t>
            </a:r>
          </a:p>
          <a:p>
            <a:endParaRPr lang="en-US" sz="2000" dirty="0" smtClean="0">
              <a:latin typeface="Arial" pitchFamily="34" charset="0"/>
            </a:endParaRPr>
          </a:p>
          <a:p>
            <a:endParaRPr lang="en-US" sz="2000" dirty="0" smtClean="0">
              <a:latin typeface="Arial" pitchFamily="34" charset="0"/>
            </a:endParaRPr>
          </a:p>
          <a:p>
            <a:endParaRPr lang="en-US" sz="2000" dirty="0">
              <a:latin typeface="Arial" pitchFamily="34" charset="0"/>
            </a:endParaRPr>
          </a:p>
          <a:p>
            <a:r>
              <a:rPr lang="en-US" sz="2000" dirty="0">
                <a:latin typeface="Arial" pitchFamily="34" charset="0"/>
              </a:rPr>
              <a:t>It is familial and may be associated with other autoimmune diseases such as pernicious anemia, </a:t>
            </a:r>
            <a:r>
              <a:rPr lang="en-US" sz="2000" dirty="0" err="1">
                <a:latin typeface="Arial" pitchFamily="34" charset="0"/>
              </a:rPr>
              <a:t>adrenocortical</a:t>
            </a:r>
            <a:r>
              <a:rPr lang="en-US" sz="2000" dirty="0">
                <a:latin typeface="Arial" pitchFamily="34" charset="0"/>
              </a:rPr>
              <a:t> insufficiency, idiopathic </a:t>
            </a:r>
            <a:r>
              <a:rPr lang="en-US" sz="2000" dirty="0" err="1">
                <a:latin typeface="Arial" pitchFamily="34" charset="0"/>
              </a:rPr>
              <a:t>hypoparathyroidism</a:t>
            </a:r>
            <a:r>
              <a:rPr lang="en-US" sz="2000" dirty="0">
                <a:latin typeface="Arial" pitchFamily="34" charset="0"/>
              </a:rPr>
              <a:t>, and </a:t>
            </a:r>
            <a:r>
              <a:rPr lang="en-US" sz="2000" dirty="0" err="1">
                <a:latin typeface="Arial" pitchFamily="34" charset="0"/>
              </a:rPr>
              <a:t>vitiligo</a:t>
            </a:r>
            <a:r>
              <a:rPr lang="en-US" sz="2000" dirty="0">
                <a:latin typeface="Arial" pitchFamily="34" charset="0"/>
              </a:rPr>
              <a:t>.</a:t>
            </a:r>
          </a:p>
          <a:p>
            <a:endParaRPr lang="en-US" sz="2000" b="1" dirty="0" smtClean="0">
              <a:latin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</a:rPr>
              <a:t>.</a:t>
            </a:r>
            <a:endParaRPr lang="en-US" sz="2000" b="1" dirty="0">
              <a:latin typeface="Arial" pitchFamily="34" charset="0"/>
            </a:endParaRPr>
          </a:p>
          <a:p>
            <a:endParaRPr lang="en-CA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t-hyp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6172200" cy="514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t-has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0"/>
            <a:ext cx="4635500" cy="494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Graves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 Disease</a:t>
            </a:r>
            <a:endParaRPr lang="en-CA" sz="36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Most common form of </a:t>
            </a:r>
            <a:r>
              <a:rPr lang="en-US" sz="2400" dirty="0" err="1">
                <a:latin typeface="Arial" pitchFamily="34" charset="0"/>
              </a:rPr>
              <a:t>thyrotoxicosis</a:t>
            </a:r>
            <a:endParaRPr lang="en-US" sz="24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May occur at any age but mostly from 20-40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5 times more common in females than in males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Syndrome consists of one or more of the following:</a:t>
            </a:r>
          </a:p>
          <a:p>
            <a:pPr lvl="1">
              <a:lnSpc>
                <a:spcPct val="90000"/>
              </a:lnSpc>
            </a:pPr>
            <a:r>
              <a:rPr lang="en-US" sz="2000" u="sng" dirty="0" err="1">
                <a:latin typeface="Arial" pitchFamily="34" charset="0"/>
              </a:rPr>
              <a:t>Thyrotoxicosis</a:t>
            </a:r>
            <a:endParaRPr lang="en-US" sz="2000" u="sng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u="sng" dirty="0" err="1">
                <a:latin typeface="Arial" pitchFamily="34" charset="0"/>
              </a:rPr>
              <a:t>Goitre</a:t>
            </a:r>
            <a:endParaRPr lang="en-US" sz="2000" u="sng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u="sng" dirty="0" err="1">
                <a:latin typeface="Arial" pitchFamily="34" charset="0"/>
              </a:rPr>
              <a:t>Opthalmopathy</a:t>
            </a:r>
            <a:r>
              <a:rPr lang="en-US" sz="2000" dirty="0">
                <a:latin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</a:rPr>
              <a:t>exopthalmos</a:t>
            </a:r>
            <a:r>
              <a:rPr lang="en-US" sz="2000" dirty="0">
                <a:latin typeface="Arial" pitchFamily="34" charset="0"/>
              </a:rPr>
              <a:t>) and</a:t>
            </a:r>
          </a:p>
          <a:p>
            <a:pPr lvl="1">
              <a:lnSpc>
                <a:spcPct val="90000"/>
              </a:lnSpc>
            </a:pPr>
            <a:r>
              <a:rPr lang="en-US" sz="2000" u="sng" dirty="0" err="1">
                <a:latin typeface="Arial" pitchFamily="34" charset="0"/>
              </a:rPr>
              <a:t>Dermopathy</a:t>
            </a:r>
            <a:r>
              <a:rPr lang="en-US" sz="2000" dirty="0">
                <a:latin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</a:rPr>
              <a:t>pretibial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myxedema</a:t>
            </a:r>
            <a:r>
              <a:rPr lang="en-US" sz="2000" dirty="0">
                <a:latin typeface="Arial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It is an autoimmune disease of unknown cause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15% of pts with Graves’ have a close relative with the same disorder</a:t>
            </a:r>
          </a:p>
          <a:p>
            <a:pPr lvl="1">
              <a:lnSpc>
                <a:spcPct val="90000"/>
              </a:lnSpc>
            </a:pPr>
            <a:endParaRPr lang="en-CA" sz="2000" dirty="0">
              <a:latin typeface="Arial" pitchFamily="34" charset="0"/>
            </a:endParaRPr>
          </a:p>
        </p:txBody>
      </p:sp>
      <p:pic>
        <p:nvPicPr>
          <p:cNvPr id="1026" name="Picture 2" descr="C:\Users\USER\Desktop\graves dis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000232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Graves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 Disease</a:t>
            </a:r>
            <a:endParaRPr lang="en-CA" sz="36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>
                <a:latin typeface="Arial" pitchFamily="34" charset="0"/>
              </a:rPr>
              <a:t>Clinical features:</a:t>
            </a:r>
          </a:p>
          <a:p>
            <a:pPr lvl="1"/>
            <a:r>
              <a:rPr lang="en-US" sz="2000">
                <a:latin typeface="Arial" pitchFamily="34" charset="0"/>
              </a:rPr>
              <a:t>I Eye features: Classes 0-6, mnemonic “NO SPECS”</a:t>
            </a:r>
          </a:p>
          <a:p>
            <a:pPr lvl="2"/>
            <a:r>
              <a:rPr lang="en-US" sz="1800">
                <a:latin typeface="Arial" pitchFamily="34" charset="0"/>
              </a:rPr>
              <a:t>Class 0: </a:t>
            </a:r>
            <a:r>
              <a:rPr lang="en-US" sz="1800" b="1" i="1">
                <a:latin typeface="Arial" pitchFamily="34" charset="0"/>
              </a:rPr>
              <a:t>N</a:t>
            </a:r>
            <a:r>
              <a:rPr lang="en-US" sz="1800">
                <a:latin typeface="Arial" pitchFamily="34" charset="0"/>
              </a:rPr>
              <a:t>o signs or symptoms</a:t>
            </a:r>
          </a:p>
          <a:p>
            <a:pPr lvl="2"/>
            <a:r>
              <a:rPr lang="en-US" sz="1800">
                <a:latin typeface="Arial" pitchFamily="34" charset="0"/>
              </a:rPr>
              <a:t>Class 1: </a:t>
            </a:r>
            <a:r>
              <a:rPr lang="en-US" sz="1800" b="1" i="1">
                <a:latin typeface="Arial" pitchFamily="34" charset="0"/>
              </a:rPr>
              <a:t>O</a:t>
            </a:r>
            <a:r>
              <a:rPr lang="en-US" sz="1800">
                <a:latin typeface="Arial" pitchFamily="34" charset="0"/>
              </a:rPr>
              <a:t>nly signs (lid retraction, stare, lid lag), no symptoms</a:t>
            </a:r>
          </a:p>
          <a:p>
            <a:pPr lvl="2"/>
            <a:r>
              <a:rPr lang="en-US" sz="1800">
                <a:latin typeface="Arial" pitchFamily="34" charset="0"/>
              </a:rPr>
              <a:t>Class 2: </a:t>
            </a:r>
            <a:r>
              <a:rPr lang="en-US" sz="1800" b="1" i="1">
                <a:latin typeface="Arial" pitchFamily="34" charset="0"/>
              </a:rPr>
              <a:t>S</a:t>
            </a:r>
            <a:r>
              <a:rPr lang="en-US" sz="1800">
                <a:latin typeface="Arial" pitchFamily="34" charset="0"/>
              </a:rPr>
              <a:t>oft tissue involvement (periorbital edema, congestion</a:t>
            </a:r>
          </a:p>
          <a:p>
            <a:pPr lvl="2">
              <a:buFont typeface="Wingdings" pitchFamily="2" charset="2"/>
              <a:buNone/>
            </a:pPr>
            <a:r>
              <a:rPr lang="en-US" sz="1800">
                <a:latin typeface="Arial" pitchFamily="34" charset="0"/>
              </a:rPr>
              <a:t>                  or redness of the conjunctiva, and chemosis)</a:t>
            </a:r>
          </a:p>
          <a:p>
            <a:pPr lvl="2"/>
            <a:r>
              <a:rPr lang="en-US" sz="1800">
                <a:latin typeface="Arial" pitchFamily="34" charset="0"/>
              </a:rPr>
              <a:t>Class 3: </a:t>
            </a:r>
            <a:r>
              <a:rPr lang="en-US" sz="1800" b="1" i="1">
                <a:latin typeface="Arial" pitchFamily="34" charset="0"/>
              </a:rPr>
              <a:t>P</a:t>
            </a:r>
            <a:r>
              <a:rPr lang="en-US" sz="1800">
                <a:latin typeface="Arial" pitchFamily="34" charset="0"/>
              </a:rPr>
              <a:t>roptosis (measured with Hertel exopthalmometer)</a:t>
            </a:r>
          </a:p>
          <a:p>
            <a:pPr lvl="2"/>
            <a:r>
              <a:rPr lang="en-US" sz="1800">
                <a:latin typeface="Arial" pitchFamily="34" charset="0"/>
              </a:rPr>
              <a:t>Class 4: </a:t>
            </a:r>
            <a:r>
              <a:rPr lang="en-US" sz="1800" b="1" i="1">
                <a:latin typeface="Arial" pitchFamily="34" charset="0"/>
              </a:rPr>
              <a:t>E</a:t>
            </a:r>
            <a:r>
              <a:rPr lang="en-US" sz="1800">
                <a:latin typeface="Arial" pitchFamily="34" charset="0"/>
              </a:rPr>
              <a:t>xtraocular muscle involvement</a:t>
            </a:r>
          </a:p>
          <a:p>
            <a:pPr lvl="2"/>
            <a:r>
              <a:rPr lang="en-US" sz="1800">
                <a:latin typeface="Arial" pitchFamily="34" charset="0"/>
              </a:rPr>
              <a:t>Class 5: </a:t>
            </a:r>
            <a:r>
              <a:rPr lang="en-US" sz="1800" b="1" i="1">
                <a:latin typeface="Arial" pitchFamily="34" charset="0"/>
              </a:rPr>
              <a:t>C</a:t>
            </a:r>
            <a:r>
              <a:rPr lang="en-US" sz="1800">
                <a:latin typeface="Arial" pitchFamily="34" charset="0"/>
              </a:rPr>
              <a:t>orneal involvement</a:t>
            </a:r>
          </a:p>
          <a:p>
            <a:pPr lvl="2"/>
            <a:r>
              <a:rPr lang="en-US" sz="1800">
                <a:latin typeface="Arial" pitchFamily="34" charset="0"/>
              </a:rPr>
              <a:t>Class 6: </a:t>
            </a:r>
            <a:r>
              <a:rPr lang="en-US" sz="1800" b="1" i="1">
                <a:latin typeface="Arial" pitchFamily="34" charset="0"/>
              </a:rPr>
              <a:t>S</a:t>
            </a:r>
            <a:r>
              <a:rPr lang="en-US" sz="1800">
                <a:latin typeface="Arial" pitchFamily="34" charset="0"/>
              </a:rPr>
              <a:t>ight loss (optic nerve involvement)</a:t>
            </a:r>
            <a:endParaRPr lang="en-US" sz="1800" i="1">
              <a:latin typeface="Arial" pitchFamily="34" charset="0"/>
            </a:endParaRPr>
          </a:p>
          <a:p>
            <a:pPr lvl="1"/>
            <a:endParaRPr lang="en-CA" sz="20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Graves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 Disease</a:t>
            </a:r>
            <a:endParaRPr lang="en-CA" sz="36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>
                <a:latin typeface="Arial" pitchFamily="34" charset="0"/>
              </a:rPr>
              <a:t>Clinical features:</a:t>
            </a:r>
          </a:p>
          <a:p>
            <a:pPr lvl="1"/>
            <a:r>
              <a:rPr lang="en-US" sz="2000">
                <a:latin typeface="Arial" pitchFamily="34" charset="0"/>
              </a:rPr>
              <a:t>II Goitre:</a:t>
            </a:r>
          </a:p>
          <a:p>
            <a:pPr lvl="2"/>
            <a:r>
              <a:rPr lang="en-US" sz="1800">
                <a:latin typeface="Arial" pitchFamily="34" charset="0"/>
              </a:rPr>
              <a:t>Diffuse enlargement of thyroid</a:t>
            </a:r>
          </a:p>
          <a:p>
            <a:pPr lvl="2"/>
            <a:r>
              <a:rPr lang="en-US" sz="1800">
                <a:latin typeface="Arial" pitchFamily="34" charset="0"/>
              </a:rPr>
              <a:t>Bruit may be present</a:t>
            </a:r>
          </a:p>
          <a:p>
            <a:pPr lvl="1"/>
            <a:r>
              <a:rPr lang="en-US" sz="2000">
                <a:latin typeface="Arial" pitchFamily="34" charset="0"/>
              </a:rPr>
              <a:t>III Thyroid dermopathy (pretibial myxedema):</a:t>
            </a:r>
          </a:p>
          <a:p>
            <a:pPr lvl="2"/>
            <a:r>
              <a:rPr lang="en-US" sz="1800">
                <a:latin typeface="Arial" pitchFamily="34" charset="0"/>
              </a:rPr>
              <a:t>Thickening of the skin especially over the lower tibia</a:t>
            </a:r>
          </a:p>
          <a:p>
            <a:pPr lvl="2"/>
            <a:r>
              <a:rPr lang="en-US" sz="1800">
                <a:latin typeface="Arial" pitchFamily="34" charset="0"/>
              </a:rPr>
              <a:t>The dermopathy may involve the entire leg and may extend onto the feet</a:t>
            </a:r>
          </a:p>
          <a:p>
            <a:pPr lvl="2"/>
            <a:r>
              <a:rPr lang="en-US" sz="1800">
                <a:latin typeface="Arial" pitchFamily="34" charset="0"/>
              </a:rPr>
              <a:t>Skin cannot be picked up between the fingers</a:t>
            </a:r>
          </a:p>
          <a:p>
            <a:pPr lvl="2"/>
            <a:r>
              <a:rPr lang="en-US" sz="1800">
                <a:latin typeface="Arial" pitchFamily="34" charset="0"/>
              </a:rPr>
              <a:t>Rare, occurs in 2-3% of patients</a:t>
            </a:r>
          </a:p>
          <a:p>
            <a:pPr lvl="2"/>
            <a:r>
              <a:rPr lang="en-US" sz="1800">
                <a:latin typeface="Arial" pitchFamily="34" charset="0"/>
              </a:rPr>
              <a:t>Usually associated with opthalmopathy and very </a:t>
            </a:r>
            <a:r>
              <a:rPr lang="en-US" sz="1800">
                <a:latin typeface="Wingdings 3" pitchFamily="18" charset="2"/>
              </a:rPr>
              <a:t>h</a:t>
            </a:r>
            <a:r>
              <a:rPr lang="en-US" sz="1800">
                <a:latin typeface="Arial" pitchFamily="34" charset="0"/>
              </a:rPr>
              <a:t>TSH-R Ab</a:t>
            </a:r>
          </a:p>
          <a:p>
            <a:pPr lvl="2"/>
            <a:endParaRPr lang="en-US" sz="1800">
              <a:latin typeface="Arial" pitchFamily="34" charset="0"/>
            </a:endParaRPr>
          </a:p>
          <a:p>
            <a:pPr lvl="1"/>
            <a:endParaRPr lang="en-US" sz="2000">
              <a:latin typeface="Arial" pitchFamily="34" charset="0"/>
            </a:endParaRPr>
          </a:p>
          <a:p>
            <a:pPr lvl="2"/>
            <a:endParaRPr lang="en-CA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Graves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 Disease</a:t>
            </a:r>
            <a:endParaRPr lang="en-CA" sz="36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u="sng">
                <a:latin typeface="Arial" pitchFamily="34" charset="0"/>
              </a:rPr>
              <a:t>Clinical features: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pitchFamily="34" charset="0"/>
              </a:rPr>
              <a:t>IV Heat intolerance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pitchFamily="34" charset="0"/>
              </a:rPr>
              <a:t>V Cardiovascular: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pitchFamily="34" charset="0"/>
              </a:rPr>
              <a:t>Palpitation, Atrial fibrillation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pitchFamily="34" charset="0"/>
              </a:rPr>
              <a:t>CHF, dyspnea, angina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pitchFamily="34" charset="0"/>
              </a:rPr>
              <a:t>VI Gastrointestinal: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pitchFamily="34" charset="0"/>
              </a:rPr>
              <a:t>Weight loss, </a:t>
            </a:r>
            <a:r>
              <a:rPr lang="en-US" sz="1600">
                <a:latin typeface="Wingdings 3" pitchFamily="18" charset="2"/>
              </a:rPr>
              <a:t>h</a:t>
            </a:r>
            <a:r>
              <a:rPr lang="en-US" sz="1600">
                <a:latin typeface="Arial" pitchFamily="34" charset="0"/>
              </a:rPr>
              <a:t>appetite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pitchFamily="34" charset="0"/>
              </a:rPr>
              <a:t>Diarrhea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pitchFamily="34" charset="0"/>
              </a:rPr>
              <a:t>VII Reproductive: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pitchFamily="34" charset="0"/>
              </a:rPr>
              <a:t>amenorrhea, oligo- menorrhea, infertility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pitchFamily="34" charset="0"/>
              </a:rPr>
              <a:t>Gynecomastia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pitchFamily="34" charset="0"/>
              </a:rPr>
              <a:t>VIII Bone: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pitchFamily="34" charset="0"/>
              </a:rPr>
              <a:t>Osteoporosis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pitchFamily="34" charset="0"/>
              </a:rPr>
              <a:t>Thyroid acropachy</a:t>
            </a:r>
            <a:endParaRPr lang="en-CA" sz="1600">
              <a:latin typeface="Arial" pitchFamily="34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/>
          <a:p>
            <a:endParaRPr lang="en-US" sz="2000"/>
          </a:p>
          <a:p>
            <a:pPr lvl="1"/>
            <a:r>
              <a:rPr lang="en-US" sz="1800">
                <a:latin typeface="Arial" pitchFamily="34" charset="0"/>
              </a:rPr>
              <a:t>IX Neuromuscular:</a:t>
            </a:r>
          </a:p>
          <a:p>
            <a:pPr lvl="2"/>
            <a:r>
              <a:rPr lang="en-US" sz="1600">
                <a:latin typeface="Arial" pitchFamily="34" charset="0"/>
              </a:rPr>
              <a:t>Nervousness, tremor</a:t>
            </a:r>
          </a:p>
          <a:p>
            <a:pPr lvl="2"/>
            <a:r>
              <a:rPr lang="en-US" sz="1600">
                <a:latin typeface="Arial" pitchFamily="34" charset="0"/>
              </a:rPr>
              <a:t>Emotional lability</a:t>
            </a:r>
          </a:p>
          <a:p>
            <a:pPr lvl="2"/>
            <a:r>
              <a:rPr lang="en-US" sz="1600">
                <a:latin typeface="Arial" pitchFamily="34" charset="0"/>
              </a:rPr>
              <a:t>Proximal myopathy</a:t>
            </a:r>
          </a:p>
          <a:p>
            <a:pPr lvl="2"/>
            <a:r>
              <a:rPr lang="en-US" sz="1600">
                <a:latin typeface="Arial" pitchFamily="34" charset="0"/>
              </a:rPr>
              <a:t>Myasthenia gravis</a:t>
            </a:r>
          </a:p>
          <a:p>
            <a:pPr lvl="2"/>
            <a:r>
              <a:rPr lang="en-US" sz="1600">
                <a:latin typeface="Arial" pitchFamily="34" charset="0"/>
              </a:rPr>
              <a:t>Hyper-reflexia, clonus</a:t>
            </a:r>
          </a:p>
          <a:p>
            <a:pPr lvl="2"/>
            <a:r>
              <a:rPr lang="en-US" sz="1600">
                <a:latin typeface="Arial" pitchFamily="34" charset="0"/>
              </a:rPr>
              <a:t>Periodic hypokalemic paralysis</a:t>
            </a:r>
          </a:p>
          <a:p>
            <a:pPr lvl="1"/>
            <a:r>
              <a:rPr lang="en-US" sz="1800">
                <a:latin typeface="Arial" pitchFamily="34" charset="0"/>
              </a:rPr>
              <a:t>X Skin:</a:t>
            </a:r>
          </a:p>
          <a:p>
            <a:pPr lvl="2"/>
            <a:r>
              <a:rPr lang="en-US" sz="1600">
                <a:latin typeface="Arial" pitchFamily="34" charset="0"/>
              </a:rPr>
              <a:t>Pruritus</a:t>
            </a:r>
          </a:p>
          <a:p>
            <a:pPr lvl="2"/>
            <a:r>
              <a:rPr lang="en-US" sz="1600">
                <a:latin typeface="Arial" pitchFamily="34" charset="0"/>
              </a:rPr>
              <a:t>Onycholysis</a:t>
            </a:r>
          </a:p>
          <a:p>
            <a:pPr lvl="2"/>
            <a:r>
              <a:rPr lang="en-US" sz="1600">
                <a:latin typeface="Arial" pitchFamily="34" charset="0"/>
              </a:rPr>
              <a:t>Vitiligo, hair thinning</a:t>
            </a:r>
          </a:p>
          <a:p>
            <a:pPr lvl="2"/>
            <a:r>
              <a:rPr lang="en-US" sz="1600">
                <a:latin typeface="Arial" pitchFamily="34" charset="0"/>
              </a:rPr>
              <a:t>Palmar erythema</a:t>
            </a:r>
          </a:p>
          <a:p>
            <a:pPr lvl="2"/>
            <a:r>
              <a:rPr lang="en-US" sz="1600">
                <a:latin typeface="Arial" pitchFamily="34" charset="0"/>
              </a:rPr>
              <a:t>Spider nevi</a:t>
            </a:r>
            <a:endParaRPr lang="en-CA" sz="16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cdn.thyroid.com.au/wp-content/uploads/2011/12/thyroid-anatomy-detai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214291"/>
            <a:ext cx="7358113" cy="699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Graves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 Disease</a:t>
            </a:r>
            <a:endParaRPr lang="en-CA" sz="36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>
                <a:latin typeface="Arial" pitchFamily="34" charset="0"/>
              </a:rPr>
              <a:t>Diagnosis:</a:t>
            </a:r>
          </a:p>
          <a:p>
            <a:pPr lvl="1"/>
            <a:r>
              <a:rPr lang="en-US" sz="1800">
                <a:latin typeface="Arial" pitchFamily="34" charset="0"/>
              </a:rPr>
              <a:t>Low TSH, High FT4 and/or FT3</a:t>
            </a:r>
          </a:p>
          <a:p>
            <a:pPr lvl="1"/>
            <a:r>
              <a:rPr lang="en-US" sz="1800">
                <a:latin typeface="Arial" pitchFamily="34" charset="0"/>
              </a:rPr>
              <a:t>If eye signs are present, the diagnosis of Graves’ disease can be made without further tests</a:t>
            </a:r>
          </a:p>
          <a:p>
            <a:pPr lvl="1"/>
            <a:r>
              <a:rPr lang="en-US" sz="1800">
                <a:latin typeface="Arial" pitchFamily="34" charset="0"/>
              </a:rPr>
              <a:t>If eye signs are absent and the patient is hyperthyroid with or without a goitre, a radioiodine uptake test should be done.</a:t>
            </a:r>
          </a:p>
          <a:p>
            <a:pPr lvl="1"/>
            <a:r>
              <a:rPr lang="en-US" sz="1800">
                <a:latin typeface="Arial" pitchFamily="34" charset="0"/>
              </a:rPr>
              <a:t>Radioiodine uptake and scan:</a:t>
            </a:r>
          </a:p>
          <a:p>
            <a:pPr lvl="2"/>
            <a:r>
              <a:rPr lang="en-US" sz="1600">
                <a:latin typeface="Arial" pitchFamily="34" charset="0"/>
              </a:rPr>
              <a:t>Scan shows diffuse uptake</a:t>
            </a:r>
          </a:p>
          <a:p>
            <a:pPr lvl="2"/>
            <a:r>
              <a:rPr lang="en-US" sz="1600">
                <a:latin typeface="Arial" pitchFamily="34" charset="0"/>
              </a:rPr>
              <a:t>Uptake is increased</a:t>
            </a:r>
          </a:p>
          <a:p>
            <a:pPr lvl="1"/>
            <a:r>
              <a:rPr lang="en-US" sz="1800">
                <a:latin typeface="Arial" pitchFamily="34" charset="0"/>
              </a:rPr>
              <a:t>TSH-R Ab (stim) is specific for Graves’ disease. May be a useful diagnostic test in the “apathetic” hyperthyroid patient or in the pt who presents with unilateral exopthalmos without obvious signs or laboratory manifestations of Graves’ disease</a:t>
            </a:r>
          </a:p>
          <a:p>
            <a:endParaRPr lang="en-CA" sz="20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t-hyp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838200"/>
            <a:ext cx="4903788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t-hr-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4897438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t-hr-e4.JPG"/>
          <p:cNvPicPr>
            <a:picLocks noChangeAspect="1" noChangeArrowheads="1"/>
          </p:cNvPicPr>
          <p:nvPr/>
        </p:nvPicPr>
        <p:blipFill>
          <a:blip r:embed="rId2"/>
          <a:srcRect l="9459" t="8936" r="9459" b="22078"/>
          <a:stretch>
            <a:fillRect/>
          </a:stretch>
        </p:blipFill>
        <p:spPr bwMode="auto">
          <a:xfrm>
            <a:off x="1676400" y="1524000"/>
            <a:ext cx="5741988" cy="3662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t-hr-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6334125" cy="417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t-hr-p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400800" cy="415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Treatment of Grave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</a:rPr>
              <a:t>There are 3 treatment options:</a:t>
            </a:r>
          </a:p>
          <a:p>
            <a:pPr lvl="1"/>
            <a:r>
              <a:rPr lang="en-US" sz="2400" u="sng" dirty="0">
                <a:latin typeface="Arial" pitchFamily="34" charset="0"/>
              </a:rPr>
              <a:t>Medical therapy</a:t>
            </a:r>
          </a:p>
          <a:p>
            <a:pPr lvl="1"/>
            <a:r>
              <a:rPr lang="en-US" sz="2400" u="sng" dirty="0">
                <a:latin typeface="Arial" pitchFamily="34" charset="0"/>
              </a:rPr>
              <a:t>Surgical therapy</a:t>
            </a:r>
          </a:p>
          <a:p>
            <a:pPr lvl="1"/>
            <a:r>
              <a:rPr lang="en-US" sz="2400" u="sng" dirty="0">
                <a:latin typeface="Arial" pitchFamily="34" charset="0"/>
              </a:rPr>
              <a:t>Radioactive iodine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Treatment of Grave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pitchFamily="34" charset="0"/>
              </a:rPr>
              <a:t>A. Medical therapy: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pitchFamily="34" charset="0"/>
              </a:rPr>
              <a:t>Antithyroid drug therapy: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pitchFamily="34" charset="0"/>
              </a:rPr>
              <a:t>Most useful in patients with small glands and mild disease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pitchFamily="34" charset="0"/>
              </a:rPr>
              <a:t>Treatment is usually continued for 12-18 months  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pitchFamily="34" charset="0"/>
              </a:rPr>
              <a:t>Relapse occurs in 50% of cases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pitchFamily="34" charset="0"/>
              </a:rPr>
              <a:t>There are 2 drugs: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pitchFamily="34" charset="0"/>
              </a:rPr>
              <a:t>Neomercazole (methimazole or carbimazole): start 30-40mg/D for 1-2m then reduce to 5-20mg/D.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pitchFamily="34" charset="0"/>
              </a:rPr>
              <a:t>Propylthiouracil (PTU): start 100-150mg every 6hrs for 1-2m then reduce to 50-200 once or twice a day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pitchFamily="34" charset="0"/>
              </a:rPr>
              <a:t>Monitor therapy with fT4 and TSH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pitchFamily="34" charset="0"/>
              </a:rPr>
              <a:t>S.E.: 5%</a:t>
            </a:r>
            <a:r>
              <a:rPr lang="en-US" sz="1600">
                <a:latin typeface="Arial" pitchFamily="34" charset="0"/>
                <a:sym typeface="Wingdings" pitchFamily="2" charset="2"/>
              </a:rPr>
              <a:t>rash, 0.5%agranulocytosis (fever, sore throat), rare: cholestatic jaundice, hepatocellular toxicity, angioneurotic edema, acute arthralgia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Grave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</a:rPr>
              <a:t>A. Medical therapy:</a:t>
            </a:r>
          </a:p>
          <a:p>
            <a:pPr lvl="1"/>
            <a:r>
              <a:rPr lang="en-US" sz="2000" dirty="0" err="1">
                <a:latin typeface="Arial" pitchFamily="34" charset="0"/>
              </a:rPr>
              <a:t>Propranolol</a:t>
            </a:r>
            <a:r>
              <a:rPr lang="en-US" sz="2000" dirty="0">
                <a:latin typeface="Arial" pitchFamily="34" charset="0"/>
              </a:rPr>
              <a:t> 10-40mg q6hrs to control tachycardia, hypertension and </a:t>
            </a:r>
            <a:r>
              <a:rPr lang="en-US" sz="2000" dirty="0" err="1">
                <a:latin typeface="Arial" pitchFamily="34" charset="0"/>
              </a:rPr>
              <a:t>atrial</a:t>
            </a:r>
            <a:r>
              <a:rPr lang="en-US" sz="2000" dirty="0">
                <a:latin typeface="Arial" pitchFamily="34" charset="0"/>
              </a:rPr>
              <a:t> fibrillation during acute phase of </a:t>
            </a:r>
            <a:r>
              <a:rPr lang="en-US" sz="2000" dirty="0" err="1">
                <a:latin typeface="Arial" pitchFamily="34" charset="0"/>
              </a:rPr>
              <a:t>thyrotoxicosis</a:t>
            </a:r>
            <a:r>
              <a:rPr lang="en-US" sz="2000" dirty="0">
                <a:latin typeface="Arial" pitchFamily="34" charset="0"/>
              </a:rPr>
              <a:t>. It is withdrawn gradually as </a:t>
            </a:r>
            <a:r>
              <a:rPr lang="en-US" sz="2000" dirty="0" err="1">
                <a:latin typeface="Arial" pitchFamily="34" charset="0"/>
              </a:rPr>
              <a:t>thyroxine</a:t>
            </a:r>
            <a:r>
              <a:rPr lang="en-US" sz="2000" dirty="0">
                <a:latin typeface="Arial" pitchFamily="34" charset="0"/>
              </a:rPr>
              <a:t> levels return to normal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Grave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</a:rPr>
              <a:t>B. Surgical therapy:</a:t>
            </a:r>
          </a:p>
          <a:p>
            <a:pPr lvl="1"/>
            <a:r>
              <a:rPr lang="en-US" sz="2000" dirty="0">
                <a:latin typeface="Arial" pitchFamily="34" charset="0"/>
              </a:rPr>
              <a:t>Subtotal </a:t>
            </a:r>
            <a:r>
              <a:rPr lang="en-US" sz="2000" dirty="0" err="1">
                <a:latin typeface="Arial" pitchFamily="34" charset="0"/>
              </a:rPr>
              <a:t>thyroidectomy</a:t>
            </a:r>
            <a:r>
              <a:rPr lang="en-US" sz="2000" dirty="0">
                <a:latin typeface="Arial" pitchFamily="34" charset="0"/>
              </a:rPr>
              <a:t> is the treatment of choice for patients with very large glands</a:t>
            </a:r>
          </a:p>
          <a:p>
            <a:pPr lvl="1"/>
            <a:r>
              <a:rPr lang="en-US" sz="2000" dirty="0">
                <a:latin typeface="Arial" pitchFamily="34" charset="0"/>
              </a:rPr>
              <a:t>The patient is prepared with </a:t>
            </a:r>
            <a:r>
              <a:rPr lang="en-US" sz="2000" dirty="0" err="1">
                <a:latin typeface="Arial" pitchFamily="34" charset="0"/>
              </a:rPr>
              <a:t>antithyroid</a:t>
            </a:r>
            <a:r>
              <a:rPr lang="en-US" sz="2000" dirty="0">
                <a:latin typeface="Arial" pitchFamily="34" charset="0"/>
              </a:rPr>
              <a:t> drugs until </a:t>
            </a:r>
            <a:r>
              <a:rPr lang="en-US" sz="2000" dirty="0" err="1">
                <a:latin typeface="Arial" pitchFamily="34" charset="0"/>
              </a:rPr>
              <a:t>euthyroid</a:t>
            </a:r>
            <a:r>
              <a:rPr lang="en-US" sz="2000" dirty="0">
                <a:latin typeface="Arial" pitchFamily="34" charset="0"/>
              </a:rPr>
              <a:t> (about 6 weeks).  In addition 2 weeks before the operation patient is given </a:t>
            </a:r>
            <a:r>
              <a:rPr lang="en-US" sz="2000" dirty="0" err="1" smtClean="0">
                <a:latin typeface="Arial" pitchFamily="34" charset="0"/>
              </a:rPr>
              <a:t>Lugols</a:t>
            </a:r>
            <a:r>
              <a:rPr lang="en-US" sz="2000" dirty="0" smtClean="0">
                <a:latin typeface="Arial" pitchFamily="34" charset="0"/>
              </a:rPr>
              <a:t> iodine (KI)5 </a:t>
            </a:r>
            <a:r>
              <a:rPr lang="en-US" sz="2000" dirty="0">
                <a:latin typeface="Arial" pitchFamily="34" charset="0"/>
              </a:rPr>
              <a:t>drops BID to diminish </a:t>
            </a:r>
            <a:r>
              <a:rPr lang="en-US" sz="2000" dirty="0" err="1">
                <a:latin typeface="Arial" pitchFamily="34" charset="0"/>
              </a:rPr>
              <a:t>vascularity</a:t>
            </a:r>
            <a:r>
              <a:rPr lang="en-US" sz="2000" dirty="0">
                <a:latin typeface="Arial" pitchFamily="34" charset="0"/>
              </a:rPr>
              <a:t> of thyroid gland</a:t>
            </a:r>
          </a:p>
          <a:p>
            <a:pPr lvl="1"/>
            <a:r>
              <a:rPr lang="en-US" sz="2000" dirty="0">
                <a:latin typeface="Arial" pitchFamily="34" charset="0"/>
              </a:rPr>
              <a:t>Complications (1%):</a:t>
            </a:r>
          </a:p>
          <a:p>
            <a:pPr lvl="2"/>
            <a:r>
              <a:rPr lang="en-US" sz="1800" dirty="0" err="1">
                <a:latin typeface="Arial" pitchFamily="34" charset="0"/>
              </a:rPr>
              <a:t>Hypoparathyroidism</a:t>
            </a:r>
            <a:endParaRPr lang="en-US" sz="1800" dirty="0">
              <a:latin typeface="Arial" pitchFamily="34" charset="0"/>
            </a:endParaRPr>
          </a:p>
          <a:p>
            <a:pPr lvl="2"/>
            <a:r>
              <a:rPr lang="en-US" sz="1800" dirty="0">
                <a:latin typeface="Arial" pitchFamily="34" charset="0"/>
              </a:rPr>
              <a:t>Recurrent laryngeal nerve </a:t>
            </a:r>
            <a:r>
              <a:rPr lang="en-US" sz="1800" dirty="0" smtClean="0">
                <a:latin typeface="Arial" pitchFamily="34" charset="0"/>
              </a:rPr>
              <a:t>injury</a:t>
            </a:r>
          </a:p>
          <a:p>
            <a:pPr lvl="2"/>
            <a:r>
              <a:rPr lang="en-US" sz="1800" dirty="0" err="1" smtClean="0">
                <a:latin typeface="Arial" pitchFamily="34" charset="0"/>
              </a:rPr>
              <a:t>Hypothyroidisim</a:t>
            </a:r>
            <a:endParaRPr lang="en-US" sz="18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USER\Desktop\thyroid-gland-ana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9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Grave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pitchFamily="34" charset="0"/>
              </a:rPr>
              <a:t>C. Radioactive iodine therapy:</a:t>
            </a:r>
          </a:p>
          <a:p>
            <a:pPr lvl="1"/>
            <a:r>
              <a:rPr lang="en-US" sz="2000">
                <a:latin typeface="Arial" pitchFamily="34" charset="0"/>
              </a:rPr>
              <a:t>Preferred treatment in most patients</a:t>
            </a:r>
          </a:p>
          <a:p>
            <a:pPr lvl="1"/>
            <a:r>
              <a:rPr lang="en-US" sz="2000">
                <a:latin typeface="Arial" pitchFamily="34" charset="0"/>
              </a:rPr>
              <a:t>Can be administered immediately except in:</a:t>
            </a:r>
          </a:p>
          <a:p>
            <a:pPr lvl="2"/>
            <a:r>
              <a:rPr lang="en-US" sz="1800">
                <a:latin typeface="Arial" pitchFamily="34" charset="0"/>
              </a:rPr>
              <a:t>Elderly patients</a:t>
            </a:r>
          </a:p>
          <a:p>
            <a:pPr lvl="2"/>
            <a:r>
              <a:rPr lang="en-US" sz="1800">
                <a:latin typeface="Arial" pitchFamily="34" charset="0"/>
              </a:rPr>
              <a:t>Patients with IHD or other medical problems</a:t>
            </a:r>
          </a:p>
          <a:p>
            <a:pPr lvl="2"/>
            <a:r>
              <a:rPr lang="en-US" sz="1800">
                <a:latin typeface="Arial" pitchFamily="34" charset="0"/>
              </a:rPr>
              <a:t>Severe thyrotoxicosis </a:t>
            </a:r>
          </a:p>
          <a:p>
            <a:pPr lvl="2"/>
            <a:r>
              <a:rPr lang="en-US" sz="1800">
                <a:latin typeface="Arial" pitchFamily="34" charset="0"/>
              </a:rPr>
              <a:t>Large glands &gt;100g</a:t>
            </a:r>
          </a:p>
          <a:p>
            <a:pPr lvl="2"/>
            <a:r>
              <a:rPr lang="en-US" sz="1800" i="1">
                <a:latin typeface="Arial" pitchFamily="34" charset="0"/>
              </a:rPr>
              <a:t>In above cases it is desirable to achieve euthyroid state first</a:t>
            </a:r>
          </a:p>
          <a:p>
            <a:pPr lvl="1"/>
            <a:r>
              <a:rPr lang="en-US" sz="2000">
                <a:latin typeface="Arial" pitchFamily="34" charset="0"/>
              </a:rPr>
              <a:t>Hypothyroidism occurs in over 80% of cases.</a:t>
            </a:r>
          </a:p>
          <a:p>
            <a:pPr lvl="1"/>
            <a:r>
              <a:rPr lang="en-US" sz="2000">
                <a:latin typeface="Arial" pitchFamily="34" charset="0"/>
              </a:rPr>
              <a:t>Female should not get pregnant for 6-12m after RAI.</a:t>
            </a:r>
          </a:p>
          <a:p>
            <a:pPr lvl="2">
              <a:buFont typeface="Wingdings" pitchFamily="2" charset="2"/>
              <a:buNone/>
            </a:pPr>
            <a:endParaRPr lang="en-US" sz="1800" i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Toxic Adenoma </a:t>
            </a:r>
            <a:br>
              <a:rPr lang="en-US" sz="3600"/>
            </a:br>
            <a:r>
              <a:rPr lang="en-US" sz="3600"/>
              <a:t>(Plummer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Disease)</a:t>
            </a:r>
            <a:endParaRPr lang="en-CA" sz="36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latin typeface="Arial" pitchFamily="34" charset="0"/>
              </a:rPr>
              <a:t>This is a functioning thyroid adenoma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pitchFamily="34" charset="0"/>
              </a:rPr>
              <a:t>Typical pt is an older person (usually &gt; 40) who has noted recent growth of a long-standing thyroid nodule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pitchFamily="34" charset="0"/>
              </a:rPr>
              <a:t>Thyrotoxic symptoms are present but no infiltrative opthalmopathy. PE reveals a nodule on one side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pitchFamily="34" charset="0"/>
              </a:rPr>
              <a:t>Lab: low TSH, high T3, slightly high T4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pitchFamily="34" charset="0"/>
              </a:rPr>
              <a:t>Thyroid scan reveals “hot” nodule with suppressed uptake in contralateral lobe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pitchFamily="34" charset="0"/>
              </a:rPr>
              <a:t>Toxic adenomas are almost always follicular adenomas and almost never malignant</a:t>
            </a:r>
          </a:p>
          <a:p>
            <a:pPr>
              <a:lnSpc>
                <a:spcPct val="90000"/>
              </a:lnSpc>
            </a:pPr>
            <a:r>
              <a:rPr lang="en-CA" sz="2400">
                <a:latin typeface="Arial" pitchFamily="34" charset="0"/>
              </a:rPr>
              <a:t>Treatment: same as for Grave’s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Toxic Multinodular Goitre</a:t>
            </a:r>
            <a:endParaRPr lang="en-CA" sz="36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</a:rPr>
              <a:t>Usually occurs in older pts with long-standing MNG</a:t>
            </a:r>
          </a:p>
          <a:p>
            <a:r>
              <a:rPr lang="en-US" sz="2400" dirty="0">
                <a:latin typeface="Arial" pitchFamily="34" charset="0"/>
              </a:rPr>
              <a:t>PE reveals a MNG that may be small or quite large and may even extend </a:t>
            </a:r>
            <a:r>
              <a:rPr lang="en-US" sz="2400" dirty="0" err="1">
                <a:latin typeface="Arial" pitchFamily="34" charset="0"/>
              </a:rPr>
              <a:t>substernally</a:t>
            </a:r>
            <a:endParaRPr lang="en-US" sz="2400" dirty="0">
              <a:latin typeface="Arial" pitchFamily="34" charset="0"/>
            </a:endParaRPr>
          </a:p>
          <a:p>
            <a:r>
              <a:rPr lang="en-US" sz="2400" dirty="0">
                <a:latin typeface="Arial" pitchFamily="34" charset="0"/>
              </a:rPr>
              <a:t>RAI scan reveals multiple functioning nodules in the gland or patchy distribution of RAI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</a:rPr>
              <a:t>  </a:t>
            </a:r>
            <a:endParaRPr lang="en-US" sz="2400" dirty="0">
              <a:latin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</a:endParaRPr>
          </a:p>
          <a:p>
            <a:r>
              <a:rPr lang="en-US" sz="2400" dirty="0">
                <a:latin typeface="Arial" pitchFamily="34" charset="0"/>
              </a:rPr>
              <a:t>Treatment: Same as for Grave’s disease. Surgery is preferred.</a:t>
            </a:r>
            <a:endParaRPr lang="en-CA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Thyroid storm (Thyrotoxic crisis)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Usually occurs in a severely hyperthyroid patient caused by a precipitating event such as:</a:t>
            </a:r>
          </a:p>
          <a:p>
            <a:pPr lvl="1" algn="just">
              <a:lnSpc>
                <a:spcPct val="90000"/>
              </a:lnSpc>
            </a:pPr>
            <a:r>
              <a:rPr lang="en-US" sz="1800" u="sng" dirty="0">
                <a:latin typeface="Arial" pitchFamily="34" charset="0"/>
                <a:cs typeface="Arial" pitchFamily="34" charset="0"/>
              </a:rPr>
              <a:t>Infection</a:t>
            </a:r>
          </a:p>
          <a:p>
            <a:pPr lvl="1" algn="just">
              <a:lnSpc>
                <a:spcPct val="90000"/>
              </a:lnSpc>
            </a:pPr>
            <a:r>
              <a:rPr lang="en-US" sz="1800" u="sng" dirty="0">
                <a:latin typeface="Arial" pitchFamily="34" charset="0"/>
                <a:cs typeface="Arial" pitchFamily="34" charset="0"/>
              </a:rPr>
              <a:t>Surgical stress</a:t>
            </a:r>
          </a:p>
          <a:p>
            <a:pPr lvl="1" algn="just">
              <a:lnSpc>
                <a:spcPct val="90000"/>
              </a:lnSpc>
            </a:pPr>
            <a:r>
              <a:rPr lang="en-US" sz="1800" u="sng" dirty="0">
                <a:latin typeface="Arial" pitchFamily="34" charset="0"/>
                <a:cs typeface="Arial" pitchFamily="34" charset="0"/>
              </a:rPr>
              <a:t>Stopping </a:t>
            </a:r>
            <a:r>
              <a:rPr lang="en-US" sz="1800" u="sng" dirty="0" err="1">
                <a:latin typeface="Arial" pitchFamily="34" charset="0"/>
                <a:cs typeface="Arial" pitchFamily="34" charset="0"/>
              </a:rPr>
              <a:t>antithyroid</a:t>
            </a:r>
            <a:r>
              <a:rPr lang="en-US" sz="1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u="sng" dirty="0">
                <a:latin typeface="Arial" pitchFamily="34" charset="0"/>
              </a:rPr>
              <a:t>medication in Graves’ disease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Clinical clues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fever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hyperthermia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marked anxiety or agitation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coma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Anorexia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tachycardia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tachyarrhythmias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pulmonary edema/cardiac failure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hypotension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shock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confusion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</a:endParaRPr>
          </a:p>
          <a:p>
            <a:pPr algn="just">
              <a:lnSpc>
                <a:spcPct val="90000"/>
              </a:lnSpc>
            </a:pPr>
            <a:endParaRPr lang="en-US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Thyroid storm (Thyrotoxic crisis)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Initiate prompt therapy after free T4, free T3, and TSH drawn without waiting for laboratory confirmation.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Therapy</a:t>
            </a:r>
            <a:endParaRPr lang="en-US" sz="2000" b="1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1. General measures: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Fluids, electrolytes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 cooling blanket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treat the pyrexia </a:t>
            </a:r>
            <a:endParaRPr lang="en-US" sz="1800" b="1" dirty="0">
              <a:latin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Propranolol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90000"/>
              </a:lnSpc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Nontoxic Goitre</a:t>
            </a:r>
            <a:endParaRPr lang="en-CA" sz="36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itchFamily="34" charset="0"/>
              </a:rPr>
              <a:t>Enlargement of the thyroid gland from TSH stimulation which in turn results from inadequate thyroid hormone synthesis</a:t>
            </a:r>
          </a:p>
          <a:p>
            <a:r>
              <a:rPr lang="en-US" sz="2800" dirty="0">
                <a:latin typeface="Arial" pitchFamily="34" charset="0"/>
              </a:rPr>
              <a:t>Etiology</a:t>
            </a:r>
            <a:r>
              <a:rPr lang="en-US" sz="2000" dirty="0">
                <a:latin typeface="Arial" pitchFamily="34" charset="0"/>
              </a:rPr>
              <a:t>:</a:t>
            </a:r>
          </a:p>
          <a:p>
            <a:pPr lvl="1"/>
            <a:r>
              <a:rPr lang="en-US" sz="1800" u="sng" dirty="0">
                <a:latin typeface="Arial" pitchFamily="34" charset="0"/>
              </a:rPr>
              <a:t>Iodine deficiency</a:t>
            </a:r>
          </a:p>
          <a:p>
            <a:pPr lvl="1"/>
            <a:r>
              <a:rPr lang="en-US" sz="1800" u="sng" dirty="0" err="1">
                <a:latin typeface="Arial" pitchFamily="34" charset="0"/>
              </a:rPr>
              <a:t>Goitrogen</a:t>
            </a:r>
            <a:r>
              <a:rPr lang="en-US" sz="1800" u="sng" dirty="0">
                <a:latin typeface="Arial" pitchFamily="34" charset="0"/>
              </a:rPr>
              <a:t> in the diet</a:t>
            </a:r>
          </a:p>
          <a:p>
            <a:pPr lvl="1"/>
            <a:r>
              <a:rPr lang="en-US" sz="1800" u="sng" dirty="0">
                <a:latin typeface="Arial" pitchFamily="34" charset="0"/>
              </a:rPr>
              <a:t>Hashimoto’s </a:t>
            </a:r>
            <a:r>
              <a:rPr lang="en-US" sz="1800" u="sng" dirty="0" err="1">
                <a:latin typeface="Arial" pitchFamily="34" charset="0"/>
              </a:rPr>
              <a:t>thyroiditis</a:t>
            </a:r>
            <a:endParaRPr lang="en-US" sz="1800" u="sng" dirty="0">
              <a:latin typeface="Arial" pitchFamily="34" charset="0"/>
            </a:endParaRPr>
          </a:p>
          <a:p>
            <a:pPr lvl="1"/>
            <a:r>
              <a:rPr lang="en-US" sz="1800" u="sng" dirty="0" err="1">
                <a:latin typeface="Arial" pitchFamily="34" charset="0"/>
              </a:rPr>
              <a:t>Subacute</a:t>
            </a:r>
            <a:r>
              <a:rPr lang="en-US" sz="1800" u="sng" dirty="0">
                <a:latin typeface="Arial" pitchFamily="34" charset="0"/>
              </a:rPr>
              <a:t> </a:t>
            </a:r>
            <a:r>
              <a:rPr lang="en-US" sz="1800" u="sng" dirty="0" err="1">
                <a:latin typeface="Arial" pitchFamily="34" charset="0"/>
              </a:rPr>
              <a:t>thyroiditis</a:t>
            </a:r>
            <a:endParaRPr lang="en-US" sz="1800" u="sng" dirty="0">
              <a:latin typeface="Arial" pitchFamily="34" charset="0"/>
            </a:endParaRPr>
          </a:p>
          <a:p>
            <a:pPr lvl="1"/>
            <a:r>
              <a:rPr lang="en-US" sz="1800" u="sng" dirty="0">
                <a:latin typeface="Arial" pitchFamily="34" charset="0"/>
              </a:rPr>
              <a:t>Inadequate hormone synthesis due to inherited </a:t>
            </a:r>
            <a:r>
              <a:rPr lang="en-US" sz="1800" u="sng" dirty="0" smtClean="0">
                <a:latin typeface="Arial" pitchFamily="34" charset="0"/>
              </a:rPr>
              <a:t>enzyme defects</a:t>
            </a:r>
            <a:endParaRPr lang="en-US" sz="1800" u="sng" dirty="0">
              <a:latin typeface="Arial" pitchFamily="34" charset="0"/>
            </a:endParaRPr>
          </a:p>
          <a:p>
            <a:pPr lvl="1"/>
            <a:r>
              <a:rPr lang="en-US" sz="1800" u="sng" dirty="0" smtClean="0">
                <a:latin typeface="Arial" pitchFamily="34" charset="0"/>
              </a:rPr>
              <a:t>Neoplasm</a:t>
            </a:r>
            <a:r>
              <a:rPr lang="en-US" sz="1800" u="sng" dirty="0">
                <a:latin typeface="Arial" pitchFamily="34" charset="0"/>
              </a:rPr>
              <a:t>, benign or malignant</a:t>
            </a:r>
            <a:endParaRPr lang="en-CA" sz="1800" u="sng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Nontoxic Goitre</a:t>
            </a:r>
            <a:endParaRPr lang="en-CA" sz="36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Symptoms and Signs: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Thyroid enlargement, diffuse or </a:t>
            </a:r>
            <a:r>
              <a:rPr lang="en-US" sz="1800" dirty="0" err="1">
                <a:latin typeface="Arial" pitchFamily="34" charset="0"/>
              </a:rPr>
              <a:t>multinodular</a:t>
            </a:r>
            <a:endParaRPr lang="en-US" sz="1800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Huge </a:t>
            </a:r>
            <a:r>
              <a:rPr lang="en-US" sz="1800" dirty="0" err="1">
                <a:latin typeface="Arial" pitchFamily="34" charset="0"/>
              </a:rPr>
              <a:t>goitres</a:t>
            </a:r>
            <a:r>
              <a:rPr lang="en-US" sz="1800" dirty="0">
                <a:latin typeface="Arial" pitchFamily="34" charset="0"/>
              </a:rPr>
              <a:t> may produce a positive </a:t>
            </a:r>
            <a:r>
              <a:rPr lang="en-US" sz="1800" b="1" dirty="0">
                <a:latin typeface="Arial" pitchFamily="34" charset="0"/>
              </a:rPr>
              <a:t>Pemberton sign </a:t>
            </a:r>
            <a:r>
              <a:rPr lang="en-US" sz="1800" dirty="0">
                <a:latin typeface="Arial" pitchFamily="34" charset="0"/>
              </a:rPr>
              <a:t>(facial flushing and dilation of cervical veins on lifting the arms over the head) especially when they extend inferiorly </a:t>
            </a:r>
            <a:r>
              <a:rPr lang="en-US" sz="1800" dirty="0" err="1">
                <a:latin typeface="Arial" pitchFamily="34" charset="0"/>
              </a:rPr>
              <a:t>retrosternally</a:t>
            </a:r>
            <a:endParaRPr lang="en-US" sz="1800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Pressure symptoms in the neck with upward or downward movement of the head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Difficulty swallowing, rarely vocal cord paralysis</a:t>
            </a:r>
          </a:p>
          <a:p>
            <a:pPr lvl="1">
              <a:lnSpc>
                <a:spcPct val="90000"/>
              </a:lnSpc>
            </a:pPr>
            <a:r>
              <a:rPr lang="en-US" sz="1800" u="sng" dirty="0">
                <a:solidFill>
                  <a:srgbClr val="FF0000"/>
                </a:solidFill>
                <a:latin typeface="Arial" pitchFamily="34" charset="0"/>
              </a:rPr>
              <a:t>Most pts are </a:t>
            </a:r>
            <a:r>
              <a:rPr lang="en-US" sz="1800" u="sng" dirty="0" err="1">
                <a:solidFill>
                  <a:srgbClr val="FF0000"/>
                </a:solidFill>
                <a:latin typeface="Arial" pitchFamily="34" charset="0"/>
              </a:rPr>
              <a:t>euthyroid</a:t>
            </a:r>
            <a:r>
              <a:rPr lang="en-US" sz="1800" u="sng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800" dirty="0">
                <a:latin typeface="Arial" pitchFamily="34" charset="0"/>
              </a:rPr>
              <a:t>but some are mildly hypothyroid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>
                <a:latin typeface="Arial" pitchFamily="34" charset="0"/>
              </a:rPr>
              <a:t> </a:t>
            </a:r>
            <a:endParaRPr lang="en-CA" sz="18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t-goit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477000" cy="448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Nontoxic Goitre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</a:rPr>
              <a:t>L-</a:t>
            </a:r>
            <a:r>
              <a:rPr lang="en-US" sz="2400" dirty="0" err="1">
                <a:latin typeface="Arial" pitchFamily="34" charset="0"/>
              </a:rPr>
              <a:t>thyroxine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</a:rPr>
              <a:t>suppressive therapy</a:t>
            </a:r>
            <a:r>
              <a:rPr lang="en-US" sz="2400" dirty="0">
                <a:latin typeface="Arial" pitchFamily="34" charset="0"/>
              </a:rPr>
              <a:t>: </a:t>
            </a:r>
          </a:p>
          <a:p>
            <a:pPr lvl="1"/>
            <a:r>
              <a:rPr lang="en-US" sz="2000" dirty="0">
                <a:latin typeface="Arial" pitchFamily="34" charset="0"/>
              </a:rPr>
              <a:t>Doses of 0.1 to 0.2mg daily is required</a:t>
            </a:r>
          </a:p>
          <a:p>
            <a:pPr lvl="1"/>
            <a:r>
              <a:rPr lang="en-US" sz="2000" dirty="0">
                <a:latin typeface="Arial" pitchFamily="34" charset="0"/>
              </a:rPr>
              <a:t>Aim is to suppress TSH to 0.1-0.4 </a:t>
            </a:r>
            <a:r>
              <a:rPr lang="en-US" sz="2000" dirty="0" err="1">
                <a:latin typeface="Arial" pitchFamily="34" charset="0"/>
              </a:rPr>
              <a:t>microU</a:t>
            </a:r>
            <a:r>
              <a:rPr lang="en-US" sz="2000" dirty="0">
                <a:latin typeface="Arial" pitchFamily="34" charset="0"/>
              </a:rPr>
              <a:t>/L (N 0.5-5)</a:t>
            </a:r>
          </a:p>
          <a:p>
            <a:r>
              <a:rPr lang="en-US" sz="2400" dirty="0">
                <a:latin typeface="Arial" pitchFamily="34" charset="0"/>
              </a:rPr>
              <a:t>Suppression therapy works in 50% of cases if continued for 1 year</a:t>
            </a:r>
          </a:p>
          <a:p>
            <a:r>
              <a:rPr lang="en-US" sz="2400" dirty="0">
                <a:latin typeface="Arial" pitchFamily="34" charset="0"/>
              </a:rPr>
              <a:t>If suppression does not work or if there are obstructive symptoms from the start then </a:t>
            </a:r>
            <a:r>
              <a:rPr lang="en-US" sz="2400" u="sng" dirty="0">
                <a:latin typeface="Arial" pitchFamily="34" charset="0"/>
              </a:rPr>
              <a:t>surgery</a:t>
            </a:r>
            <a:r>
              <a:rPr lang="en-US" sz="2400" dirty="0">
                <a:latin typeface="Arial" pitchFamily="34" charset="0"/>
              </a:rPr>
              <a:t> is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1-72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USER\Desktop\tyroid pic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USER\Desktop\solitary-thyroid-nodule-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solitary-thyroid-nodule-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10467960" cy="785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solitary-thyroid-nodule-2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69143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1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EMBRYOLOGY</a:t>
            </a:r>
            <a:endParaRPr lang="ar-S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USER\Desktop\ty.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1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2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2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olitary-thyroid-nodule-2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Thyroid Cancer</a:t>
            </a:r>
            <a:endParaRPr lang="en-CA" sz="36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Arial" pitchFamily="34" charset="0"/>
              </a:rPr>
              <a:t>   Approximate frequency of malignant thyroid tumours</a:t>
            </a:r>
            <a:endParaRPr lang="en-CA" sz="2400">
              <a:latin typeface="Arial" pitchFamily="34" charset="0"/>
            </a:endParaRPr>
          </a:p>
        </p:txBody>
      </p:sp>
      <p:graphicFrame>
        <p:nvGraphicFramePr>
          <p:cNvPr id="67622" name="Group 38"/>
          <p:cNvGraphicFramePr>
            <a:graphicFrameLocks noGrp="1"/>
          </p:cNvGraphicFramePr>
          <p:nvPr/>
        </p:nvGraphicFramePr>
        <p:xfrm>
          <a:off x="1371600" y="2895600"/>
          <a:ext cx="6096000" cy="3311844"/>
        </p:xfrm>
        <a:graphic>
          <a:graphicData uri="http://schemas.openxmlformats.org/drawingml/2006/table">
            <a:tbl>
              <a:tblPr/>
              <a:tblGrid>
                <a:gridCol w="5334000"/>
                <a:gridCol w="762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Papillary carcinoma (including mixed papillary and follicular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75%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Follicular carcinoma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16%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Medullary Carcinoma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5%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Undifferentiated carcinomas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3%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Miscellaneous (e.g. lymphoma, fibrosarcoma, squamous cell ca, teratoma, &amp; metastatic ca)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1%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USER\Desktop\thyroid-cancer-papillar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00240"/>
            <a:ext cx="457203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Papillary Carcinoma</a:t>
            </a:r>
            <a:endParaRPr lang="en-CA" sz="3600" u="sng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Usually presents as </a:t>
            </a:r>
            <a:r>
              <a:rPr lang="en-US" sz="2000" b="1" dirty="0">
                <a:latin typeface="Arial" pitchFamily="34" charset="0"/>
              </a:rPr>
              <a:t>a nodule that is firm, solitary, “cold” on isotope scan, and usually solid on thyroid US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In MNG, the cancer is usually a </a:t>
            </a:r>
            <a:r>
              <a:rPr lang="en-US" sz="2000" b="1" dirty="0">
                <a:latin typeface="Arial" pitchFamily="34" charset="0"/>
              </a:rPr>
              <a:t>“dominant nodule</a:t>
            </a:r>
            <a:r>
              <a:rPr lang="en-US" sz="2000" dirty="0">
                <a:latin typeface="Arial" pitchFamily="34" charset="0"/>
              </a:rPr>
              <a:t>” that is larger, firmer and different from the rest of the gland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 pitchFamily="34" charset="0"/>
              </a:rPr>
              <a:t>10% of papillary ca present with enlarged cervical nodes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Grows very slowly and remains confined to the thyroid gland and local lymph nodes for many years.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In later stages they can spread to the lung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Death usually from local disease or lung metastases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May convert to undifferentiated carcinoma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Many of these </a:t>
            </a:r>
            <a:r>
              <a:rPr lang="en-US" sz="2000" dirty="0" err="1">
                <a:latin typeface="Arial" pitchFamily="34" charset="0"/>
              </a:rPr>
              <a:t>tumours</a:t>
            </a:r>
            <a:r>
              <a:rPr lang="en-US" sz="2000" dirty="0">
                <a:latin typeface="Arial" pitchFamily="34" charset="0"/>
              </a:rPr>
              <a:t> secrete </a:t>
            </a:r>
            <a:r>
              <a:rPr lang="en-US" sz="2000" dirty="0" err="1">
                <a:latin typeface="Arial" pitchFamily="34" charset="0"/>
              </a:rPr>
              <a:t>thyroglobulin</a:t>
            </a:r>
            <a:r>
              <a:rPr lang="en-US" sz="2000" dirty="0">
                <a:latin typeface="Arial" pitchFamily="34" charset="0"/>
              </a:rPr>
              <a:t> which can be used as a marker for recurrence or metastasis of the cancer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CA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Follicular Carcinoma</a:t>
            </a:r>
            <a:endParaRPr lang="en-CA" sz="3600" u="sng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Differs from follicular adenoma by the presence of </a:t>
            </a:r>
            <a:r>
              <a:rPr lang="en-US" sz="2000" u="sng" dirty="0">
                <a:latin typeface="Arial" pitchFamily="34" charset="0"/>
              </a:rPr>
              <a:t>capsular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u="sng" dirty="0">
                <a:latin typeface="Arial" pitchFamily="34" charset="0"/>
              </a:rPr>
              <a:t>or vascular invasion</a:t>
            </a:r>
          </a:p>
          <a:p>
            <a:pPr>
              <a:lnSpc>
                <a:spcPct val="90000"/>
              </a:lnSpc>
            </a:pPr>
            <a:r>
              <a:rPr lang="en-US" sz="2000" u="sng" dirty="0">
                <a:latin typeface="Arial" pitchFamily="34" charset="0"/>
              </a:rPr>
              <a:t>More aggressive </a:t>
            </a:r>
            <a:r>
              <a:rPr lang="en-US" sz="2000" dirty="0">
                <a:latin typeface="Arial" pitchFamily="34" charset="0"/>
              </a:rPr>
              <a:t>than papillary ca and can </a:t>
            </a:r>
            <a:r>
              <a:rPr lang="en-US" sz="2000" u="sng" dirty="0">
                <a:latin typeface="Arial" pitchFamily="34" charset="0"/>
              </a:rPr>
              <a:t>spread either by local invasion of lymph nodes or by blood vessel invasion with distant metastases to bone or lung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</a:rPr>
              <a:t>Death is due to local extension or to distant bloodstream metastasis with extensive involvement of bone, lungs &amp; viscera</a:t>
            </a:r>
          </a:p>
          <a:p>
            <a:pPr>
              <a:lnSpc>
                <a:spcPct val="90000"/>
              </a:lnSpc>
            </a:pPr>
            <a:r>
              <a:rPr lang="en-US" sz="2000" u="sng" dirty="0" err="1" smtClean="0">
                <a:latin typeface="Arial" pitchFamily="34" charset="0"/>
              </a:rPr>
              <a:t>Thyroglobulin</a:t>
            </a:r>
            <a:r>
              <a:rPr lang="en-US" sz="2000" u="sng" dirty="0" smtClean="0">
                <a:latin typeface="Arial" pitchFamily="34" charset="0"/>
              </a:rPr>
              <a:t> </a:t>
            </a:r>
            <a:r>
              <a:rPr lang="en-US" sz="2000" u="sng" dirty="0">
                <a:latin typeface="Arial" pitchFamily="34" charset="0"/>
              </a:rPr>
              <a:t>secretion by follicular carcinoma can be used to follow the course of the disease</a:t>
            </a:r>
            <a:endParaRPr lang="en-CA" sz="2000" u="sng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Lingual thyroid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USER\Desktop\l. 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786610" cy="414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Management of Papillary and Follicular Carcinoma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itchFamily="34" charset="0"/>
              </a:rPr>
              <a:t>Patients are classified into low risk and high risk groups</a:t>
            </a:r>
          </a:p>
          <a:p>
            <a:r>
              <a:rPr lang="en-US" sz="2000" dirty="0">
                <a:latin typeface="Arial" pitchFamily="34" charset="0"/>
              </a:rPr>
              <a:t>The </a:t>
            </a:r>
            <a:r>
              <a:rPr lang="en-US" sz="2000" u="sng" dirty="0">
                <a:latin typeface="Arial" pitchFamily="34" charset="0"/>
              </a:rPr>
              <a:t>low risk group </a:t>
            </a:r>
            <a:r>
              <a:rPr lang="en-US" sz="2000" dirty="0">
                <a:latin typeface="Arial" pitchFamily="34" charset="0"/>
              </a:rPr>
              <a:t>includes patients </a:t>
            </a:r>
            <a:r>
              <a:rPr lang="en-US" sz="2400" i="1" dirty="0">
                <a:latin typeface="Arial" pitchFamily="34" charset="0"/>
              </a:rPr>
              <a:t>under age 45 with primary lesions under 1cm and no evidence of intra- or </a:t>
            </a:r>
            <a:r>
              <a:rPr lang="en-US" sz="2400" i="1" dirty="0" err="1">
                <a:latin typeface="Arial" pitchFamily="34" charset="0"/>
              </a:rPr>
              <a:t>extraglandular</a:t>
            </a:r>
            <a:r>
              <a:rPr lang="en-US" sz="2400" i="1" dirty="0">
                <a:latin typeface="Arial" pitchFamily="34" charset="0"/>
              </a:rPr>
              <a:t> spread.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Lobectomy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+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isthemectomy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) </a:t>
            </a:r>
            <a:r>
              <a:rPr lang="en-US" sz="2000" dirty="0">
                <a:latin typeface="Arial" pitchFamily="34" charset="0"/>
              </a:rPr>
              <a:t>is adequate therapy for these patients.</a:t>
            </a:r>
          </a:p>
          <a:p>
            <a:r>
              <a:rPr lang="en-US" sz="2000" u="sng" dirty="0">
                <a:latin typeface="Arial" pitchFamily="34" charset="0"/>
              </a:rPr>
              <a:t>All other patients are considered high risk </a:t>
            </a:r>
            <a:r>
              <a:rPr lang="en-US" sz="2000" dirty="0">
                <a:latin typeface="Arial" pitchFamily="34" charset="0"/>
              </a:rPr>
              <a:t>and require </a:t>
            </a:r>
            <a:r>
              <a:rPr lang="en-US" sz="2000" dirty="0" smtClean="0">
                <a:latin typeface="Arial" pitchFamily="34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total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</a:rPr>
              <a:t>thyroidectomy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</a:rPr>
              <a:t>. </a:t>
            </a:r>
            <a:r>
              <a:rPr lang="en-US" sz="2000" u="sng" dirty="0">
                <a:latin typeface="Arial" pitchFamily="34" charset="0"/>
              </a:rPr>
              <a:t>Modified neck dissection is indicated if there is lymphatic spread.</a:t>
            </a:r>
          </a:p>
          <a:p>
            <a:r>
              <a:rPr lang="en-US" sz="2000" dirty="0">
                <a:latin typeface="Arial" pitchFamily="34" charset="0"/>
              </a:rPr>
              <a:t>S</a:t>
            </a:r>
            <a:r>
              <a:rPr lang="en-US" sz="2000" b="1" dirty="0">
                <a:latin typeface="Arial" pitchFamily="34" charset="0"/>
              </a:rPr>
              <a:t>urgery is usually followed by RAI ablation therapy</a:t>
            </a:r>
          </a:p>
          <a:p>
            <a:r>
              <a:rPr lang="en-US" sz="2000" b="1" dirty="0">
                <a:latin typeface="Arial" pitchFamily="34" charset="0"/>
              </a:rPr>
              <a:t>Patient is placed on L-</a:t>
            </a:r>
            <a:r>
              <a:rPr lang="en-US" sz="2000" b="1" dirty="0" err="1">
                <a:latin typeface="Arial" pitchFamily="34" charset="0"/>
              </a:rPr>
              <a:t>thyroxine</a:t>
            </a:r>
            <a:r>
              <a:rPr lang="en-US" sz="2000" b="1" dirty="0">
                <a:latin typeface="Arial" pitchFamily="34" charset="0"/>
              </a:rPr>
              <a:t> suppressive therapy</a:t>
            </a:r>
          </a:p>
          <a:p>
            <a:r>
              <a:rPr lang="en-US" sz="2000" dirty="0">
                <a:latin typeface="Arial" pitchFamily="34" charset="0"/>
              </a:rPr>
              <a:t>Regular F/U with </a:t>
            </a:r>
            <a:r>
              <a:rPr lang="en-US" sz="2000" dirty="0" err="1">
                <a:latin typeface="Arial" pitchFamily="34" charset="0"/>
              </a:rPr>
              <a:t>thyroglobulin</a:t>
            </a:r>
            <a:r>
              <a:rPr lang="en-US" sz="2000" dirty="0">
                <a:latin typeface="Arial" pitchFamily="34" charset="0"/>
              </a:rPr>
              <a:t> level, thyroid US, whole body scan etc.</a:t>
            </a:r>
          </a:p>
          <a:p>
            <a:endParaRPr lang="en-US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noFill/>
        </p:spPr>
        <p:txBody>
          <a:bodyPr/>
          <a:lstStyle/>
          <a:p>
            <a:r>
              <a:rPr lang="en-US" sz="3600" dirty="0" err="1"/>
              <a:t>Medullary</a:t>
            </a:r>
            <a:r>
              <a:rPr lang="en-US" sz="3600" dirty="0"/>
              <a:t> Carcinoma</a:t>
            </a:r>
            <a:endParaRPr lang="en-CA" sz="36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A disease of the C cells (</a:t>
            </a:r>
            <a:r>
              <a:rPr lang="en-US" sz="1800" dirty="0" err="1">
                <a:latin typeface="Arial" pitchFamily="34" charset="0"/>
              </a:rPr>
              <a:t>parafollicular</a:t>
            </a:r>
            <a:r>
              <a:rPr lang="en-US" sz="1800" dirty="0">
                <a:latin typeface="Arial" pitchFamily="34" charset="0"/>
              </a:rPr>
              <a:t> cells) </a:t>
            </a:r>
          </a:p>
          <a:p>
            <a:pPr>
              <a:lnSpc>
                <a:spcPct val="90000"/>
              </a:lnSpc>
            </a:pPr>
            <a:r>
              <a:rPr lang="en-US" sz="1800" u="sng" dirty="0">
                <a:latin typeface="Arial" pitchFamily="34" charset="0"/>
              </a:rPr>
              <a:t>More aggressive</a:t>
            </a:r>
            <a:r>
              <a:rPr lang="en-US" sz="1800" dirty="0">
                <a:latin typeface="Arial" pitchFamily="34" charset="0"/>
              </a:rPr>
              <a:t> than papillary or follicular carcinoma but not as aggressive as undifferentiated thyroid cancer</a:t>
            </a:r>
          </a:p>
          <a:p>
            <a:pPr>
              <a:lnSpc>
                <a:spcPct val="90000"/>
              </a:lnSpc>
            </a:pPr>
            <a:r>
              <a:rPr lang="en-US" sz="1800" u="sng" dirty="0">
                <a:latin typeface="Arial" pitchFamily="34" charset="0"/>
              </a:rPr>
              <a:t>It extends locally, and may invade </a:t>
            </a:r>
            <a:r>
              <a:rPr lang="en-US" sz="1800" u="sng" dirty="0" err="1">
                <a:latin typeface="Arial" pitchFamily="34" charset="0"/>
              </a:rPr>
              <a:t>lymphatics</a:t>
            </a:r>
            <a:r>
              <a:rPr lang="en-US" sz="1800" u="sng" dirty="0">
                <a:latin typeface="Arial" pitchFamily="34" charset="0"/>
              </a:rPr>
              <a:t> and blood vessels</a:t>
            </a:r>
          </a:p>
          <a:p>
            <a:pPr>
              <a:lnSpc>
                <a:spcPct val="90000"/>
              </a:lnSpc>
            </a:pPr>
            <a:r>
              <a:rPr lang="en-US" sz="1800" dirty="0" err="1">
                <a:latin typeface="Arial" pitchFamily="34" charset="0"/>
              </a:rPr>
              <a:t>Calcitonin</a:t>
            </a:r>
            <a:r>
              <a:rPr lang="en-US" sz="1800" dirty="0">
                <a:latin typeface="Arial" pitchFamily="34" charset="0"/>
              </a:rPr>
              <a:t> and CEA are clinically useful markers for DX and F/U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pitchFamily="34" charset="0"/>
              </a:rPr>
              <a:t>80% of </a:t>
            </a:r>
            <a:r>
              <a:rPr lang="en-US" sz="1800" dirty="0" err="1">
                <a:latin typeface="Arial" pitchFamily="34" charset="0"/>
              </a:rPr>
              <a:t>medullary</a:t>
            </a:r>
            <a:r>
              <a:rPr lang="en-US" sz="1800" dirty="0">
                <a:latin typeface="Arial" pitchFamily="34" charset="0"/>
              </a:rPr>
              <a:t> ca are sporadic and the rest are familial. </a:t>
            </a:r>
            <a:endParaRPr lang="en-US" sz="18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 smtClean="0">
                <a:solidFill>
                  <a:srgbClr val="FF0000"/>
                </a:solidFill>
                <a:latin typeface="Arial" pitchFamily="34" charset="0"/>
              </a:rPr>
              <a:t>Rx </a:t>
            </a:r>
            <a:r>
              <a:rPr lang="en-US" sz="1800" i="1" dirty="0" smtClean="0">
                <a:solidFill>
                  <a:srgbClr val="FF0000"/>
                </a:solidFill>
                <a:latin typeface="Arial" pitchFamily="34" charset="0"/>
              </a:rPr>
              <a:t>: TOTAL THYROIDECTOMY. </a:t>
            </a:r>
            <a:endParaRPr lang="en-CA" sz="18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Undifferentiated (Anaplastic) Carcinoma</a:t>
            </a:r>
            <a:endParaRPr lang="en-CA" sz="360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itchFamily="34" charset="0"/>
              </a:rPr>
              <a:t>This </a:t>
            </a:r>
            <a:r>
              <a:rPr lang="en-US" sz="2000" dirty="0" err="1">
                <a:latin typeface="Arial" pitchFamily="34" charset="0"/>
              </a:rPr>
              <a:t>tumour</a:t>
            </a:r>
            <a:r>
              <a:rPr lang="en-US" sz="2000" dirty="0">
                <a:latin typeface="Arial" pitchFamily="34" charset="0"/>
              </a:rPr>
              <a:t> usually occurs in older patients with a long history of </a:t>
            </a:r>
            <a:r>
              <a:rPr lang="en-US" sz="2000" dirty="0" err="1">
                <a:latin typeface="Arial" pitchFamily="34" charset="0"/>
              </a:rPr>
              <a:t>goitre</a:t>
            </a:r>
            <a:r>
              <a:rPr lang="en-US" sz="2000" dirty="0">
                <a:latin typeface="Arial" pitchFamily="34" charset="0"/>
              </a:rPr>
              <a:t> in whom the gland suddenly—over weeks or months—begins to enlarge and produce pressure symptoms, </a:t>
            </a:r>
            <a:r>
              <a:rPr lang="en-US" sz="2000" dirty="0" err="1">
                <a:latin typeface="Arial" pitchFamily="34" charset="0"/>
              </a:rPr>
              <a:t>dysphagia</a:t>
            </a:r>
            <a:r>
              <a:rPr lang="en-US" sz="2000" dirty="0">
                <a:latin typeface="Arial" pitchFamily="34" charset="0"/>
              </a:rPr>
              <a:t>, or vocal cord paralysis.</a:t>
            </a:r>
          </a:p>
          <a:p>
            <a:r>
              <a:rPr lang="en-US" sz="2000" dirty="0">
                <a:latin typeface="Arial" pitchFamily="34" charset="0"/>
              </a:rPr>
              <a:t>Death from massive local extension usually occurs within 6-36 months </a:t>
            </a:r>
          </a:p>
          <a:p>
            <a:r>
              <a:rPr lang="en-US" sz="2000" b="1" dirty="0">
                <a:latin typeface="Arial" pitchFamily="34" charset="0"/>
              </a:rPr>
              <a:t>These </a:t>
            </a:r>
            <a:r>
              <a:rPr lang="en-US" sz="2000" b="1" dirty="0" err="1">
                <a:latin typeface="Arial" pitchFamily="34" charset="0"/>
              </a:rPr>
              <a:t>tumours</a:t>
            </a:r>
            <a:r>
              <a:rPr lang="en-US" sz="2000" b="1" dirty="0">
                <a:latin typeface="Arial" pitchFamily="34" charset="0"/>
              </a:rPr>
              <a:t> are very resistant to therapy</a:t>
            </a:r>
            <a:endParaRPr lang="en-CA" sz="20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ar-SA" dirty="0" smtClean="0"/>
              <a:t>  </a:t>
            </a:r>
            <a:r>
              <a:rPr lang="en-US" dirty="0" smtClean="0"/>
              <a:t> </a:t>
            </a:r>
            <a:r>
              <a:rPr lang="en-US" sz="8000" dirty="0" smtClean="0"/>
              <a:t>Thank you</a:t>
            </a:r>
            <a:endParaRPr lang="ar-S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u="sng" dirty="0" smtClean="0"/>
              <a:t>Example of exam MCQ</a:t>
            </a:r>
            <a:endParaRPr lang="ar-S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algn="l">
              <a:buNone/>
            </a:pPr>
            <a:r>
              <a:rPr lang="en-US" sz="3600" dirty="0" smtClean="0"/>
              <a:t>The following are </a:t>
            </a:r>
            <a:r>
              <a:rPr lang="en-US" sz="3600" dirty="0" err="1" smtClean="0"/>
              <a:t>imprtant</a:t>
            </a:r>
            <a:r>
              <a:rPr lang="en-US" sz="3600" dirty="0" smtClean="0"/>
              <a:t> initial specific investigations in an </a:t>
            </a:r>
            <a:r>
              <a:rPr lang="en-US" sz="3600" dirty="0" err="1" smtClean="0"/>
              <a:t>euthyroid</a:t>
            </a:r>
            <a:r>
              <a:rPr lang="en-US" sz="3600" dirty="0" smtClean="0"/>
              <a:t> patient with a clinically solitary thyroid nodule  EXEPT:</a:t>
            </a:r>
          </a:p>
          <a:p>
            <a:pPr algn="l">
              <a:buNone/>
            </a:pPr>
            <a:r>
              <a:rPr lang="en-US" sz="2400" dirty="0" smtClean="0"/>
              <a:t>a.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Thyroid function test.</a:t>
            </a:r>
          </a:p>
          <a:p>
            <a:pPr algn="l">
              <a:buNone/>
            </a:pPr>
            <a:r>
              <a:rPr lang="en-US" sz="2400" dirty="0" smtClean="0"/>
              <a:t>b. Thyroid </a:t>
            </a:r>
            <a:r>
              <a:rPr lang="en-US" sz="2400" dirty="0" err="1" smtClean="0"/>
              <a:t>lsotope</a:t>
            </a:r>
            <a:r>
              <a:rPr lang="en-US" sz="2400" dirty="0" smtClean="0"/>
              <a:t> scan.</a:t>
            </a:r>
          </a:p>
          <a:p>
            <a:pPr algn="l">
              <a:buNone/>
            </a:pPr>
            <a:r>
              <a:rPr lang="en-US" sz="2400" dirty="0" smtClean="0"/>
              <a:t>c. Fine needle aspiration of nodule.</a:t>
            </a:r>
            <a:endParaRPr lang="ar-SA" sz="2400" dirty="0" smtClean="0"/>
          </a:p>
          <a:p>
            <a:pPr algn="l">
              <a:buNone/>
            </a:pPr>
            <a:r>
              <a:rPr lang="en-US" sz="2400" dirty="0" smtClean="0"/>
              <a:t>d. ultra sound scan of thyroid.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u="sng" dirty="0" smtClean="0"/>
              <a:t>Example of exam MCQ</a:t>
            </a:r>
            <a:endParaRPr lang="ar-S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algn="l">
              <a:buNone/>
            </a:pPr>
            <a:r>
              <a:rPr lang="en-US" dirty="0" smtClean="0"/>
              <a:t>The following are </a:t>
            </a:r>
            <a:r>
              <a:rPr lang="en-US" dirty="0" err="1" smtClean="0"/>
              <a:t>imprtant</a:t>
            </a:r>
            <a:r>
              <a:rPr lang="en-US" dirty="0" smtClean="0"/>
              <a:t> initial specific investigations in an </a:t>
            </a:r>
            <a:r>
              <a:rPr lang="en-US" dirty="0" err="1" smtClean="0"/>
              <a:t>euthyroid</a:t>
            </a:r>
            <a:r>
              <a:rPr lang="en-US" dirty="0" smtClean="0"/>
              <a:t> patient with a clinically solitary thyroid nodule  EXEPT:</a:t>
            </a:r>
          </a:p>
          <a:p>
            <a:pPr algn="l">
              <a:buNone/>
            </a:pPr>
            <a:r>
              <a:rPr lang="en-US" dirty="0" smtClean="0"/>
              <a:t>a.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Tyroid</a:t>
            </a:r>
            <a:r>
              <a:rPr lang="en-US" dirty="0" smtClean="0"/>
              <a:t> function test.</a:t>
            </a:r>
          </a:p>
          <a:p>
            <a:pPr algn="l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b. Thyroid </a:t>
            </a:r>
            <a:r>
              <a:rPr lang="en-US" u="sng" dirty="0" err="1" smtClean="0">
                <a:solidFill>
                  <a:srgbClr val="FF0000"/>
                </a:solidFill>
              </a:rPr>
              <a:t>lsotope</a:t>
            </a:r>
            <a:r>
              <a:rPr lang="en-US" u="sng" dirty="0" smtClean="0">
                <a:solidFill>
                  <a:srgbClr val="FF0000"/>
                </a:solidFill>
              </a:rPr>
              <a:t> scan.</a:t>
            </a:r>
          </a:p>
          <a:p>
            <a:pPr algn="l">
              <a:buNone/>
            </a:pPr>
            <a:r>
              <a:rPr lang="en-US" dirty="0" smtClean="0"/>
              <a:t>c. Fine needle aspiration of nodule.</a:t>
            </a:r>
            <a:endParaRPr lang="ar-SA" dirty="0" smtClean="0"/>
          </a:p>
          <a:p>
            <a:pPr algn="l">
              <a:buNone/>
            </a:pPr>
            <a:r>
              <a:rPr lang="en-US" dirty="0" smtClean="0"/>
              <a:t>d. ultra sound scan of thyroid.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Users\USER\Desktop\ling.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43932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Thyro</a:t>
            </a:r>
            <a:r>
              <a:rPr lang="en-US" sz="3200" dirty="0" smtClean="0"/>
              <a:t> </a:t>
            </a:r>
            <a:r>
              <a:rPr lang="en-US" sz="3200" dirty="0" err="1" smtClean="0"/>
              <a:t>glossal</a:t>
            </a:r>
            <a:r>
              <a:rPr lang="en-US" sz="3200" dirty="0" smtClean="0"/>
              <a:t> cyst</a:t>
            </a:r>
            <a:endParaRPr lang="ar-SA" sz="3200" dirty="0"/>
          </a:p>
        </p:txBody>
      </p:sp>
      <p:pic>
        <p:nvPicPr>
          <p:cNvPr id="6146" name="Picture 2" descr="C:\Users\USER\Desktop\th.gloss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00240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features? Operation?</a:t>
            </a:r>
            <a:endParaRPr lang="ar-SA" dirty="0"/>
          </a:p>
        </p:txBody>
      </p:sp>
      <p:pic>
        <p:nvPicPr>
          <p:cNvPr id="7170" name="Picture 2" descr="C:\Users\USER\Desktop\th. gloss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314327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517</TotalTime>
  <Words>1940</Words>
  <PresentationFormat>On-screen Show (4:3)</PresentationFormat>
  <Paragraphs>289</Paragraphs>
  <Slides>65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Technic</vt:lpstr>
      <vt:lpstr>Thyroid Disorders</vt:lpstr>
      <vt:lpstr>Slide 2</vt:lpstr>
      <vt:lpstr>Slide 3</vt:lpstr>
      <vt:lpstr>Slide 4</vt:lpstr>
      <vt:lpstr>EMBRYOLOGY</vt:lpstr>
      <vt:lpstr>Lingual thyroid</vt:lpstr>
      <vt:lpstr>Slide 7</vt:lpstr>
      <vt:lpstr>Thyro glossal cyst</vt:lpstr>
      <vt:lpstr>Clinical features? Operation?</vt:lpstr>
      <vt:lpstr>Cretinism</vt:lpstr>
      <vt:lpstr>Introduction</vt:lpstr>
      <vt:lpstr>Hypothyroidism</vt:lpstr>
      <vt:lpstr>Hashimoto’s Thyroiditis</vt:lpstr>
      <vt:lpstr>Slide 14</vt:lpstr>
      <vt:lpstr>Slide 15</vt:lpstr>
      <vt:lpstr>Graves’ Disease</vt:lpstr>
      <vt:lpstr>Graves’ Disease</vt:lpstr>
      <vt:lpstr>Graves’ Disease</vt:lpstr>
      <vt:lpstr>Graves’ Disease</vt:lpstr>
      <vt:lpstr>Graves’ Disease</vt:lpstr>
      <vt:lpstr>Slide 21</vt:lpstr>
      <vt:lpstr>Slide 22</vt:lpstr>
      <vt:lpstr>Slide 23</vt:lpstr>
      <vt:lpstr>Slide 24</vt:lpstr>
      <vt:lpstr>Slide 25</vt:lpstr>
      <vt:lpstr>Treatment of Grave’s Disease</vt:lpstr>
      <vt:lpstr>Treatment of Grave’s Disease</vt:lpstr>
      <vt:lpstr>Management of Grave’s disease</vt:lpstr>
      <vt:lpstr>Management of Grave’s disease</vt:lpstr>
      <vt:lpstr>Management of Grave’s Disease</vt:lpstr>
      <vt:lpstr>Toxic Adenoma  (Plummer’s Disease)</vt:lpstr>
      <vt:lpstr>Toxic Multinodular Goitre</vt:lpstr>
      <vt:lpstr>Thyroid storm (Thyrotoxic crisis)</vt:lpstr>
      <vt:lpstr>Thyroid storm (Thyrotoxic crisis)</vt:lpstr>
      <vt:lpstr>Nontoxic Goitre</vt:lpstr>
      <vt:lpstr>Nontoxic Goitre</vt:lpstr>
      <vt:lpstr>Slide 37</vt:lpstr>
      <vt:lpstr>Management of Nontoxic Goitre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Thyroid Cancer</vt:lpstr>
      <vt:lpstr>Slide 57</vt:lpstr>
      <vt:lpstr>Papillary Carcinoma</vt:lpstr>
      <vt:lpstr>Follicular Carcinoma</vt:lpstr>
      <vt:lpstr>Management of Papillary and Follicular Carcinoma</vt:lpstr>
      <vt:lpstr>Medullary Carcinoma</vt:lpstr>
      <vt:lpstr>Undifferentiated (Anaplastic) Carcinoma</vt:lpstr>
      <vt:lpstr>Slide 63</vt:lpstr>
      <vt:lpstr>Example of exam MCQ</vt:lpstr>
      <vt:lpstr>Example of exam MCQ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Disorders</dc:title>
  <dc:creator>USER</dc:creator>
  <cp:lastModifiedBy>USER</cp:lastModifiedBy>
  <cp:revision>12</cp:revision>
  <dcterms:created xsi:type="dcterms:W3CDTF">2014-09-05T17:10:54Z</dcterms:created>
  <dcterms:modified xsi:type="dcterms:W3CDTF">2016-01-18T21:14:22Z</dcterms:modified>
</cp:coreProperties>
</file>