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305" r:id="rId8"/>
    <p:sldId id="262" r:id="rId9"/>
    <p:sldId id="296" r:id="rId10"/>
    <p:sldId id="264" r:id="rId11"/>
    <p:sldId id="299" r:id="rId12"/>
    <p:sldId id="297" r:id="rId13"/>
    <p:sldId id="298" r:id="rId14"/>
    <p:sldId id="266" r:id="rId15"/>
    <p:sldId id="267" r:id="rId16"/>
    <p:sldId id="268" r:id="rId17"/>
    <p:sldId id="300" r:id="rId18"/>
    <p:sldId id="269" r:id="rId19"/>
    <p:sldId id="270" r:id="rId20"/>
    <p:sldId id="306" r:id="rId21"/>
    <p:sldId id="271" r:id="rId22"/>
    <p:sldId id="276" r:id="rId23"/>
    <p:sldId id="277" r:id="rId24"/>
    <p:sldId id="279" r:id="rId25"/>
    <p:sldId id="301" r:id="rId26"/>
    <p:sldId id="278" r:id="rId27"/>
    <p:sldId id="280" r:id="rId28"/>
    <p:sldId id="273" r:id="rId29"/>
    <p:sldId id="302" r:id="rId30"/>
    <p:sldId id="281" r:id="rId31"/>
    <p:sldId id="307" r:id="rId32"/>
    <p:sldId id="282" r:id="rId33"/>
    <p:sldId id="283" r:id="rId34"/>
    <p:sldId id="284" r:id="rId35"/>
    <p:sldId id="286" r:id="rId36"/>
    <p:sldId id="303" r:id="rId37"/>
    <p:sldId id="285" r:id="rId38"/>
    <p:sldId id="287" r:id="rId39"/>
    <p:sldId id="288" r:id="rId40"/>
    <p:sldId id="304" r:id="rId41"/>
    <p:sldId id="289" r:id="rId42"/>
    <p:sldId id="275" r:id="rId43"/>
    <p:sldId id="290" r:id="rId44"/>
    <p:sldId id="292" r:id="rId45"/>
    <p:sldId id="291" r:id="rId46"/>
    <p:sldId id="293" r:id="rId47"/>
    <p:sldId id="294" r:id="rId48"/>
    <p:sldId id="308" r:id="rId49"/>
    <p:sldId id="310" r:id="rId50"/>
    <p:sldId id="309" r:id="rId51"/>
    <p:sldId id="2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DD9EC-178F-420E-A1BE-30F1D7D26188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5FAD-A506-46A4-A4EE-F99E22015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4ECF-25A4-4CE7-8111-D065A174209F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C35-C671-4EC8-8AE8-2AB31C7CC88D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C741-F40F-4DF3-ABD4-D04018FB7130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2065-E8BD-4771-9182-5547C6463DCE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9B3B-8D8A-4896-A70F-DBD3E3992276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F64B-168E-4CB3-8363-367182B27F4F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09B7-2A33-41A4-9D07-79CEA6DA92E3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5436-DF4F-43A5-9056-C75968980F95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C85-2E51-40A4-8D73-352136F21D69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AB53-2FF8-4074-AFC8-0C66787998EA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B214AA-1BBB-424C-B636-FAF7948AA144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B88B38-E80E-454D-9B53-D10DBFA3D6AF}" type="datetime1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1FC2A2-BE59-417A-8368-584F94292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00984"/>
            <a:ext cx="8077200" cy="1499616"/>
          </a:xfrm>
        </p:spPr>
        <p:txBody>
          <a:bodyPr/>
          <a:lstStyle/>
          <a:p>
            <a:r>
              <a:rPr lang="en-US" dirty="0" smtClean="0"/>
              <a:t>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Giant Cell Arteritis (GCA)</a:t>
            </a:r>
          </a:p>
          <a:p>
            <a:r>
              <a:rPr lang="en-US" dirty="0" smtClean="0"/>
              <a:t>GCA is inflammatory Granulomatous arteritis of large cerebral arteries which occur in association with Polymyalgia Rheumatica.</a:t>
            </a:r>
          </a:p>
          <a:p>
            <a:r>
              <a:rPr lang="en-US" dirty="0" smtClean="0"/>
              <a:t>Usually occurs after 50 years of age.</a:t>
            </a:r>
          </a:p>
          <a:p>
            <a:pPr>
              <a:buNone/>
            </a:pPr>
            <a:r>
              <a:rPr lang="en-US" u="sng" dirty="0" smtClean="0"/>
              <a:t>Clinical features </a:t>
            </a:r>
          </a:p>
          <a:p>
            <a:r>
              <a:rPr lang="en-US" dirty="0" smtClean="0"/>
              <a:t>Headache </a:t>
            </a:r>
          </a:p>
          <a:p>
            <a:r>
              <a:rPr lang="en-US" dirty="0" smtClean="0"/>
              <a:t>Tenderness of scalp – combing the hair may be painful</a:t>
            </a:r>
          </a:p>
          <a:p>
            <a:r>
              <a:rPr lang="en-US" dirty="0" smtClean="0"/>
              <a:t>Claudication of jaw when eating</a:t>
            </a:r>
          </a:p>
          <a:p>
            <a:r>
              <a:rPr lang="en-US" dirty="0" smtClean="0"/>
              <a:t>Tenderness and swelling of temporal or occipital arteries</a:t>
            </a:r>
          </a:p>
          <a:p>
            <a:r>
              <a:rPr lang="en-US" dirty="0" smtClean="0"/>
              <a:t>Sudden </a:t>
            </a:r>
            <a:r>
              <a:rPr lang="en-US" u="sng" dirty="0" smtClean="0"/>
              <a:t>painless loss of vision</a:t>
            </a:r>
            <a:r>
              <a:rPr lang="en-US" dirty="0" smtClean="0"/>
              <a:t> in one eye</a:t>
            </a:r>
            <a:r>
              <a:rPr lang="en-US" dirty="0"/>
              <a:t> </a:t>
            </a:r>
            <a:r>
              <a:rPr lang="en-US" dirty="0" smtClean="0"/>
              <a:t>(temporary or permanent)</a:t>
            </a:r>
            <a:r>
              <a:rPr lang="en-US" dirty="0"/>
              <a:t> </a:t>
            </a:r>
            <a:r>
              <a:rPr lang="en-US" dirty="0" smtClean="0"/>
              <a:t>due to involvement of ophthalmic artery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038599" cy="517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535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Clinical Features :</a:t>
            </a:r>
            <a:endParaRPr lang="en-US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C:\Users\Dr.Zahoor Ali\Desktop\GCAart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752600"/>
            <a:ext cx="4394200" cy="2870200"/>
          </a:xfrm>
          <a:prstGeom prst="rect">
            <a:avLst/>
          </a:prstGeom>
          <a:noFill/>
        </p:spPr>
      </p:pic>
      <p:pic>
        <p:nvPicPr>
          <p:cNvPr id="7171" name="Picture 3" descr="C:\Users\Dr.Zahoor Ali\Desktop\temporalar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77" y="2209800"/>
            <a:ext cx="3395023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510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u="sng" dirty="0" smtClean="0"/>
              <a:t>Giant Cell Arteritis (GCA)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 descr="C:\Users\Dr.Zahoor Ali\Desktop\tumblr_mcf5riMf4N1r9he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09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Investigations:</a:t>
            </a:r>
          </a:p>
          <a:p>
            <a:r>
              <a:rPr lang="en-US" dirty="0" smtClean="0"/>
              <a:t>ESR is raised </a:t>
            </a:r>
          </a:p>
          <a:p>
            <a:r>
              <a:rPr lang="en-US" dirty="0" smtClean="0"/>
              <a:t>CRP is high </a:t>
            </a:r>
          </a:p>
          <a:p>
            <a:r>
              <a:rPr lang="en-US" dirty="0" smtClean="0"/>
              <a:t>Anemia – normocytic Normochromic</a:t>
            </a:r>
          </a:p>
          <a:p>
            <a:r>
              <a:rPr lang="en-US" dirty="0" smtClean="0"/>
              <a:t>Temporal artery biopsy from the affected side is </a:t>
            </a:r>
            <a:r>
              <a:rPr lang="en-US" u="sng" dirty="0" smtClean="0"/>
              <a:t>definite diagnostic test </a:t>
            </a:r>
          </a:p>
          <a:p>
            <a:r>
              <a:rPr lang="en-US" dirty="0" smtClean="0"/>
              <a:t>Histological features of GCA are cellular infiltrate of CD4 T-lymphocyte, macrophages and giant cells in the vessel walls</a:t>
            </a:r>
          </a:p>
          <a:p>
            <a:pPr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86800" cy="4625609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Treatment for Polymyalgia Rheumatica or Giant </a:t>
            </a:r>
          </a:p>
          <a:p>
            <a:pPr>
              <a:buNone/>
            </a:pPr>
            <a:r>
              <a:rPr lang="en-US" u="sng" dirty="0" smtClean="0"/>
              <a:t>Cell Arteritis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dirty="0" smtClean="0"/>
              <a:t>Corticosteroids    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They produce dramatic reduction of symptoms in 24-48 hours. If no improvement occurs, diagnosis should be questioned and alternate cause sought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2.Takayasu’s Arteritis (Large Vessel) </a:t>
            </a:r>
            <a:endParaRPr lang="en-US" dirty="0" smtClean="0"/>
          </a:p>
          <a:p>
            <a:r>
              <a:rPr lang="en-US" dirty="0" smtClean="0"/>
              <a:t>Takayasu disease affects the aorta, its major branches, carotid, brachial, axillary, ulnar , radial arteries occasionally pulmonary arteries  </a:t>
            </a:r>
          </a:p>
          <a:p>
            <a:r>
              <a:rPr lang="en-US" dirty="0" smtClean="0"/>
              <a:t>It is known as pulse less disease or Aortic arch syndrome. </a:t>
            </a:r>
          </a:p>
          <a:p>
            <a:r>
              <a:rPr lang="en-US" dirty="0" smtClean="0"/>
              <a:t>It is rare except in Japan </a:t>
            </a:r>
          </a:p>
          <a:p>
            <a:r>
              <a:rPr lang="en-US" dirty="0" smtClean="0"/>
              <a:t>Aetiology is unknown and occurs in female</a:t>
            </a:r>
          </a:p>
          <a:p>
            <a:r>
              <a:rPr lang="en-US" dirty="0" smtClean="0"/>
              <a:t>It is characterized by Granulomatous inflammation of vessel wall leading to vessel blockage 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Clinical Examination</a:t>
            </a:r>
          </a:p>
          <a:p>
            <a:r>
              <a:rPr lang="en-US" dirty="0" smtClean="0"/>
              <a:t>Absent peripheral pulses are common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Bruits </a:t>
            </a:r>
          </a:p>
          <a:p>
            <a:r>
              <a:rPr lang="en-US" dirty="0" smtClean="0"/>
              <a:t>Aortic incompetence    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 descr="C:\Users\Dr.Zahoor Ali\Desktop\Takayasus-Arteritis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184" y="1828800"/>
            <a:ext cx="4602616" cy="4295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Takayasu’s Arteritis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95450"/>
            <a:ext cx="422594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Investigations:</a:t>
            </a:r>
          </a:p>
          <a:p>
            <a:r>
              <a:rPr lang="en-US" dirty="0" smtClean="0"/>
              <a:t>Diagnosis is based on </a:t>
            </a:r>
            <a:r>
              <a:rPr lang="en-US" dirty="0" err="1" smtClean="0"/>
              <a:t>arteriographic</a:t>
            </a:r>
            <a:r>
              <a:rPr lang="en-US" dirty="0" smtClean="0"/>
              <a:t> narrowing of aorta , its primary branches or large arteries in upper and lower limbs</a:t>
            </a:r>
          </a:p>
          <a:p>
            <a:pPr>
              <a:buNone/>
            </a:pPr>
            <a:r>
              <a:rPr lang="en-US" u="sng" dirty="0" smtClean="0"/>
              <a:t>Treatment:</a:t>
            </a:r>
          </a:p>
          <a:p>
            <a:r>
              <a:rPr lang="en-US" dirty="0" smtClean="0"/>
              <a:t>Corticosteroids help in constitutional symptoms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is Vasculitis?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It is inflammatory disorder of blood vessels which causes endothelial damage.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Vasculitis is histological term describing inflammation of the vessel wall.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In Vasculitis, there is damage to skin, kidney, lung, heart, brain and gastrointestinal tract.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2750403"/>
            <a:ext cx="7955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800" b="1" u="sng" dirty="0" smtClean="0"/>
              <a:t>Medium Size Vessel Vasculitis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Medium Size Vessel Vasculitis</a:t>
            </a:r>
          </a:p>
          <a:p>
            <a:pPr>
              <a:buNone/>
            </a:pPr>
            <a:r>
              <a:rPr lang="en-US" b="1" u="sng" dirty="0" smtClean="0"/>
              <a:t>1.Polyarteritis nodosa (PAN)  </a:t>
            </a:r>
          </a:p>
          <a:p>
            <a:r>
              <a:rPr lang="en-US" dirty="0" smtClean="0"/>
              <a:t>Usually occurs in middle aged men</a:t>
            </a:r>
          </a:p>
          <a:p>
            <a:r>
              <a:rPr lang="en-US" dirty="0" smtClean="0"/>
              <a:t>It is accompanied by severe systemic manifestations and has occasional association with hepatitis B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Clinical Features PAN</a:t>
            </a:r>
          </a:p>
          <a:p>
            <a:r>
              <a:rPr lang="en-US" dirty="0" smtClean="0"/>
              <a:t>Fever, maliase, weight loss, myalgia</a:t>
            </a:r>
          </a:p>
          <a:p>
            <a:r>
              <a:rPr lang="en-US" dirty="0" smtClean="0"/>
              <a:t>These initial symptoms are followed by acute features that are due to </a:t>
            </a:r>
            <a:r>
              <a:rPr lang="en-US" b="1" dirty="0" smtClean="0"/>
              <a:t>organ infarction</a:t>
            </a:r>
          </a:p>
          <a:p>
            <a:pPr>
              <a:buNone/>
            </a:pPr>
            <a:r>
              <a:rPr lang="en-US" dirty="0" smtClean="0"/>
              <a:t>  - Neurological – mononeuritis multiplex due to arteritis of vasanervosum </a:t>
            </a:r>
          </a:p>
          <a:p>
            <a:pPr>
              <a:buNone/>
            </a:pPr>
            <a:r>
              <a:rPr lang="en-US" dirty="0" smtClean="0"/>
              <a:t>  - Abdominal – pain due to arterial involvement of abdominal viscera, mimicking acute cholecystitis, pancreatitis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PAN (cont)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Renal – Haematuria and protein urea, hypertension, acute and chronic kidney disease occurs </a:t>
            </a:r>
          </a:p>
          <a:p>
            <a:pPr>
              <a:buFontTx/>
              <a:buChar char="-"/>
            </a:pPr>
            <a:r>
              <a:rPr lang="en-US" dirty="0" smtClean="0"/>
              <a:t>Cardiac – Coronary arteritis causes MI and heart failure. Pericarditis also occurs</a:t>
            </a:r>
          </a:p>
          <a:p>
            <a:pPr>
              <a:buFontTx/>
              <a:buChar char="-"/>
            </a:pPr>
            <a:r>
              <a:rPr lang="en-US" dirty="0" smtClean="0"/>
              <a:t>Skin – Subcutaneous hemorrhage , livedo – reticularis and gangrene occurs </a:t>
            </a:r>
          </a:p>
          <a:p>
            <a:pPr>
              <a:buFontTx/>
              <a:buChar char="-"/>
            </a:pPr>
            <a:r>
              <a:rPr lang="en-US" dirty="0" smtClean="0"/>
              <a:t>Lung – </a:t>
            </a:r>
            <a:r>
              <a:rPr lang="en-US" b="1" dirty="0" smtClean="0"/>
              <a:t>Involvement is rare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45771"/>
            <a:ext cx="4479714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 descr="C:\Users\Dr.Zahoor Ali\Desktop\polyarteritis-nodos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1617134"/>
            <a:ext cx="3228975" cy="4783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3657600"/>
            <a:ext cx="233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Polyarteritis nodosa</a:t>
            </a:r>
          </a:p>
          <a:p>
            <a:r>
              <a:rPr lang="en-US" b="1" u="sng" dirty="0" smtClean="0"/>
              <a:t>Skin - </a:t>
            </a:r>
            <a:r>
              <a:rPr lang="en-US" b="1" u="sng" dirty="0" err="1" smtClean="0"/>
              <a:t>Livedoreticularis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PAN (cont) </a:t>
            </a:r>
          </a:p>
          <a:p>
            <a:pPr>
              <a:buNone/>
            </a:pPr>
            <a:r>
              <a:rPr lang="en-US" u="sng" dirty="0" smtClean="0"/>
              <a:t>Investigations</a:t>
            </a:r>
          </a:p>
          <a:p>
            <a:r>
              <a:rPr lang="en-US" dirty="0" smtClean="0"/>
              <a:t>Blood count – Anemia, Leukocytosis and raised ESR </a:t>
            </a:r>
          </a:p>
          <a:p>
            <a:r>
              <a:rPr lang="en-US" dirty="0" smtClean="0"/>
              <a:t>Biopsy from affected organ shows features of Vasculitis (fibrinoid nacrosis of vessel wall with microaneurysm, thrombosis and infarction)</a:t>
            </a:r>
          </a:p>
          <a:p>
            <a:r>
              <a:rPr lang="en-US" dirty="0" smtClean="0"/>
              <a:t>Angiography shows microaneurysms </a:t>
            </a:r>
          </a:p>
          <a:p>
            <a:r>
              <a:rPr lang="en-US" b="1" dirty="0" smtClean="0"/>
              <a:t>ANCA is rarely positive </a:t>
            </a:r>
            <a:endParaRPr lang="en-US" dirty="0" smtClean="0"/>
          </a:p>
          <a:p>
            <a:r>
              <a:rPr lang="en-US" dirty="0" smtClean="0"/>
              <a:t>Treatment – Corticoid steroids, immunosuppressive drugs e.g. Azathioprine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2.Kawasaki’s Disease (Medium vessel)</a:t>
            </a:r>
          </a:p>
          <a:p>
            <a:r>
              <a:rPr lang="en-US" dirty="0" smtClean="0"/>
              <a:t>It affects mainly children under 5 years of age, but can be seen in adults  </a:t>
            </a:r>
          </a:p>
          <a:p>
            <a:r>
              <a:rPr lang="en-US" dirty="0" smtClean="0"/>
              <a:t>It is very frequent in Japan </a:t>
            </a:r>
          </a:p>
          <a:p>
            <a:pPr>
              <a:buNone/>
            </a:pPr>
            <a:r>
              <a:rPr lang="en-US" u="sng" dirty="0" smtClean="0"/>
              <a:t>Clinical features</a:t>
            </a:r>
          </a:p>
          <a:p>
            <a:pPr>
              <a:buNone/>
            </a:pPr>
            <a:r>
              <a:rPr lang="en-US" dirty="0" smtClean="0"/>
              <a:t> - Fever</a:t>
            </a:r>
          </a:p>
          <a:p>
            <a:pPr>
              <a:buNone/>
            </a:pPr>
            <a:r>
              <a:rPr lang="en-US" dirty="0" smtClean="0"/>
              <a:t> - Bilateral conjunctival congestion</a:t>
            </a:r>
          </a:p>
          <a:p>
            <a:pPr>
              <a:buNone/>
            </a:pPr>
            <a:r>
              <a:rPr lang="en-US" dirty="0" smtClean="0"/>
              <a:t> - Dryness and redness of lips and oral cavity </a:t>
            </a:r>
          </a:p>
          <a:p>
            <a:pPr>
              <a:buNone/>
            </a:pPr>
            <a:r>
              <a:rPr lang="en-US" dirty="0" smtClean="0"/>
              <a:t> - Acute cervical lymphadenopathy </a:t>
            </a:r>
          </a:p>
          <a:p>
            <a:pPr>
              <a:buNone/>
            </a:pPr>
            <a:r>
              <a:rPr lang="en-US" dirty="0" smtClean="0"/>
              <a:t> - Polymorphic rash involving any part of the body </a:t>
            </a:r>
          </a:p>
          <a:p>
            <a:pPr>
              <a:buNone/>
            </a:pPr>
            <a:r>
              <a:rPr lang="en-US" dirty="0" smtClean="0"/>
              <a:t> - Redness and edema of palms and soles </a:t>
            </a:r>
          </a:p>
          <a:p>
            <a:pPr>
              <a:buNone/>
            </a:pPr>
            <a:r>
              <a:rPr lang="en-US" dirty="0" smtClean="0"/>
              <a:t> - CVS changes include coronary arteritis and pericarditis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939510" cy="443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266" name="Picture 2" descr="C:\Users\Dr.Zahoor Ali\Desktop\tumblr_ml9i3sqd571rq470w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98" y="1828800"/>
            <a:ext cx="2639502" cy="2362200"/>
          </a:xfrm>
          <a:prstGeom prst="rect">
            <a:avLst/>
          </a:prstGeom>
          <a:noFill/>
        </p:spPr>
      </p:pic>
      <p:pic>
        <p:nvPicPr>
          <p:cNvPr id="11267" name="Picture 3" descr="C:\Users\Dr.Zahoor Ali\Desktop\648x364_Kawasaki_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173" y="1695450"/>
            <a:ext cx="4442627" cy="249555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4419600"/>
            <a:ext cx="2857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Kawasaki’s Disease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Vasculitis may be mild and transient affecting the skin or life threatening disease with multiple organ failure. </a:t>
            </a:r>
          </a:p>
          <a:p>
            <a:r>
              <a:rPr lang="en-US" dirty="0" smtClean="0"/>
              <a:t>Vasculitis may occur secondary to SLE, RA, hepatitis B or C due to deposition of immune complexes in small vessels.</a:t>
            </a:r>
          </a:p>
          <a:p>
            <a:r>
              <a:rPr lang="en-US" dirty="0" smtClean="0"/>
              <a:t>Primary </a:t>
            </a:r>
            <a:r>
              <a:rPr lang="en-US" dirty="0"/>
              <a:t>V</a:t>
            </a:r>
            <a:r>
              <a:rPr lang="en-US" dirty="0" smtClean="0"/>
              <a:t>asculitis occurs in absence of known cause. It is uncommon, incidence is 18 to 40 cases per million per year. </a:t>
            </a:r>
          </a:p>
          <a:p>
            <a:r>
              <a:rPr lang="en-US" dirty="0" smtClean="0"/>
              <a:t>Peak onset occurs between the ages of 50 – 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Kawasaki’s Disease (cont)</a:t>
            </a:r>
          </a:p>
          <a:p>
            <a:pPr>
              <a:buNone/>
            </a:pPr>
            <a:r>
              <a:rPr lang="en-US" u="sng" dirty="0" smtClean="0"/>
              <a:t>Investigations</a:t>
            </a:r>
          </a:p>
          <a:p>
            <a:r>
              <a:rPr lang="en-US" dirty="0" smtClean="0"/>
              <a:t>Leukocytosis </a:t>
            </a:r>
          </a:p>
          <a:p>
            <a:r>
              <a:rPr lang="en-US" dirty="0" smtClean="0"/>
              <a:t>Thrombocytosis </a:t>
            </a:r>
          </a:p>
          <a:p>
            <a:r>
              <a:rPr lang="en-US" dirty="0" smtClean="0"/>
              <a:t>Raised CRP </a:t>
            </a:r>
          </a:p>
          <a:p>
            <a:r>
              <a:rPr lang="en-US" dirty="0" smtClean="0"/>
              <a:t>Anti endothelial cell anti bodies are often present </a:t>
            </a:r>
          </a:p>
          <a:p>
            <a:r>
              <a:rPr lang="en-US" dirty="0" smtClean="0"/>
              <a:t>Treatment – single high dose IV immunoglobulin. After the acute phase, aspirin 200 – 300mg daily </a:t>
            </a:r>
          </a:p>
          <a:p>
            <a:r>
              <a:rPr lang="en-US" dirty="0" smtClean="0"/>
              <a:t>Corticosteroids  are not helpful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826603"/>
            <a:ext cx="7285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800" b="1" u="sng" dirty="0" smtClean="0"/>
              <a:t>Small Size Vessel Vasculitis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Small Size Vessel Vasculitis</a:t>
            </a:r>
          </a:p>
          <a:p>
            <a:pPr>
              <a:buNone/>
            </a:pPr>
            <a:r>
              <a:rPr lang="en-US" dirty="0" smtClean="0"/>
              <a:t>They can be divided into </a:t>
            </a:r>
          </a:p>
          <a:p>
            <a:pPr>
              <a:buNone/>
            </a:pPr>
            <a:r>
              <a:rPr lang="en-US" dirty="0" smtClean="0"/>
              <a:t>   1. ANCA positive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2. ANCA negative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127" y="3276600"/>
            <a:ext cx="386027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73" y="5410200"/>
            <a:ext cx="388012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95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640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is ANCA (Anti-Neutrophil Cytoplasmic </a:t>
            </a:r>
          </a:p>
          <a:p>
            <a:pPr>
              <a:buNone/>
            </a:pPr>
            <a:r>
              <a:rPr lang="en-US" b="1" dirty="0" smtClean="0"/>
              <a:t>Antibodies)?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They are predominantly IgG auto anti-bodies against the primary granules of neutrophil and macrophage Lysosomes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1.Wegener’s Granulomatosis -Small Vessel ANCA+</a:t>
            </a:r>
          </a:p>
          <a:p>
            <a:r>
              <a:rPr lang="en-US" dirty="0" smtClean="0"/>
              <a:t>Wegener is characterized by lesions involving the upper respiratory tract, lungs, and kidney</a:t>
            </a:r>
          </a:p>
          <a:p>
            <a:r>
              <a:rPr lang="en-US" dirty="0" smtClean="0"/>
              <a:t>It usually starts with rhinorrhoea, nasal mucosal ulceration followed by cough, hemoptysis and pleuritic pain</a:t>
            </a:r>
          </a:p>
          <a:p>
            <a:r>
              <a:rPr lang="en-US" dirty="0" smtClean="0"/>
              <a:t>Single or multiple pneumonic infiltrate with cavitation are seen on X-ray. They appear to migrate at one area and new lesions appearing at other place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43075"/>
            <a:ext cx="39147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2290" name="Picture 2" descr="C:\Users\Dr.Zahoor Ali\Desktop\wgch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592" y="1905000"/>
            <a:ext cx="3947808" cy="3781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86200" y="57912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chest x–ray showing bilateral lung nodules in a 27 year old Indian man with Wegener’s granulomatosis.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9" y="2752725"/>
            <a:ext cx="321571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02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 involvement in Wegener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Wegener’s Granulomatosis (Small Vessel) (cont)</a:t>
            </a:r>
            <a:endParaRPr lang="en-US" u="sng" dirty="0" smtClean="0"/>
          </a:p>
          <a:p>
            <a:pPr>
              <a:buNone/>
            </a:pPr>
            <a:r>
              <a:rPr lang="en-US" u="sng" dirty="0" smtClean="0"/>
              <a:t>Investigation</a:t>
            </a:r>
          </a:p>
          <a:p>
            <a:r>
              <a:rPr lang="en-US" dirty="0" smtClean="0"/>
              <a:t>Renal biopsy shows necrotizing microvascular glomerulo nephritis 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Treatment   </a:t>
            </a:r>
          </a:p>
          <a:p>
            <a:r>
              <a:rPr lang="en-US" dirty="0" err="1" smtClean="0"/>
              <a:t>Immunosuppresive</a:t>
            </a:r>
            <a:r>
              <a:rPr lang="en-US" dirty="0" smtClean="0"/>
              <a:t>-Cyclophosphamide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2.Churg Strauss Syndrome (Small </a:t>
            </a:r>
            <a:r>
              <a:rPr lang="en-US" b="1" dirty="0" err="1" smtClean="0"/>
              <a:t>Vessel,ANCA</a:t>
            </a:r>
            <a:r>
              <a:rPr lang="en-US" b="1" dirty="0" smtClean="0"/>
              <a:t>+)</a:t>
            </a:r>
          </a:p>
          <a:p>
            <a:r>
              <a:rPr lang="en-US" dirty="0" smtClean="0"/>
              <a:t>It occurs in males in 4</a:t>
            </a:r>
            <a:r>
              <a:rPr lang="en-US" baseline="30000" dirty="0" smtClean="0"/>
              <a:t>th</a:t>
            </a:r>
            <a:r>
              <a:rPr lang="en-US" dirty="0" smtClean="0"/>
              <a:t> decade </a:t>
            </a:r>
          </a:p>
          <a:p>
            <a:r>
              <a:rPr lang="en-US" dirty="0" smtClean="0"/>
              <a:t>Presents with rhinitis and asthma, Eosinophilia and Systemic Vasculitis</a:t>
            </a:r>
          </a:p>
          <a:p>
            <a:r>
              <a:rPr lang="en-US" dirty="0" smtClean="0"/>
              <a:t>It involves lungs, peripheral nerves and skin</a:t>
            </a:r>
          </a:p>
          <a:p>
            <a:r>
              <a:rPr lang="en-US" dirty="0" smtClean="0"/>
              <a:t>Renal involvement in uncommon</a:t>
            </a:r>
          </a:p>
          <a:p>
            <a:r>
              <a:rPr lang="en-US" dirty="0" smtClean="0"/>
              <a:t>Transient pneumonia like shadows may occur</a:t>
            </a:r>
          </a:p>
          <a:p>
            <a:r>
              <a:rPr lang="en-US" dirty="0" smtClean="0"/>
              <a:t>Skin lesion include tender subcutaneous nodules and Purpuric lesions  </a:t>
            </a:r>
          </a:p>
          <a:p>
            <a:r>
              <a:rPr lang="en-US" dirty="0" smtClean="0"/>
              <a:t>Treatment – Corticosteroids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486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Vasculitis is usually classified on the basis of the size of vessel involved.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895600"/>
            <a:ext cx="5676900" cy="389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314" name="Picture 2" descr="C:\Users\Dr.Zahoor Ali\Desktop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5187126" cy="2105025"/>
          </a:xfrm>
          <a:prstGeom prst="rect">
            <a:avLst/>
          </a:prstGeom>
          <a:noFill/>
        </p:spPr>
      </p:pic>
      <p:pic>
        <p:nvPicPr>
          <p:cNvPr id="13315" name="Picture 3" descr="C:\Users\Dr.Zahoor Ali\Desktop\churg-strauss_synd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2971800" cy="23795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269468"/>
            <a:ext cx="249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Churg Strauss Syndrome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periorbital erythema, mild periorbital edema, and left-sided ptosis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3.Microscopic Polyangitis -Small Vessel ANCA+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involves </a:t>
            </a:r>
          </a:p>
          <a:p>
            <a:r>
              <a:rPr lang="en-US" dirty="0" smtClean="0"/>
              <a:t>Kidneys </a:t>
            </a:r>
          </a:p>
          <a:p>
            <a:r>
              <a:rPr lang="en-US" dirty="0" smtClean="0"/>
              <a:t>Lungs which result in recurrent hemoptysis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293" y="1794165"/>
            <a:ext cx="4075707" cy="45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ANCA Negative , small vessel Vasculitis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1. Henoch-Schonlein Purpura </a:t>
            </a:r>
          </a:p>
          <a:p>
            <a:r>
              <a:rPr lang="en-US" dirty="0" smtClean="0"/>
              <a:t>It occurs mainly in children, it is type III Hypersensitivity immune complex reaction</a:t>
            </a:r>
          </a:p>
          <a:p>
            <a:r>
              <a:rPr lang="en-US" dirty="0" smtClean="0"/>
              <a:t>There is acute respiratory tract infection</a:t>
            </a:r>
          </a:p>
          <a:p>
            <a:r>
              <a:rPr lang="en-US" dirty="0" smtClean="0"/>
              <a:t>Purpura is mainly seen on legs and buttocks </a:t>
            </a:r>
          </a:p>
          <a:p>
            <a:r>
              <a:rPr lang="en-US" dirty="0" smtClean="0"/>
              <a:t>Abdominal pain, arthritis, hematuria and glomerulonephritis also occur </a:t>
            </a:r>
          </a:p>
          <a:p>
            <a:r>
              <a:rPr lang="en-US" dirty="0" smtClean="0"/>
              <a:t>Recovery is usually spontaneous but some patients develop renal failure 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098" name="Picture 2" descr="C:\Users\Dr.Zahoor Ali\Desktop\690f3f8f9a781ecebc30c426b8da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905501" cy="2466975"/>
          </a:xfrm>
          <a:prstGeom prst="rect">
            <a:avLst/>
          </a:prstGeom>
          <a:noFill/>
        </p:spPr>
      </p:pic>
      <p:pic>
        <p:nvPicPr>
          <p:cNvPr id="4099" name="Picture 3" descr="C:\Users\Dr.Zahoor Ali\Desktop\ds00838_ds00513_im01733_ans7_hspurpurathu_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188677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410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Henoch-Schonlein Purpura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ANCA Negative Vasculitis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1. Henoch-Schonlein Purpura (cont)</a:t>
            </a:r>
          </a:p>
          <a:p>
            <a:pPr>
              <a:buNone/>
            </a:pPr>
            <a:r>
              <a:rPr lang="en-US" u="sng" dirty="0" smtClean="0"/>
              <a:t>Investigation</a:t>
            </a:r>
          </a:p>
          <a:p>
            <a:r>
              <a:rPr lang="en-US" dirty="0" smtClean="0"/>
              <a:t>Immunoglobulin IgA deposition occur in glomerular mesangium in kidney</a:t>
            </a:r>
          </a:p>
          <a:p>
            <a:r>
              <a:rPr lang="en-US" dirty="0" smtClean="0"/>
              <a:t>Treatment </a:t>
            </a:r>
          </a:p>
          <a:p>
            <a:pPr>
              <a:buNone/>
            </a:pPr>
            <a:r>
              <a:rPr lang="en-US" dirty="0" smtClean="0"/>
              <a:t>      – Steroids are helpful </a:t>
            </a:r>
          </a:p>
          <a:p>
            <a:pPr>
              <a:buNone/>
            </a:pPr>
            <a:r>
              <a:rPr lang="en-US" dirty="0" smtClean="0"/>
              <a:t>      – Immunosuppressive therapy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2.Cryoglobulinaemia (ANCA negative , small vessel)</a:t>
            </a:r>
          </a:p>
          <a:p>
            <a:r>
              <a:rPr lang="en-US" dirty="0" smtClean="0"/>
              <a:t>Cryoglobulins (CG) are immunoglobulin and complement component, they precipitate reversibly in the cold </a:t>
            </a:r>
          </a:p>
          <a:p>
            <a:r>
              <a:rPr lang="en-US" dirty="0" smtClean="0"/>
              <a:t>Presentation is at age of 40-50 years, women are affected more </a:t>
            </a:r>
          </a:p>
          <a:p>
            <a:pPr>
              <a:buNone/>
            </a:pPr>
            <a:r>
              <a:rPr lang="en-US" u="sng" dirty="0" smtClean="0"/>
              <a:t>Clinical features</a:t>
            </a:r>
          </a:p>
          <a:p>
            <a:r>
              <a:rPr lang="en-US" dirty="0" smtClean="0"/>
              <a:t>Purpura, arthralgia, leg ulcers, Raynaud's phenomena, Systemic Vasculitis, Polyneuropathy, Hepatic involvement, Renal involvement causing Nephrotic Syndrome and acute nephritics syndrome</a:t>
            </a:r>
          </a:p>
          <a:p>
            <a:r>
              <a:rPr lang="en-US" dirty="0" smtClean="0"/>
              <a:t>Treatment </a:t>
            </a:r>
          </a:p>
          <a:p>
            <a:pPr>
              <a:buNone/>
            </a:pPr>
            <a:r>
              <a:rPr lang="en-US" dirty="0" smtClean="0"/>
              <a:t>       – Corticosteroids </a:t>
            </a:r>
          </a:p>
          <a:p>
            <a:pPr>
              <a:buNone/>
            </a:pPr>
            <a:r>
              <a:rPr lang="en-US" dirty="0" smtClean="0"/>
              <a:t>       – Immunosuppressive     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122" name="Picture 2" descr="C:\Users\Dr.Zahoor Ali\Desktop\1311_ramos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1"/>
            <a:ext cx="3538330" cy="297179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503802" cy="24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Important Points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classification of Vasculitis i.e. large, medium and small vessel Vasculitis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410200" cy="37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Important Points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features in each disease like </a:t>
            </a:r>
          </a:p>
          <a:p>
            <a:pPr>
              <a:buNone/>
            </a:pPr>
            <a:r>
              <a:rPr lang="en-US" dirty="0" smtClean="0"/>
              <a:t>     - Giant cell arteritis – sudden loss of vision</a:t>
            </a:r>
          </a:p>
          <a:p>
            <a:pPr>
              <a:buNone/>
            </a:pPr>
            <a:r>
              <a:rPr lang="en-US" dirty="0" smtClean="0"/>
              <a:t>     - Takayasu’s arteritis – absence of pulse </a:t>
            </a:r>
          </a:p>
          <a:p>
            <a:pPr>
              <a:buNone/>
            </a:pPr>
            <a:r>
              <a:rPr lang="en-US" dirty="0" smtClean="0"/>
              <a:t>     - Polyarteritis nodosa – severe systemic </a:t>
            </a:r>
          </a:p>
          <a:p>
            <a:pPr>
              <a:buNone/>
            </a:pPr>
            <a:r>
              <a:rPr lang="en-US" dirty="0" smtClean="0"/>
              <a:t>        manifestation, livedo reticularis, and                                                   association with  hepatitis B </a:t>
            </a:r>
          </a:p>
          <a:p>
            <a:pPr>
              <a:buNone/>
            </a:pPr>
            <a:r>
              <a:rPr lang="en-US" dirty="0" smtClean="0"/>
              <a:t>     - Kawasaki’s disease – occurs in children, </a:t>
            </a:r>
          </a:p>
          <a:p>
            <a:pPr>
              <a:buNone/>
            </a:pPr>
            <a:r>
              <a:rPr lang="en-US" dirty="0" smtClean="0"/>
              <a:t>        coronary artery involvement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clinical features of Vasculitis result from combination of local tissue ischemia and the systemic effects of wide spread inflammation.</a:t>
            </a:r>
          </a:p>
          <a:p>
            <a:r>
              <a:rPr lang="en-US" dirty="0" smtClean="0"/>
              <a:t>Systemic Vasculitis should be considered in any patient with fever, weight loss, fatigue, evidence of multi system involvement, rashes, raised inflammatory markers and abnormal urine analysis.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Important Points (cont)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534400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- Wegener’s granulomatosis – pulmonary hemorrhage, glomerulonephritis, ENT symptoms </a:t>
            </a:r>
          </a:p>
          <a:p>
            <a:pPr>
              <a:buNone/>
            </a:pPr>
            <a:r>
              <a:rPr lang="en-US" dirty="0" smtClean="0"/>
              <a:t> - Churg – Strauss granulomatosis – bronchial asthma, Eosinophilia</a:t>
            </a:r>
          </a:p>
          <a:p>
            <a:pPr>
              <a:buNone/>
            </a:pPr>
            <a:r>
              <a:rPr lang="en-US" dirty="0" smtClean="0"/>
              <a:t>  - Henoch-Schonlein purpura – occur usually in children, palpable purpura, mainly seen on legs and buttocks</a:t>
            </a:r>
          </a:p>
          <a:p>
            <a:pPr>
              <a:buNone/>
            </a:pPr>
            <a:r>
              <a:rPr lang="en-US" dirty="0" smtClean="0"/>
              <a:t>  - Cryoglobulinaemia – Raynaud's phenomenon, purpura, precipitated by cold </a:t>
            </a:r>
          </a:p>
          <a:p>
            <a:endParaRPr lang="en-US" dirty="0" smtClean="0"/>
          </a:p>
          <a:p>
            <a:r>
              <a:rPr lang="en-US" dirty="0" smtClean="0"/>
              <a:t>Treatment for Vasculitis – Corticosteroids and immunosuppressive drugs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743075"/>
            <a:ext cx="46196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914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Clinical Features of Vasculitis</a:t>
            </a:r>
            <a:endParaRPr lang="en-US" sz="28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4524" y="2743200"/>
            <a:ext cx="6796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/>
              <a:t>Large Vessel Vasculitis</a:t>
            </a:r>
            <a:endParaRPr lang="en-US" sz="54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We will discuss </a:t>
            </a:r>
            <a:r>
              <a:rPr lang="en-US" b="1" dirty="0" smtClean="0"/>
              <a:t>Large Vessel Vasculitis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Polymyalgia rheumatica (PMR) and giant cell temporal arteritis are systemic illness of the elderly. </a:t>
            </a:r>
          </a:p>
          <a:p>
            <a:pPr>
              <a:buNone/>
            </a:pPr>
            <a:r>
              <a:rPr lang="en-US" b="1" u="sng" dirty="0" smtClean="0"/>
              <a:t>Polymyalgia Rheumatica (PMR)</a:t>
            </a:r>
          </a:p>
          <a:p>
            <a:r>
              <a:rPr lang="en-US" dirty="0" smtClean="0"/>
              <a:t>Usually seen in people over 50 years.</a:t>
            </a:r>
          </a:p>
          <a:p>
            <a:r>
              <a:rPr lang="en-US" dirty="0" smtClean="0"/>
              <a:t>Muscle pain is usually located in neck, shoulder, upper arms and hips but may be all over body</a:t>
            </a:r>
          </a:p>
          <a:p>
            <a:r>
              <a:rPr lang="en-US" dirty="0" smtClean="0"/>
              <a:t>There is thickened temporal artery.</a:t>
            </a:r>
          </a:p>
          <a:p>
            <a:r>
              <a:rPr lang="en-US" dirty="0" smtClean="0"/>
              <a:t>Sudden loss of vision (blindness) occurs.</a:t>
            </a:r>
          </a:p>
          <a:p>
            <a:r>
              <a:rPr lang="en-US" dirty="0" smtClean="0"/>
              <a:t>Jaw claudication.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SYSTEMIC VASCULITIS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A2-BE59-417A-8368-584F942927A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C:\Users\Dr.Zahoor Ali\Desktop\polymyalgia_722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6093691" cy="3467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63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Polymyalgia Rheumatica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</TotalTime>
  <Words>1548</Words>
  <Application>Microsoft Office PowerPoint</Application>
  <PresentationFormat>On-screen Show (4:3)</PresentationFormat>
  <Paragraphs>280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Module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PowerPoint Presentation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PowerPoint Presentation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PowerPoint Presentation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SYSTEMIC VASCULITIS</vt:lpstr>
      <vt:lpstr>Important Points</vt:lpstr>
      <vt:lpstr>Important Points (cont)</vt:lpstr>
      <vt:lpstr>Important Points (cont)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Dr.Zahoor Ali</dc:creator>
  <cp:lastModifiedBy>Dr.Zahoor Ali</cp:lastModifiedBy>
  <cp:revision>421</cp:revision>
  <dcterms:created xsi:type="dcterms:W3CDTF">2016-01-21T20:46:49Z</dcterms:created>
  <dcterms:modified xsi:type="dcterms:W3CDTF">2016-01-24T05:07:17Z</dcterms:modified>
</cp:coreProperties>
</file>