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92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99" r:id="rId19"/>
    <p:sldId id="276" r:id="rId20"/>
    <p:sldId id="297" r:id="rId21"/>
    <p:sldId id="267" r:id="rId22"/>
    <p:sldId id="278" r:id="rId23"/>
    <p:sldId id="298" r:id="rId24"/>
    <p:sldId id="291" r:id="rId25"/>
    <p:sldId id="300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B372C5-DD76-48A7-AB49-7CAE40D8E7CB}" type="datetimeFigureOut">
              <a:rPr lang="ar-SA" smtClean="0"/>
              <a:t>14/04/1437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72FBC06-B415-45CF-A418-FF24212275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7516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72356-overview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55230-overview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065086-overview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reference.medscape.com/drug/plaquenil-hydroxychloroquine-sulfate-343205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reference.medscape.com/drug/cytoxan-cyclophosphamide-342214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reference.medscape.com/drug/azasan-imuran-azathioprine-343191" TargetMode="External"/><Relationship Id="rId2" Type="http://schemas.openxmlformats.org/officeDocument/2006/relationships/hyperlink" Target="http://reference.medscape.com/drug/trexall-methotrexate-34320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ference.medscape.com/drug/cellcept-myfortic-mycophenolate-343209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reference.medscape.com/drug/rituxan-rituximab-342243" TargetMode="External"/><Relationship Id="rId2" Type="http://schemas.openxmlformats.org/officeDocument/2006/relationships/hyperlink" Target="http://reference.medscape.com/drug/benlysta-belimumab-999632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SYSTEMIC LUPUS ERYTHEMATOSIS</a:t>
            </a:r>
            <a:endParaRPr lang="ar-SA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sz="4200" dirty="0" smtClean="0"/>
              <a:t>Dr. </a:t>
            </a:r>
            <a:r>
              <a:rPr lang="en-US" sz="4200" dirty="0" err="1" smtClean="0"/>
              <a:t>Hayam</a:t>
            </a:r>
            <a:r>
              <a:rPr lang="en-US" sz="4200" dirty="0" smtClean="0"/>
              <a:t> </a:t>
            </a:r>
            <a:r>
              <a:rPr lang="en-US" sz="4200" dirty="0" err="1" smtClean="0"/>
              <a:t>Hebah</a:t>
            </a:r>
            <a:endParaRPr lang="en-US" sz="4200" dirty="0" smtClean="0"/>
          </a:p>
          <a:p>
            <a:r>
              <a:rPr lang="en-US" sz="4200" dirty="0" smtClean="0"/>
              <a:t>Associate professor of internal medicine</a:t>
            </a:r>
          </a:p>
          <a:p>
            <a:r>
              <a:rPr lang="en-US" sz="4200" dirty="0" smtClean="0"/>
              <a:t>AL-</a:t>
            </a:r>
            <a:r>
              <a:rPr lang="en-US" sz="4200" dirty="0" err="1" smtClean="0"/>
              <a:t>Maarefa</a:t>
            </a:r>
            <a:r>
              <a:rPr lang="en-US" sz="4200" dirty="0" smtClean="0"/>
              <a:t> College</a:t>
            </a:r>
            <a:endParaRPr lang="ar-SA" sz="4200" dirty="0"/>
          </a:p>
        </p:txBody>
      </p:sp>
    </p:spTree>
    <p:extLst>
      <p:ext uri="{BB962C8B-B14F-4D97-AF65-F5344CB8AC3E}">
        <p14:creationId xmlns:p14="http://schemas.microsoft.com/office/powerpoint/2010/main" val="3342206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u="sng" dirty="0" smtClean="0">
                <a:solidFill>
                  <a:srgbClr val="FF0000"/>
                </a:solidFill>
              </a:rPr>
              <a:t>5-Renal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098" name="Picture 2" descr="http://image.slidesharecdn.com/lupusnephritis2012-130323131311-phpapp01/95/lupus-nephritis-2012-6-638.jpg?cb=13640444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254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u="sng" dirty="0" smtClean="0">
                <a:solidFill>
                  <a:srgbClr val="C00000"/>
                </a:solidFill>
              </a:rPr>
              <a:t>6- Pulmonary:</a:t>
            </a:r>
            <a:endParaRPr lang="ar-SA" sz="3600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Pulmonary features of SLE may manifest acutely or </a:t>
            </a:r>
            <a:r>
              <a:rPr lang="en-US" dirty="0" smtClean="0"/>
              <a:t>indolently</a:t>
            </a:r>
          </a:p>
          <a:p>
            <a:r>
              <a:rPr lang="en-US" dirty="0"/>
              <a:t> M</a:t>
            </a:r>
            <a:r>
              <a:rPr lang="en-US" dirty="0" smtClean="0"/>
              <a:t>ultiple </a:t>
            </a:r>
            <a:r>
              <a:rPr lang="en-US" dirty="0"/>
              <a:t>pulmonary </a:t>
            </a:r>
            <a:r>
              <a:rPr lang="en-US" dirty="0" smtClean="0"/>
              <a:t>complications: pleurisy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pleural </a:t>
            </a:r>
            <a:r>
              <a:rPr lang="en-US" dirty="0" smtClean="0">
                <a:solidFill>
                  <a:srgbClr val="FF0000"/>
                </a:solidFill>
              </a:rPr>
              <a:t>effusion</a:t>
            </a:r>
            <a:r>
              <a:rPr lang="en-US" dirty="0" smtClean="0"/>
              <a:t>(</a:t>
            </a:r>
            <a:r>
              <a:rPr lang="en-US" dirty="0"/>
              <a:t> </a:t>
            </a:r>
            <a:r>
              <a:rPr lang="en-US" dirty="0">
                <a:solidFill>
                  <a:srgbClr val="00B0F0"/>
                </a:solidFill>
              </a:rPr>
              <a:t>exudative, </a:t>
            </a:r>
            <a:r>
              <a:rPr lang="en-US" dirty="0"/>
              <a:t>with an elevated lactate dehydrogenase </a:t>
            </a:r>
            <a:r>
              <a:rPr lang="en-US" dirty="0" smtClean="0"/>
              <a:t>level), </a:t>
            </a:r>
            <a:r>
              <a:rPr lang="en-US" dirty="0"/>
              <a:t>pneumonitis, pulmonary hypertension, and interstitial lung disease.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chronic steroids prescribed to patients also place them at increased risk for atypical </a:t>
            </a:r>
            <a:r>
              <a:rPr lang="en-US" dirty="0" smtClean="0"/>
              <a:t>infections</a:t>
            </a:r>
          </a:p>
          <a:p>
            <a:r>
              <a:rPr lang="en-US" dirty="0" err="1"/>
              <a:t>Pleuritis</a:t>
            </a:r>
            <a:r>
              <a:rPr lang="en-US" dirty="0"/>
              <a:t> is one of the formal diagnostic criteria for </a:t>
            </a:r>
            <a:r>
              <a:rPr lang="en-US" dirty="0" smtClean="0"/>
              <a:t>SLE.</a:t>
            </a:r>
            <a:endParaRPr lang="en-US" dirty="0"/>
          </a:p>
          <a:p>
            <a:r>
              <a:rPr lang="en-US" dirty="0" smtClean="0"/>
              <a:t>Pleural effusion is the commonest lung lesion in SLE.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87678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u="sng" dirty="0" smtClean="0">
                <a:solidFill>
                  <a:srgbClr val="FF0000"/>
                </a:solidFill>
              </a:rPr>
              <a:t>7- Gastrointestinal:</a:t>
            </a:r>
            <a:endParaRPr lang="ar-SA" sz="4000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Nausea </a:t>
            </a:r>
            <a:r>
              <a:rPr lang="en-US" dirty="0"/>
              <a:t>and dyspepsia </a:t>
            </a:r>
            <a:endParaRPr lang="en-US" dirty="0" smtClean="0"/>
          </a:p>
          <a:p>
            <a:r>
              <a:rPr lang="en-US" dirty="0" smtClean="0"/>
              <a:t>Peptic </a:t>
            </a:r>
            <a:r>
              <a:rPr lang="en-US" dirty="0"/>
              <a:t>ulcer disease is a common complication, especially in SLE patients treated with </a:t>
            </a:r>
            <a:r>
              <a:rPr lang="en-US" dirty="0" err="1"/>
              <a:t>nonsteroidal</a:t>
            </a:r>
            <a:r>
              <a:rPr lang="en-US" dirty="0"/>
              <a:t> anti-inflammatory agents (NSAIDs) and glucocorticoids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Occasional abdominal pain in active SLE may be directly related to active lupus, including peritonitis, pancreatitis, </a:t>
            </a:r>
            <a:r>
              <a:rPr lang="en-US" dirty="0">
                <a:solidFill>
                  <a:srgbClr val="00B0F0"/>
                </a:solidFill>
              </a:rPr>
              <a:t>mesenteric </a:t>
            </a:r>
            <a:r>
              <a:rPr lang="en-US" dirty="0" err="1">
                <a:solidFill>
                  <a:srgbClr val="00B0F0"/>
                </a:solidFill>
              </a:rPr>
              <a:t>vasculitis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/>
              <a:t>and </a:t>
            </a:r>
            <a:r>
              <a:rPr lang="en-US" dirty="0">
                <a:solidFill>
                  <a:srgbClr val="00B0F0"/>
                </a:solidFill>
              </a:rPr>
              <a:t>bowel infarction</a:t>
            </a:r>
            <a:r>
              <a:rPr lang="en-US" dirty="0"/>
              <a:t>. Jaundice due to </a:t>
            </a:r>
            <a:r>
              <a:rPr lang="en-US" dirty="0">
                <a:hlinkClick r:id="rId2"/>
              </a:rPr>
              <a:t>autoimmune </a:t>
            </a:r>
            <a:r>
              <a:rPr lang="en-US" dirty="0" err="1">
                <a:hlinkClick r:id="rId2"/>
              </a:rPr>
              <a:t>hepatobiliary</a:t>
            </a:r>
            <a:r>
              <a:rPr lang="en-US" dirty="0">
                <a:hlinkClick r:id="rId2"/>
              </a:rPr>
              <a:t> disease</a:t>
            </a:r>
            <a:r>
              <a:rPr lang="en-US" dirty="0"/>
              <a:t> may also occur.</a:t>
            </a:r>
          </a:p>
        </p:txBody>
      </p:sp>
    </p:spTree>
    <p:extLst>
      <p:ext uri="{BB962C8B-B14F-4D97-AF65-F5344CB8AC3E}">
        <p14:creationId xmlns:p14="http://schemas.microsoft.com/office/powerpoint/2010/main" val="4104058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u="sng" dirty="0" smtClean="0">
                <a:solidFill>
                  <a:srgbClr val="FF0000"/>
                </a:solidFill>
              </a:rPr>
              <a:t>8-Cardiac</a:t>
            </a:r>
            <a:r>
              <a:rPr lang="en-US" b="1" dirty="0"/>
              <a:t/>
            </a:r>
            <a:br>
              <a:rPr lang="en-US" b="1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>
                <a:solidFill>
                  <a:srgbClr val="00B0F0"/>
                </a:solidFill>
              </a:rPr>
              <a:t>Pericarditis </a:t>
            </a:r>
            <a:r>
              <a:rPr lang="en-US" sz="3400" dirty="0">
                <a:solidFill>
                  <a:srgbClr val="00B0F0"/>
                </a:solidFill>
              </a:rPr>
              <a:t>is the most common cardiac feature of SLE</a:t>
            </a:r>
            <a:r>
              <a:rPr lang="en-US" sz="3400" dirty="0"/>
              <a:t>, manifesting as positional chest pain that is often relieved when the patient leans forward</a:t>
            </a:r>
            <a:r>
              <a:rPr lang="en-US" sz="3400" dirty="0" smtClean="0"/>
              <a:t>.</a:t>
            </a:r>
          </a:p>
          <a:p>
            <a:r>
              <a:rPr lang="en-US" sz="3400" dirty="0" smtClean="0"/>
              <a:t> </a:t>
            </a:r>
            <a:r>
              <a:rPr lang="en-US" sz="3400" dirty="0">
                <a:solidFill>
                  <a:srgbClr val="00B0F0"/>
                </a:solidFill>
              </a:rPr>
              <a:t>Myocarditis </a:t>
            </a:r>
            <a:r>
              <a:rPr lang="en-US" sz="3400" dirty="0"/>
              <a:t>may occur in SLE with heart failure symptoms. </a:t>
            </a:r>
            <a:endParaRPr lang="en-US" sz="3400" dirty="0" smtClean="0"/>
          </a:p>
          <a:p>
            <a:r>
              <a:rPr lang="en-US" sz="3400" dirty="0" smtClean="0"/>
              <a:t>Pulmonary </a:t>
            </a:r>
            <a:r>
              <a:rPr lang="en-US" sz="3400" dirty="0"/>
              <a:t>hypertension may present with indolent chest pain or dyspnea.</a:t>
            </a:r>
          </a:p>
          <a:p>
            <a:r>
              <a:rPr lang="en-US" sz="3400" dirty="0"/>
              <a:t>Coronary </a:t>
            </a:r>
            <a:r>
              <a:rPr lang="en-US" sz="3400" dirty="0" err="1"/>
              <a:t>vasculitis</a:t>
            </a:r>
            <a:r>
              <a:rPr lang="en-US" sz="3400" dirty="0"/>
              <a:t> manifesting as angina or infarction is rarely reported. </a:t>
            </a:r>
            <a:r>
              <a:rPr lang="en-US" sz="3400" dirty="0" err="1">
                <a:hlinkClick r:id="rId2"/>
              </a:rPr>
              <a:t>Libman</a:t>
            </a:r>
            <a:r>
              <a:rPr lang="en-US" sz="3400" dirty="0">
                <a:hlinkClick r:id="rId2"/>
              </a:rPr>
              <a:t>-Sacks endocarditis</a:t>
            </a:r>
            <a:r>
              <a:rPr lang="en-US" sz="3400" dirty="0"/>
              <a:t> is noninfectious but may manifest as symptoms similar to those of infective endocarditis in patients with SLE or </a:t>
            </a:r>
            <a:r>
              <a:rPr lang="en-US" sz="3400" dirty="0" err="1"/>
              <a:t>antiphospholipid</a:t>
            </a:r>
            <a:r>
              <a:rPr lang="en-US" sz="3400" dirty="0"/>
              <a:t> syndrome</a:t>
            </a:r>
            <a:r>
              <a:rPr lang="en-US" sz="3400" dirty="0" smtClean="0"/>
              <a:t>.</a:t>
            </a:r>
          </a:p>
          <a:p>
            <a:r>
              <a:rPr lang="en-US" sz="3400" dirty="0" smtClean="0"/>
              <a:t> </a:t>
            </a:r>
            <a:r>
              <a:rPr lang="en-US" sz="3400" dirty="0"/>
              <a:t>More commonly, accelerated ischemic </a:t>
            </a:r>
            <a:r>
              <a:rPr lang="en-US" sz="3400" dirty="0">
                <a:solidFill>
                  <a:srgbClr val="00B0F0"/>
                </a:solidFill>
              </a:rPr>
              <a:t>coronary artery disease</a:t>
            </a:r>
            <a:r>
              <a:rPr lang="en-US" sz="3400" dirty="0"/>
              <a:t> (CAD) is associated with SLE and may present indolently as atypical </a:t>
            </a:r>
            <a:r>
              <a:rPr lang="en-US" sz="3400" dirty="0" err="1"/>
              <a:t>anginal</a:t>
            </a:r>
            <a:r>
              <a:rPr lang="en-US" sz="3400" dirty="0"/>
              <a:t> equivalents.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70917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u="sng" dirty="0" smtClean="0">
                <a:solidFill>
                  <a:srgbClr val="FF0000"/>
                </a:solidFill>
              </a:rPr>
              <a:t>9-</a:t>
            </a:r>
            <a:r>
              <a:rPr lang="en-US" sz="4000" b="1" u="sng" dirty="0">
                <a:solidFill>
                  <a:srgbClr val="FF0000"/>
                </a:solidFill>
              </a:rPr>
              <a:t>Hematologic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</a:t>
            </a:r>
            <a:r>
              <a:rPr lang="en-US" dirty="0"/>
              <a:t>history of multiple </a:t>
            </a:r>
            <a:r>
              <a:rPr lang="en-US" dirty="0" err="1"/>
              <a:t>cytopenias</a:t>
            </a:r>
            <a:r>
              <a:rPr lang="en-US" dirty="0"/>
              <a:t> such as leukopenia, </a:t>
            </a:r>
            <a:r>
              <a:rPr lang="en-US" dirty="0" err="1"/>
              <a:t>lymphopenia</a:t>
            </a:r>
            <a:r>
              <a:rPr lang="en-US" dirty="0"/>
              <a:t>, anemia, or </a:t>
            </a:r>
            <a:r>
              <a:rPr lang="en-US" dirty="0" smtClean="0"/>
              <a:t>thrombocytopenia. </a:t>
            </a:r>
            <a:r>
              <a:rPr lang="en-US" dirty="0"/>
              <a:t>Leukopenia and, more specifically, </a:t>
            </a:r>
            <a:r>
              <a:rPr lang="en-US" dirty="0" err="1"/>
              <a:t>lymphopenia</a:t>
            </a:r>
            <a:r>
              <a:rPr lang="en-US" dirty="0"/>
              <a:t> are common in SLE; </a:t>
            </a:r>
            <a:r>
              <a:rPr lang="en-US" dirty="0" smtClean="0"/>
              <a:t>coupled </a:t>
            </a:r>
            <a:r>
              <a:rPr lang="en-US" dirty="0"/>
              <a:t>with immunosuppression, may predispose persons with SLE to frequent infections.</a:t>
            </a:r>
          </a:p>
          <a:p>
            <a:r>
              <a:rPr lang="en-US" dirty="0" smtClean="0"/>
              <a:t>Thrombocytopenia </a:t>
            </a:r>
            <a:r>
              <a:rPr lang="en-US" dirty="0"/>
              <a:t>may be mild or part of a full thrombotic thrombocytopenic </a:t>
            </a:r>
            <a:r>
              <a:rPr lang="en-US" dirty="0" err="1"/>
              <a:t>purpura</a:t>
            </a:r>
            <a:r>
              <a:rPr lang="en-US" dirty="0"/>
              <a:t> (TTP)–like syndrome or </a:t>
            </a:r>
            <a:r>
              <a:rPr lang="en-US" dirty="0" err="1"/>
              <a:t>antiphospholipid</a:t>
            </a:r>
            <a:r>
              <a:rPr lang="en-US" dirty="0"/>
              <a:t> antibody syndrome. A history of recurrent </a:t>
            </a:r>
            <a:r>
              <a:rPr lang="en-US" dirty="0">
                <a:solidFill>
                  <a:srgbClr val="00B0F0"/>
                </a:solidFill>
              </a:rPr>
              <a:t>early miscarriages </a:t>
            </a:r>
            <a:r>
              <a:rPr lang="en-US" dirty="0"/>
              <a:t>or a single late pregnancy loss may be clues to </a:t>
            </a:r>
            <a:r>
              <a:rPr lang="en-US" dirty="0">
                <a:solidFill>
                  <a:srgbClr val="00B0F0"/>
                </a:solidFill>
              </a:rPr>
              <a:t>lupus or isolated </a:t>
            </a:r>
            <a:r>
              <a:rPr lang="en-US" dirty="0" err="1">
                <a:solidFill>
                  <a:srgbClr val="00B0F0"/>
                </a:solidFill>
              </a:rPr>
              <a:t>antiphospholipid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antibody syndrome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44712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Examination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Vital signs: Temperature-BP-pulse –respiratory rate.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Skin manifestations.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Edema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Muscles and joints.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Renal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Neuropsychiatric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Cardiopulmonary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Gastrointestinal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Ophthalmologic: Slit-lamp </a:t>
            </a:r>
            <a:r>
              <a:rPr lang="en-US" dirty="0"/>
              <a:t>examinations are recommended every 6 months for SLE patients who are on </a:t>
            </a:r>
            <a:r>
              <a:rPr lang="en-US" dirty="0" err="1" smtClean="0"/>
              <a:t>hydroxychloroquine</a:t>
            </a:r>
            <a:r>
              <a:rPr lang="en-US" dirty="0" smtClean="0"/>
              <a:t>.</a:t>
            </a:r>
            <a:r>
              <a:rPr lang="en-US" dirty="0"/>
              <a:t> Retinal </a:t>
            </a:r>
            <a:r>
              <a:rPr lang="en-US" dirty="0" err="1"/>
              <a:t>vasculitis</a:t>
            </a:r>
            <a:r>
              <a:rPr lang="en-US" dirty="0"/>
              <a:t> can lead to blindness 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8321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122" name="Picture 2" descr="https://s3.amazonaws.com/pharmacytimes/n_media/image/c87b2554c7cb798670f454bab8a036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1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Differential Diagnoses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5100" b="1" u="sng" dirty="0" smtClean="0">
                <a:hlinkClick r:id="rId2"/>
              </a:rPr>
              <a:t>Drug-Induced </a:t>
            </a:r>
            <a:r>
              <a:rPr lang="en-US" sz="5100" b="1" u="sng" dirty="0" err="1" smtClean="0">
                <a:hlinkClick r:id="rId2"/>
              </a:rPr>
              <a:t>LupusErythematosus</a:t>
            </a:r>
            <a:r>
              <a:rPr lang="en-US" sz="5100" b="1" dirty="0" smtClean="0"/>
              <a:t>:</a:t>
            </a:r>
          </a:p>
          <a:p>
            <a:r>
              <a:rPr lang="en-US" dirty="0"/>
              <a:t> procainamide, hydralazine, and isoniazid </a:t>
            </a:r>
            <a:r>
              <a:rPr lang="en-US" dirty="0" smtClean="0"/>
              <a:t>,</a:t>
            </a:r>
            <a:r>
              <a:rPr lang="en-US" dirty="0"/>
              <a:t> minocycline and </a:t>
            </a:r>
            <a:r>
              <a:rPr lang="en-US" dirty="0" err="1" smtClean="0"/>
              <a:t>propylthiouracil</a:t>
            </a:r>
            <a:r>
              <a:rPr lang="en-US" dirty="0" smtClean="0">
                <a:solidFill>
                  <a:srgbClr val="00B0F0"/>
                </a:solidFill>
              </a:rPr>
              <a:t>,</a:t>
            </a:r>
            <a:r>
              <a:rPr lang="en-US" dirty="0">
                <a:solidFill>
                  <a:srgbClr val="00B0F0"/>
                </a:solidFill>
              </a:rPr>
              <a:t> Anti-TNF drugs are reported to cause severe drug-induced lupus</a:t>
            </a:r>
            <a:r>
              <a:rPr lang="en-US" dirty="0" smtClean="0">
                <a:solidFill>
                  <a:srgbClr val="00B0F0"/>
                </a:solidFill>
              </a:rPr>
              <a:t>,</a:t>
            </a:r>
          </a:p>
          <a:p>
            <a:r>
              <a:rPr lang="en-US" u="sng" dirty="0" smtClean="0"/>
              <a:t>Drug-induced </a:t>
            </a:r>
            <a:r>
              <a:rPr lang="en-US" u="sng" dirty="0"/>
              <a:t>lupus differs from SLE by the following features: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Sex ratios are nearly equal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Antibodies to histones</a:t>
            </a:r>
            <a:r>
              <a:rPr lang="en-US" dirty="0"/>
              <a:t> are usually found in 80-90%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Nephritis and central nervous system features are not commonly present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There are no antibodies to native DNA or </a:t>
            </a:r>
            <a:r>
              <a:rPr lang="en-US" dirty="0" err="1"/>
              <a:t>hypocomplementemia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Discontinuation of the drug leads to resolution of clinical manifestations and reversion of abnormal laboratory values to normal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51660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Skin lesions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Arthritis, arthralgia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Myopathies ,myalgia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fUO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Pancytopenia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Seizures, psychosis , stroke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Nephrotic</a:t>
            </a:r>
            <a:r>
              <a:rPr lang="en-US" dirty="0" smtClean="0"/>
              <a:t> syndrome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Vasculitis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Interstitial lung diseases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Fetal losses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71643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studies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Complete </a:t>
            </a:r>
            <a:r>
              <a:rPr lang="en-US" dirty="0">
                <a:solidFill>
                  <a:srgbClr val="FF0000"/>
                </a:solidFill>
              </a:rPr>
              <a:t>blood count (CBC) with </a:t>
            </a:r>
            <a:r>
              <a:rPr lang="en-US" dirty="0" smtClean="0">
                <a:solidFill>
                  <a:srgbClr val="FF0000"/>
                </a:solidFill>
              </a:rPr>
              <a:t>differential</a:t>
            </a:r>
            <a:r>
              <a:rPr lang="en-US" dirty="0" smtClean="0"/>
              <a:t>: </a:t>
            </a:r>
            <a:r>
              <a:rPr lang="en-US" dirty="0"/>
              <a:t>for leukopenia, </a:t>
            </a:r>
            <a:r>
              <a:rPr lang="en-US" dirty="0" err="1"/>
              <a:t>lymphopenia</a:t>
            </a:r>
            <a:r>
              <a:rPr lang="en-US" dirty="0"/>
              <a:t>, anemia, and thrombocytopenia</a:t>
            </a:r>
          </a:p>
          <a:p>
            <a:r>
              <a:rPr lang="en-US" dirty="0">
                <a:solidFill>
                  <a:srgbClr val="FF0000"/>
                </a:solidFill>
              </a:rPr>
              <a:t>Serum </a:t>
            </a:r>
            <a:r>
              <a:rPr lang="en-US" dirty="0" err="1">
                <a:solidFill>
                  <a:srgbClr val="FF0000"/>
                </a:solidFill>
              </a:rPr>
              <a:t>creatinine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Urinalysis with microscopy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BOTH may </a:t>
            </a:r>
            <a:r>
              <a:rPr lang="en-US" dirty="0"/>
              <a:t>be useful to screen for kidney disease</a:t>
            </a:r>
            <a:r>
              <a:rPr lang="en-US" dirty="0" smtClean="0"/>
              <a:t>.: proteinuria, hematuria, casts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Erythrocyte </a:t>
            </a:r>
            <a:r>
              <a:rPr lang="en-US" dirty="0">
                <a:solidFill>
                  <a:srgbClr val="FF0000"/>
                </a:solidFill>
              </a:rPr>
              <a:t>sedimentation rate (ESR) </a:t>
            </a:r>
            <a:r>
              <a:rPr lang="en-US" dirty="0" smtClean="0"/>
              <a:t>elevation </a:t>
            </a:r>
            <a:r>
              <a:rPr lang="en-US" dirty="0"/>
              <a:t>may show a discrepancy relative to a normal CRP level in SLE flares; </a:t>
            </a:r>
            <a:r>
              <a:rPr lang="en-US" dirty="0" smtClean="0"/>
              <a:t>or </a:t>
            </a:r>
            <a:r>
              <a:rPr lang="en-US" dirty="0">
                <a:solidFill>
                  <a:srgbClr val="FF0000"/>
                </a:solidFill>
              </a:rPr>
              <a:t>C-reactive protein (CRP</a:t>
            </a:r>
            <a:r>
              <a:rPr lang="en-US" dirty="0" smtClean="0">
                <a:solidFill>
                  <a:srgbClr val="FF0000"/>
                </a:solidFill>
              </a:rPr>
              <a:t>).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Complement </a:t>
            </a:r>
            <a:r>
              <a:rPr lang="en-US" dirty="0" smtClean="0">
                <a:solidFill>
                  <a:srgbClr val="FF0000"/>
                </a:solidFill>
              </a:rPr>
              <a:t>levels</a:t>
            </a:r>
            <a:r>
              <a:rPr lang="en-US" dirty="0" smtClean="0"/>
              <a:t>:</a:t>
            </a:r>
            <a:r>
              <a:rPr lang="en-US" dirty="0"/>
              <a:t> C3 and C4 levels are often </a:t>
            </a:r>
            <a:r>
              <a:rPr lang="en-US" dirty="0" smtClean="0"/>
              <a:t>decreased.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Liver </a:t>
            </a: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smtClean="0">
                <a:solidFill>
                  <a:srgbClr val="FF0000"/>
                </a:solidFill>
              </a:rPr>
              <a:t>tests: </a:t>
            </a:r>
            <a:r>
              <a:rPr lang="en-US" dirty="0"/>
              <a:t> </a:t>
            </a:r>
            <a:r>
              <a:rPr lang="en-US" dirty="0" smtClean="0">
                <a:latin typeface="Calibri"/>
                <a:cs typeface="Calibri"/>
              </a:rPr>
              <a:t>↑</a:t>
            </a:r>
            <a:r>
              <a:rPr lang="en-US" dirty="0" smtClean="0"/>
              <a:t>in </a:t>
            </a:r>
            <a:r>
              <a:rPr lang="en-US" dirty="0"/>
              <a:t>response to therapies </a:t>
            </a:r>
            <a:r>
              <a:rPr lang="en-US" dirty="0" smtClean="0"/>
              <a:t>or in autoimmune hepatitis. </a:t>
            </a:r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Creatine</a:t>
            </a:r>
            <a:r>
              <a:rPr lang="en-US" dirty="0">
                <a:solidFill>
                  <a:srgbClr val="FF0000"/>
                </a:solidFill>
              </a:rPr>
              <a:t> kinase </a:t>
            </a:r>
            <a:r>
              <a:rPr lang="en-US" dirty="0" smtClean="0">
                <a:solidFill>
                  <a:srgbClr val="FF0000"/>
                </a:solidFill>
              </a:rPr>
              <a:t>assay: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elevated in myositis or overlap syndromes</a:t>
            </a:r>
          </a:p>
          <a:p>
            <a:r>
              <a:rPr lang="en-US" dirty="0">
                <a:solidFill>
                  <a:srgbClr val="FF0000"/>
                </a:solidFill>
              </a:rPr>
              <a:t>Spot protein/spot </a:t>
            </a:r>
            <a:r>
              <a:rPr lang="en-US" dirty="0" err="1">
                <a:solidFill>
                  <a:srgbClr val="FF0000"/>
                </a:solidFill>
              </a:rPr>
              <a:t>creatinine</a:t>
            </a:r>
            <a:r>
              <a:rPr lang="en-US" dirty="0">
                <a:solidFill>
                  <a:srgbClr val="FF0000"/>
                </a:solidFill>
              </a:rPr>
              <a:t> ratio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3823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Etiology</a:t>
            </a:r>
          </a:p>
          <a:p>
            <a:r>
              <a:rPr lang="en-US" dirty="0" smtClean="0"/>
              <a:t>Clinical picture</a:t>
            </a:r>
          </a:p>
          <a:p>
            <a:r>
              <a:rPr lang="en-US" dirty="0" smtClean="0"/>
              <a:t>Investigations </a:t>
            </a:r>
          </a:p>
          <a:p>
            <a:r>
              <a:rPr lang="en-US" dirty="0" smtClean="0"/>
              <a:t>DD</a:t>
            </a:r>
          </a:p>
          <a:p>
            <a:r>
              <a:rPr lang="en-US" dirty="0" smtClean="0"/>
              <a:t>Treatment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112594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 descr="http://image.slidesharecdn.com/sle-150824133253-lva1-app6891/95/systemic-lupus-erythematosis-16-638.jpg?cb=14404235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7660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Life threatening complications in SLE: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diffuse alveolar </a:t>
            </a:r>
            <a:r>
              <a:rPr lang="en-US" dirty="0" smtClean="0"/>
              <a:t>hemorrhage with hemoptysis.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Severe neurologic </a:t>
            </a:r>
            <a:r>
              <a:rPr lang="en-US" dirty="0" smtClean="0"/>
              <a:t>involvement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Systemic </a:t>
            </a:r>
            <a:r>
              <a:rPr lang="en-US" dirty="0" err="1" smtClean="0"/>
              <a:t>vasculitis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Profound </a:t>
            </a:r>
            <a:r>
              <a:rPr lang="en-US" dirty="0"/>
              <a:t>thrombocytopenia with a thrombotic thrombocytopenia (TTP)–like </a:t>
            </a:r>
            <a:r>
              <a:rPr lang="en-US" dirty="0" smtClean="0"/>
              <a:t>syndrome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Rapidly </a:t>
            </a:r>
            <a:r>
              <a:rPr lang="en-US" dirty="0"/>
              <a:t>progressive glomerulonephritis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30124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Radiologic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Chest </a:t>
            </a:r>
            <a:r>
              <a:rPr lang="en-US" dirty="0" smtClean="0">
                <a:solidFill>
                  <a:srgbClr val="FF0000"/>
                </a:solidFill>
              </a:rPr>
              <a:t>X-ray and  chest CT scanning </a:t>
            </a:r>
            <a:r>
              <a:rPr lang="en-US" dirty="0"/>
              <a:t>to monitor interstitial lung disease and to assess for pneumonitis, pulmonary emboli, and alveolar </a:t>
            </a:r>
            <a:r>
              <a:rPr lang="en-US" dirty="0" smtClean="0"/>
              <a:t>hemorrhage.</a:t>
            </a:r>
          </a:p>
          <a:p>
            <a:r>
              <a:rPr lang="en-US" dirty="0">
                <a:solidFill>
                  <a:srgbClr val="FF0000"/>
                </a:solidFill>
              </a:rPr>
              <a:t>Echocardiography </a:t>
            </a:r>
            <a:r>
              <a:rPr lang="en-US" dirty="0"/>
              <a:t>is used to assess for pericardial effusion, pulmonary </a:t>
            </a:r>
            <a:r>
              <a:rPr lang="en-US" dirty="0" smtClean="0"/>
              <a:t>hypertension</a:t>
            </a:r>
          </a:p>
          <a:p>
            <a:r>
              <a:rPr lang="en-US" dirty="0">
                <a:solidFill>
                  <a:srgbClr val="FF0000"/>
                </a:solidFill>
              </a:rPr>
              <a:t>Brain </a:t>
            </a:r>
            <a:r>
              <a:rPr lang="en-US" dirty="0" smtClean="0">
                <a:solidFill>
                  <a:srgbClr val="FF0000"/>
                </a:solidFill>
              </a:rPr>
              <a:t>(MRI) &amp;/or  </a:t>
            </a:r>
            <a:r>
              <a:rPr lang="en-US" dirty="0">
                <a:solidFill>
                  <a:srgbClr val="FF0000"/>
                </a:solidFill>
              </a:rPr>
              <a:t>(MRA) </a:t>
            </a:r>
            <a:r>
              <a:rPr lang="en-US" dirty="0"/>
              <a:t>is used to evaluate for central nervous system (CNS) </a:t>
            </a:r>
            <a:r>
              <a:rPr lang="en-US" dirty="0" smtClean="0"/>
              <a:t>lupus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Joint </a:t>
            </a:r>
            <a:r>
              <a:rPr lang="en-US" dirty="0">
                <a:solidFill>
                  <a:srgbClr val="FF0000"/>
                </a:solidFill>
              </a:rPr>
              <a:t>Effusion and CSF </a:t>
            </a:r>
            <a:r>
              <a:rPr lang="en-US" dirty="0" smtClean="0">
                <a:solidFill>
                  <a:srgbClr val="FF0000"/>
                </a:solidFill>
              </a:rPr>
              <a:t>Studies</a:t>
            </a:r>
          </a:p>
          <a:p>
            <a:r>
              <a:rPr lang="en-US" dirty="0"/>
              <a:t>Biopsies and Histologic </a:t>
            </a:r>
            <a:r>
              <a:rPr lang="en-US" dirty="0" smtClean="0"/>
              <a:t>Feature: -</a:t>
            </a:r>
            <a:r>
              <a:rPr lang="en-US" dirty="0" smtClean="0">
                <a:solidFill>
                  <a:srgbClr val="FF0000"/>
                </a:solidFill>
              </a:rPr>
              <a:t>renal biopsy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- </a:t>
            </a:r>
            <a:r>
              <a:rPr lang="en-US" dirty="0" smtClean="0">
                <a:solidFill>
                  <a:srgbClr val="FF0000"/>
                </a:solidFill>
              </a:rPr>
              <a:t>skin biopsy.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79854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9067800" cy="6553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The </a:t>
            </a:r>
            <a:r>
              <a:rPr lang="en-US" dirty="0">
                <a:solidFill>
                  <a:srgbClr val="00B050"/>
                </a:solidFill>
              </a:rPr>
              <a:t>following comorbidities as increasing the risk of morbidity and mortality in patients with </a:t>
            </a:r>
            <a:r>
              <a:rPr lang="en-US" dirty="0" smtClean="0">
                <a:solidFill>
                  <a:srgbClr val="00B050"/>
                </a:solidFill>
              </a:rPr>
              <a:t>SLE</a:t>
            </a:r>
            <a:r>
              <a:rPr lang="en-US" baseline="30000" dirty="0">
                <a:solidFill>
                  <a:srgbClr val="00B050"/>
                </a:solidFill>
              </a:rPr>
              <a:t> </a:t>
            </a:r>
            <a:r>
              <a:rPr lang="en-US" dirty="0"/>
              <a:t>:</a:t>
            </a:r>
          </a:p>
          <a:p>
            <a:r>
              <a:rPr lang="en-US" dirty="0"/>
              <a:t>Infections</a:t>
            </a:r>
          </a:p>
          <a:p>
            <a:r>
              <a:rPr lang="en-US" dirty="0"/>
              <a:t>Hypertension</a:t>
            </a:r>
          </a:p>
          <a:p>
            <a:r>
              <a:rPr lang="en-US" dirty="0"/>
              <a:t>Lipid disorders (dyslipidemia), atherosclerosis, and coronary heart disease</a:t>
            </a:r>
          </a:p>
          <a:p>
            <a:r>
              <a:rPr lang="en-US" dirty="0"/>
              <a:t>Diabetes mellitus</a:t>
            </a:r>
          </a:p>
          <a:p>
            <a:r>
              <a:rPr lang="en-US" dirty="0"/>
              <a:t>Bone-related conditions: Osteoporosis; avascular bone necrosis</a:t>
            </a:r>
          </a:p>
          <a:p>
            <a:r>
              <a:rPr lang="en-US" dirty="0"/>
              <a:t>Malignancies such as non-Hodgkin lymphoma, lung cancer, and </a:t>
            </a:r>
            <a:r>
              <a:rPr lang="en-US" dirty="0" err="1"/>
              <a:t>hepatobiliary</a:t>
            </a:r>
            <a:r>
              <a:rPr lang="en-US" dirty="0"/>
              <a:t> cancer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192057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 descr="http://images.slideplayer.com/14/4350641/slides/slide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373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Treatment &amp; Management of </a:t>
            </a:r>
            <a:r>
              <a:rPr lang="en-US" sz="3600" b="1" dirty="0" smtClean="0"/>
              <a:t>SLE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dirty="0" smtClean="0"/>
              <a:t> </a:t>
            </a:r>
            <a:r>
              <a:rPr lang="en-US" sz="2700" dirty="0"/>
              <a:t>depends on disease severity and disease manifestations. 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cutaneous </a:t>
            </a:r>
            <a:r>
              <a:rPr lang="en-US" dirty="0" smtClean="0"/>
              <a:t>manifestations</a:t>
            </a:r>
          </a:p>
          <a:p>
            <a:r>
              <a:rPr lang="en-US" dirty="0" smtClean="0"/>
              <a:t> </a:t>
            </a:r>
            <a:r>
              <a:rPr lang="en-US" dirty="0"/>
              <a:t>musculoskeletal </a:t>
            </a:r>
            <a:r>
              <a:rPr lang="en-US" dirty="0" smtClean="0"/>
              <a:t>manifestations </a:t>
            </a:r>
          </a:p>
          <a:p>
            <a:r>
              <a:rPr lang="en-US" dirty="0" err="1" smtClean="0"/>
              <a:t>Serositis</a:t>
            </a:r>
            <a:r>
              <a:rPr lang="en-US" dirty="0" smtClean="0"/>
              <a:t>     </a:t>
            </a:r>
          </a:p>
          <a:p>
            <a:r>
              <a:rPr lang="en-US" dirty="0" smtClean="0"/>
              <a:t>represent </a:t>
            </a:r>
            <a:r>
              <a:rPr lang="en-US" dirty="0"/>
              <a:t>milder </a:t>
            </a:r>
            <a:r>
              <a:rPr lang="en-US" dirty="0" smtClean="0"/>
              <a:t>disease </a:t>
            </a:r>
          </a:p>
          <a:p>
            <a:r>
              <a:rPr lang="en-US" dirty="0" smtClean="0"/>
              <a:t>controlled </a:t>
            </a:r>
            <a:r>
              <a:rPr lang="en-US" dirty="0"/>
              <a:t>with NSAIDS or low-potency immunosuppression medications beyond </a:t>
            </a:r>
            <a:r>
              <a:rPr lang="en-US" dirty="0" err="1"/>
              <a:t>hydroxychloroquine</a:t>
            </a:r>
            <a:r>
              <a:rPr lang="en-US" dirty="0"/>
              <a:t> and/or short courses of corticosteroids.</a:t>
            </a:r>
          </a:p>
          <a:p>
            <a:endParaRPr lang="ar-S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for patients with involvement of vital organs  as CNS involvement </a:t>
            </a:r>
          </a:p>
          <a:p>
            <a:r>
              <a:rPr lang="en-US" dirty="0" smtClean="0"/>
              <a:t>diffuse </a:t>
            </a:r>
            <a:r>
              <a:rPr lang="en-US" dirty="0"/>
              <a:t>proliferative renal disease. </a:t>
            </a:r>
            <a:endParaRPr lang="en-US" dirty="0" smtClean="0"/>
          </a:p>
          <a:p>
            <a:r>
              <a:rPr lang="en-US" dirty="0" smtClean="0"/>
              <a:t>Pulmonary hemorrhage</a:t>
            </a:r>
          </a:p>
          <a:p>
            <a:r>
              <a:rPr lang="en-US" dirty="0" smtClean="0"/>
              <a:t>Severe forms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 is by more </a:t>
            </a:r>
            <a:r>
              <a:rPr lang="en-US" dirty="0"/>
              <a:t>prolonged steroid use  and immunosuppression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630400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 patients with SLE without major organ manifestations, glucocorticoids and antimalarial agents may be </a:t>
            </a:r>
            <a:r>
              <a:rPr lang="en-US" dirty="0" smtClean="0"/>
              <a:t>beneficial</a:t>
            </a:r>
          </a:p>
          <a:p>
            <a:r>
              <a:rPr lang="en-US" dirty="0"/>
              <a:t>NSAIDs may be used for short periods in patients at low risk for complications from these drugs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Consider immunosuppressive agents (</a:t>
            </a:r>
            <a:r>
              <a:rPr lang="en-US" dirty="0" err="1"/>
              <a:t>eg</a:t>
            </a:r>
            <a:r>
              <a:rPr lang="en-US" dirty="0"/>
              <a:t>, azathioprine, </a:t>
            </a:r>
            <a:r>
              <a:rPr lang="en-US" dirty="0" err="1"/>
              <a:t>mycophenolate</a:t>
            </a:r>
            <a:r>
              <a:rPr lang="en-US" dirty="0"/>
              <a:t> </a:t>
            </a:r>
            <a:r>
              <a:rPr lang="en-US" dirty="0" err="1"/>
              <a:t>mofetil</a:t>
            </a:r>
            <a:r>
              <a:rPr lang="en-US" dirty="0"/>
              <a:t>, methotrexate) in refractory cases or when steroid doses cannot be reduced to levels for long-term </a:t>
            </a:r>
            <a:r>
              <a:rPr lang="en-US" dirty="0" smtClean="0"/>
              <a:t>use</a:t>
            </a:r>
          </a:p>
          <a:p>
            <a:r>
              <a:rPr lang="en-US" dirty="0"/>
              <a:t>stress and physical illness may precipitate SLE flares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28063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Ttt</a:t>
            </a:r>
            <a:r>
              <a:rPr lang="en-US" dirty="0" smtClean="0"/>
              <a:t> of acute emergencies in SLE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</a:t>
            </a:r>
            <a:r>
              <a:rPr lang="en-US" dirty="0" smtClean="0"/>
              <a:t>igh-dose </a:t>
            </a:r>
            <a:r>
              <a:rPr lang="en-US" dirty="0"/>
              <a:t>intravenous </a:t>
            </a:r>
            <a:r>
              <a:rPr lang="en-US" dirty="0" smtClean="0"/>
              <a:t>steroids( </a:t>
            </a:r>
            <a:r>
              <a:rPr lang="en-US" dirty="0" smtClean="0">
                <a:solidFill>
                  <a:srgbClr val="00B0F0"/>
                </a:solidFill>
              </a:rPr>
              <a:t>Methylprednisolone) </a:t>
            </a:r>
            <a:r>
              <a:rPr lang="en-US" dirty="0"/>
              <a:t>and cytotoxic therapy such as </a:t>
            </a:r>
            <a:r>
              <a:rPr lang="en-US" dirty="0">
                <a:solidFill>
                  <a:srgbClr val="00B0F0"/>
                </a:solidFill>
              </a:rPr>
              <a:t>cyclophosphamide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Strokes</a:t>
            </a:r>
            <a:r>
              <a:rPr lang="en-US" dirty="0"/>
              <a:t>, acute myocardial infarctions, and pulmonary emboli occurring as complications of SLE are managed in the same way as they are in patients without SLE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In patients who present with fever, it may be necessary to limit immunosuppression to steroids and to empirically treat for an infection until culture results have been received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In diffuse </a:t>
            </a:r>
            <a:r>
              <a:rPr lang="en-US" dirty="0"/>
              <a:t>alveolar hemorrhage may require </a:t>
            </a:r>
            <a:r>
              <a:rPr lang="en-US" dirty="0">
                <a:solidFill>
                  <a:srgbClr val="00B0F0"/>
                </a:solidFill>
              </a:rPr>
              <a:t>plasma exchange</a:t>
            </a:r>
            <a:r>
              <a:rPr lang="en-US" dirty="0"/>
              <a:t>, or profound steroid-refractory thrombocytopenia may require therapy with intravenous immunoglobulin </a:t>
            </a:r>
            <a:r>
              <a:rPr lang="en-US" dirty="0">
                <a:solidFill>
                  <a:srgbClr val="00B0F0"/>
                </a:solidFill>
              </a:rPr>
              <a:t>(IVIG). </a:t>
            </a:r>
            <a:endParaRPr lang="en-US" dirty="0" smtClean="0">
              <a:solidFill>
                <a:srgbClr val="00B0F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Catastrophic </a:t>
            </a:r>
            <a:r>
              <a:rPr lang="en-US" dirty="0" err="1"/>
              <a:t>antiphospholipid</a:t>
            </a:r>
            <a:r>
              <a:rPr lang="en-US" dirty="0"/>
              <a:t> antibody syndrome also requires aggressive acute management.</a:t>
            </a:r>
          </a:p>
        </p:txBody>
      </p:sp>
    </p:spTree>
    <p:extLst>
      <p:ext uri="{BB962C8B-B14F-4D97-AF65-F5344CB8AC3E}">
        <p14:creationId xmlns:p14="http://schemas.microsoft.com/office/powerpoint/2010/main" val="32920512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Lupus nephritis treatment: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15400" cy="5867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 </a:t>
            </a:r>
            <a:r>
              <a:rPr lang="en-US" b="1" dirty="0">
                <a:solidFill>
                  <a:srgbClr val="C00000"/>
                </a:solidFill>
              </a:rPr>
              <a:t>class I or II  </a:t>
            </a:r>
            <a:r>
              <a:rPr lang="en-US" b="1" dirty="0" smtClean="0">
                <a:solidFill>
                  <a:srgbClr val="C00000"/>
                </a:solidFill>
              </a:rPr>
              <a:t>LN </a:t>
            </a:r>
            <a:r>
              <a:rPr lang="en-US" dirty="0"/>
              <a:t>do not need management with </a:t>
            </a:r>
            <a:r>
              <a:rPr lang="en-US" dirty="0" smtClean="0"/>
              <a:t>immunosuppression. For proteinuria use ACEI or ARB to target BP130/80.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class </a:t>
            </a:r>
            <a:r>
              <a:rPr lang="en-US" b="1" dirty="0">
                <a:solidFill>
                  <a:srgbClr val="C00000"/>
                </a:solidFill>
              </a:rPr>
              <a:t>III or IV </a:t>
            </a:r>
            <a:r>
              <a:rPr lang="en-US" dirty="0"/>
              <a:t>disease,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C00000"/>
                </a:solidFill>
              </a:rPr>
              <a:t>combination </a:t>
            </a:r>
            <a:r>
              <a:rPr lang="en-US" b="1" dirty="0">
                <a:solidFill>
                  <a:srgbClr val="C00000"/>
                </a:solidFill>
              </a:rPr>
              <a:t>of class V and class III or IV disease</a:t>
            </a:r>
            <a:r>
              <a:rPr lang="en-US" dirty="0"/>
              <a:t>, generally undergo aggressive therapy with glucocorticoid drugs and </a:t>
            </a:r>
            <a:r>
              <a:rPr lang="en-US" dirty="0" err="1" smtClean="0"/>
              <a:t>immunosuppressants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Induction </a:t>
            </a:r>
            <a:r>
              <a:rPr lang="en-US" u="sng" dirty="0"/>
              <a:t>therapy </a:t>
            </a:r>
            <a:r>
              <a:rPr lang="en-US" u="sng" dirty="0" smtClean="0"/>
              <a:t> </a:t>
            </a:r>
            <a:r>
              <a:rPr lang="en-US" dirty="0" smtClean="0"/>
              <a:t>by </a:t>
            </a:r>
            <a:r>
              <a:rPr lang="en-US" dirty="0" err="1" smtClean="0"/>
              <a:t>mycophenolate</a:t>
            </a:r>
            <a:r>
              <a:rPr lang="en-US" dirty="0" smtClean="0"/>
              <a:t> </a:t>
            </a:r>
            <a:r>
              <a:rPr lang="en-US" dirty="0" err="1"/>
              <a:t>mofetil</a:t>
            </a:r>
            <a:r>
              <a:rPr lang="en-US" dirty="0"/>
              <a:t>, cyclophosphamide) to achieve </a:t>
            </a:r>
            <a:r>
              <a:rPr lang="en-US" dirty="0" smtClean="0"/>
              <a:t>remission , used </a:t>
            </a:r>
            <a:r>
              <a:rPr lang="en-US" dirty="0"/>
              <a:t>for 3 months to 1 </a:t>
            </a:r>
            <a:r>
              <a:rPr lang="en-US" dirty="0" smtClean="0"/>
              <a:t>year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maintenance </a:t>
            </a:r>
            <a:r>
              <a:rPr lang="en-US" u="sng" dirty="0"/>
              <a:t>therapy </a:t>
            </a:r>
            <a:r>
              <a:rPr lang="en-US" u="sng" dirty="0" smtClean="0"/>
              <a:t> : </a:t>
            </a:r>
            <a:r>
              <a:rPr lang="en-US" dirty="0" smtClean="0"/>
              <a:t>started once </a:t>
            </a:r>
            <a:r>
              <a:rPr lang="en-US" dirty="0"/>
              <a:t>remission is achieved </a:t>
            </a:r>
            <a:r>
              <a:rPr lang="en-US" dirty="0" smtClean="0"/>
              <a:t>with </a:t>
            </a:r>
            <a:r>
              <a:rPr lang="en-US" dirty="0"/>
              <a:t>azathioprine or </a:t>
            </a:r>
            <a:r>
              <a:rPr lang="en-US" dirty="0" err="1"/>
              <a:t>mycophenolate</a:t>
            </a:r>
            <a:r>
              <a:rPr lang="en-US" dirty="0"/>
              <a:t> </a:t>
            </a:r>
            <a:r>
              <a:rPr lang="en-US" dirty="0" err="1"/>
              <a:t>mofetil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/>
              <a:t>In patients with SLE and nephritis who progress to end-stage renal disease, dialysis and transplantation may be required</a:t>
            </a:r>
            <a:r>
              <a:rPr lang="en-US" dirty="0" smtClean="0"/>
              <a:t>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Class vi </a:t>
            </a:r>
            <a:r>
              <a:rPr lang="en-US" dirty="0" smtClean="0"/>
              <a:t>will progress to ESRD.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0390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Adjunctive therapy in lupus nephritis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Unless </a:t>
            </a:r>
            <a:r>
              <a:rPr lang="en-US" dirty="0"/>
              <a:t>contraindicated, </a:t>
            </a:r>
            <a:r>
              <a:rPr lang="en-US" dirty="0" err="1">
                <a:solidFill>
                  <a:srgbClr val="FF0000"/>
                </a:solidFill>
              </a:rPr>
              <a:t>hydroxychloroquine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should be used as adjunctive therapy in lupus nephritis because of the potential for reduction in rates of disease </a:t>
            </a:r>
            <a:r>
              <a:rPr lang="en-US" dirty="0" smtClean="0"/>
              <a:t>flare.</a:t>
            </a:r>
          </a:p>
          <a:p>
            <a:r>
              <a:rPr lang="en-US" dirty="0" smtClean="0"/>
              <a:t>Administer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ACEI or  ARBs </a:t>
            </a:r>
            <a:r>
              <a:rPr lang="en-US" dirty="0"/>
              <a:t>to all patients with lupus nephritis, except pregnant women, who have proteinuria of 0.5 g or more per 24 </a:t>
            </a:r>
            <a:r>
              <a:rPr lang="en-US" dirty="0" smtClean="0"/>
              <a:t>hours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Statin </a:t>
            </a:r>
            <a:r>
              <a:rPr lang="en-US" dirty="0">
                <a:solidFill>
                  <a:srgbClr val="FF0000"/>
                </a:solidFill>
              </a:rPr>
              <a:t>therapy </a:t>
            </a:r>
            <a:r>
              <a:rPr lang="en-US" dirty="0"/>
              <a:t>is recommended  </a:t>
            </a:r>
            <a:r>
              <a:rPr lang="en-US" dirty="0" smtClean="0"/>
              <a:t>when (LDL-C)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levels  </a:t>
            </a:r>
            <a:r>
              <a:rPr lang="en-US" dirty="0" smtClean="0"/>
              <a:t>&gt;100 </a:t>
            </a:r>
            <a:r>
              <a:rPr lang="en-US" dirty="0"/>
              <a:t>mg/</a:t>
            </a:r>
            <a:r>
              <a:rPr lang="en-US" dirty="0" err="1"/>
              <a:t>dL</a:t>
            </a:r>
            <a:r>
              <a:rPr lang="en-US" dirty="0"/>
              <a:t> because both renal dysfunction alone and SLE alone are independent risk factors for accelerated atherosclerosis.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70184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Background</a:t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SLE is an </a:t>
            </a:r>
            <a:r>
              <a:rPr lang="en-US" dirty="0">
                <a:solidFill>
                  <a:srgbClr val="FF0000"/>
                </a:solidFill>
              </a:rPr>
              <a:t>autoimmune disorder </a:t>
            </a:r>
            <a:r>
              <a:rPr lang="en-US" dirty="0"/>
              <a:t>characterized by multisystem inflammation with the generation of </a:t>
            </a:r>
            <a:r>
              <a:rPr lang="en-US" dirty="0">
                <a:solidFill>
                  <a:srgbClr val="FF0000"/>
                </a:solidFill>
              </a:rPr>
              <a:t>autoantibodies.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/>
              <a:t>autoantibody </a:t>
            </a:r>
            <a:r>
              <a:rPr lang="en-US" dirty="0"/>
              <a:t>response to nuclear and cytoplasmic </a:t>
            </a:r>
            <a:r>
              <a:rPr lang="en-US" dirty="0" smtClean="0"/>
              <a:t>antigens).</a:t>
            </a:r>
            <a:r>
              <a:rPr lang="en-US" dirty="0"/>
              <a:t> 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specific cause of SLE is unknown, </a:t>
            </a:r>
            <a:r>
              <a:rPr lang="en-US" dirty="0">
                <a:solidFill>
                  <a:srgbClr val="FF0000"/>
                </a:solidFill>
              </a:rPr>
              <a:t>multiple factors </a:t>
            </a:r>
            <a:r>
              <a:rPr lang="en-US" dirty="0"/>
              <a:t>are associated with the development of the </a:t>
            </a:r>
            <a:r>
              <a:rPr lang="en-US" dirty="0" smtClean="0"/>
              <a:t>disease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/>
              <a:t>SLE) </a:t>
            </a:r>
            <a:r>
              <a:rPr lang="en-US" dirty="0" smtClean="0"/>
              <a:t>follows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relapsing and remitting </a:t>
            </a:r>
            <a:r>
              <a:rPr lang="en-US" dirty="0"/>
              <a:t>course</a:t>
            </a:r>
            <a:r>
              <a:rPr lang="en-US" dirty="0" smtClean="0"/>
              <a:t> .</a:t>
            </a:r>
          </a:p>
          <a:p>
            <a:r>
              <a:rPr lang="en-US" dirty="0"/>
              <a:t> </a:t>
            </a:r>
            <a:r>
              <a:rPr lang="en-US" dirty="0" smtClean="0"/>
              <a:t>SLE </a:t>
            </a:r>
            <a:r>
              <a:rPr lang="en-US" dirty="0"/>
              <a:t>can affect any organ </a:t>
            </a:r>
            <a:r>
              <a:rPr lang="en-US" dirty="0" smtClean="0"/>
              <a:t>system</a:t>
            </a:r>
          </a:p>
          <a:p>
            <a:r>
              <a:rPr lang="en-US" dirty="0" smtClean="0"/>
              <a:t>90% in females(11:1)</a:t>
            </a:r>
          </a:p>
          <a:p>
            <a:r>
              <a:rPr lang="en-US" dirty="0" smtClean="0"/>
              <a:t>More in blacks and </a:t>
            </a:r>
            <a:r>
              <a:rPr lang="en-US" dirty="0" err="1" smtClean="0"/>
              <a:t>hispanics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H</a:t>
            </a:r>
            <a:r>
              <a:rPr lang="en-US" dirty="0" smtClean="0"/>
              <a:t>ighest </a:t>
            </a:r>
            <a:r>
              <a:rPr lang="en-US" dirty="0"/>
              <a:t>in women aged 14 to 64 years. SLE does not have an age predilection in </a:t>
            </a:r>
            <a:r>
              <a:rPr lang="en-US" dirty="0" smtClean="0"/>
              <a:t>males</a:t>
            </a:r>
          </a:p>
          <a:p>
            <a:r>
              <a:rPr lang="en-US" dirty="0"/>
              <a:t>SLE is more common in those </a:t>
            </a:r>
            <a:r>
              <a:rPr lang="en-US" dirty="0" smtClean="0"/>
              <a:t>with </a:t>
            </a:r>
            <a:r>
              <a:rPr lang="en-US" dirty="0" err="1" smtClean="0">
                <a:solidFill>
                  <a:srgbClr val="00B050"/>
                </a:solidFill>
              </a:rPr>
              <a:t>Klinefelter</a:t>
            </a:r>
            <a:r>
              <a:rPr lang="en-US" dirty="0" smtClean="0">
                <a:solidFill>
                  <a:srgbClr val="00B050"/>
                </a:solidFill>
              </a:rPr>
              <a:t> syndrome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 smtClean="0"/>
              <a:t>Mortality due to premature cardiovascular disease.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88066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u="sng" dirty="0" err="1">
                <a:hlinkClick r:id="rId2"/>
              </a:rPr>
              <a:t>Hydroxychloroquine</a:t>
            </a:r>
            <a:r>
              <a:rPr lang="en-US" b="1" u="sng" dirty="0">
                <a:hlinkClick r:id="rId2"/>
              </a:rPr>
              <a:t> (</a:t>
            </a:r>
            <a:r>
              <a:rPr lang="en-US" b="1" u="sng" dirty="0" err="1">
                <a:hlinkClick r:id="rId2"/>
              </a:rPr>
              <a:t>Plaquenil</a:t>
            </a:r>
            <a:r>
              <a:rPr lang="en-US" b="1" u="sng" dirty="0">
                <a:hlinkClick r:id="rId2"/>
              </a:rPr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Mediates subtle </a:t>
            </a:r>
            <a:r>
              <a:rPr lang="en-US" dirty="0"/>
              <a:t>immunomodulation without causing overt </a:t>
            </a:r>
            <a:r>
              <a:rPr lang="en-US" dirty="0" smtClean="0"/>
              <a:t>immunosuppression in SLE.</a:t>
            </a:r>
          </a:p>
          <a:p>
            <a:r>
              <a:rPr lang="en-US" dirty="0" smtClean="0"/>
              <a:t>Useful </a:t>
            </a:r>
            <a:r>
              <a:rPr lang="en-US" dirty="0"/>
              <a:t>in preventing and treating lupus skin rashes, constitutional symptoms, </a:t>
            </a:r>
            <a:r>
              <a:rPr lang="en-US" dirty="0" err="1"/>
              <a:t>arthralgias</a:t>
            </a:r>
            <a:r>
              <a:rPr lang="en-US" dirty="0"/>
              <a:t>, and </a:t>
            </a:r>
            <a:r>
              <a:rPr lang="en-US" dirty="0" smtClean="0"/>
              <a:t>arthritis .</a:t>
            </a:r>
          </a:p>
          <a:p>
            <a:r>
              <a:rPr lang="en-US" dirty="0"/>
              <a:t> also help to prevent lupus flares and have been associated with reduced morbidity and mortality </a:t>
            </a:r>
            <a:endParaRPr lang="en-US" dirty="0" smtClean="0"/>
          </a:p>
          <a:p>
            <a:r>
              <a:rPr lang="en-US" u="sng" dirty="0" smtClean="0"/>
              <a:t>SIDE EFFECTS:</a:t>
            </a:r>
          </a:p>
          <a:p>
            <a:r>
              <a:rPr lang="en-US" dirty="0"/>
              <a:t>Corneal changes or deposits (visual disturbances, blurred vision, photophobia; reversible on discontinuance)</a:t>
            </a:r>
          </a:p>
          <a:p>
            <a:r>
              <a:rPr lang="en-US" dirty="0"/>
              <a:t>Retinal damage with long-term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732839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NSAIDs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(NSAIDS) provide symptomatic relief for </a:t>
            </a:r>
            <a:r>
              <a:rPr lang="en-US" dirty="0" err="1"/>
              <a:t>arthralgias</a:t>
            </a:r>
            <a:r>
              <a:rPr lang="en-US" dirty="0"/>
              <a:t>, fever, headache, and mild </a:t>
            </a:r>
            <a:r>
              <a:rPr lang="en-US" dirty="0" err="1"/>
              <a:t>serositis</a:t>
            </a:r>
            <a:r>
              <a:rPr lang="en-US" dirty="0"/>
              <a:t>. NSAIDs may cause elevated </a:t>
            </a:r>
            <a:r>
              <a:rPr lang="en-US" dirty="0" err="1"/>
              <a:t>creatinine</a:t>
            </a:r>
            <a:r>
              <a:rPr lang="en-US" dirty="0"/>
              <a:t> or liver function test results in patients with active </a:t>
            </a:r>
            <a:r>
              <a:rPr lang="en-US" dirty="0" smtClean="0"/>
              <a:t>SLE. </a:t>
            </a:r>
          </a:p>
          <a:p>
            <a:r>
              <a:rPr lang="en-US" dirty="0" smtClean="0"/>
              <a:t>Additionally</a:t>
            </a:r>
            <a:r>
              <a:rPr lang="en-US" dirty="0"/>
              <a:t>, concomitant administration with prednisone may increase the risk of gastrointestinal ulceration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772737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DMARDS, </a:t>
            </a:r>
            <a:r>
              <a:rPr lang="en-US" u="sng" dirty="0" err="1" smtClean="0"/>
              <a:t>Immunomodulators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Disease-modifying </a:t>
            </a:r>
            <a:r>
              <a:rPr lang="en-US" dirty="0" err="1"/>
              <a:t>antirheumatic</a:t>
            </a:r>
            <a:r>
              <a:rPr lang="en-US" dirty="0"/>
              <a:t> drugs (DMARDS) are </a:t>
            </a:r>
            <a:r>
              <a:rPr lang="en-US" dirty="0" err="1"/>
              <a:t>immunomodulatory</a:t>
            </a:r>
            <a:r>
              <a:rPr lang="en-US" dirty="0"/>
              <a:t> agents that act as </a:t>
            </a:r>
            <a:r>
              <a:rPr lang="en-US" dirty="0" err="1"/>
              <a:t>immunosuppressives</a:t>
            </a:r>
            <a:r>
              <a:rPr lang="en-US" dirty="0"/>
              <a:t> and cytotoxic and anti-inflammatory medications</a:t>
            </a:r>
            <a:r>
              <a:rPr lang="en-US" dirty="0" smtClean="0"/>
              <a:t>.</a:t>
            </a:r>
          </a:p>
          <a:p>
            <a:r>
              <a:rPr lang="en-US" dirty="0"/>
              <a:t> </a:t>
            </a:r>
            <a:r>
              <a:rPr lang="en-US" b="1" dirty="0">
                <a:hlinkClick r:id="rId2"/>
              </a:rPr>
              <a:t>Cyclophosphamide</a:t>
            </a:r>
            <a:endParaRPr lang="en-US" b="1" dirty="0"/>
          </a:p>
          <a:p>
            <a:r>
              <a:rPr lang="en-US" dirty="0"/>
              <a:t>Cyclophosphamide is used for immunosuppression in cases of serious SLE organ involvement, especially severe CNS involvement, </a:t>
            </a:r>
            <a:r>
              <a:rPr lang="en-US" dirty="0" err="1"/>
              <a:t>vasculitis</a:t>
            </a:r>
            <a:r>
              <a:rPr lang="en-US" dirty="0"/>
              <a:t>, and lupus nephritis</a:t>
            </a:r>
          </a:p>
          <a:p>
            <a:r>
              <a:rPr lang="en-US" dirty="0" smtClean="0"/>
              <a:t>Side effects: SIADH, infertility, hemorrhagic cystitis, </a:t>
            </a:r>
            <a:r>
              <a:rPr lang="en-US" dirty="0" err="1" smtClean="0"/>
              <a:t>malignancy,rash</a:t>
            </a:r>
            <a:r>
              <a:rPr lang="en-US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554845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143"/>
            <a:ext cx="9144000" cy="6049963"/>
          </a:xfrm>
        </p:spPr>
        <p:txBody>
          <a:bodyPr>
            <a:normAutofit/>
          </a:bodyPr>
          <a:lstStyle/>
          <a:p>
            <a:r>
              <a:rPr lang="en-US" b="1" u="sng" dirty="0">
                <a:hlinkClick r:id="rId2"/>
              </a:rPr>
              <a:t>Methotrexate</a:t>
            </a:r>
            <a:endParaRPr lang="en-US" b="1" dirty="0"/>
          </a:p>
          <a:p>
            <a:r>
              <a:rPr lang="en-US" dirty="0"/>
              <a:t>Methotrexate is used for managing arthritis, </a:t>
            </a:r>
            <a:r>
              <a:rPr lang="en-US" dirty="0" err="1"/>
              <a:t>serositis</a:t>
            </a:r>
            <a:r>
              <a:rPr lang="en-US" dirty="0"/>
              <a:t>, cutaneous, and constitutional symptoms. </a:t>
            </a:r>
            <a:endParaRPr lang="en-US" dirty="0" smtClean="0"/>
          </a:p>
          <a:p>
            <a:r>
              <a:rPr lang="en-US" b="1" u="sng" dirty="0">
                <a:hlinkClick r:id="rId3"/>
              </a:rPr>
              <a:t>Azathioprine (</a:t>
            </a:r>
            <a:r>
              <a:rPr lang="en-US" b="1" u="sng" dirty="0" smtClean="0">
                <a:hlinkClick r:id="rId3"/>
              </a:rPr>
              <a:t>Imuran</a:t>
            </a:r>
            <a:r>
              <a:rPr lang="en-US" b="1" u="sng" dirty="0" smtClean="0"/>
              <a:t>)</a:t>
            </a:r>
            <a:endParaRPr lang="en-US" b="1" dirty="0"/>
          </a:p>
          <a:p>
            <a:r>
              <a:rPr lang="en-US" dirty="0"/>
              <a:t>Azathioprine is an immunosuppressant and a less toxic alternative to cyclophosphamide. It is used as a steroid-sparing agent in </a:t>
            </a:r>
            <a:r>
              <a:rPr lang="en-US" dirty="0" err="1"/>
              <a:t>nonrenal</a:t>
            </a:r>
            <a:r>
              <a:rPr lang="en-US" dirty="0"/>
              <a:t> </a:t>
            </a:r>
            <a:r>
              <a:rPr lang="en-US" dirty="0" smtClean="0"/>
              <a:t>disease</a:t>
            </a:r>
          </a:p>
          <a:p>
            <a:r>
              <a:rPr lang="en-US" b="1" u="sng" dirty="0" err="1">
                <a:hlinkClick r:id="rId4"/>
              </a:rPr>
              <a:t>Mycophenolate</a:t>
            </a:r>
            <a:r>
              <a:rPr lang="en-US" b="1" u="sng" dirty="0">
                <a:hlinkClick r:id="rId4"/>
              </a:rPr>
              <a:t> (</a:t>
            </a:r>
            <a:r>
              <a:rPr lang="en-US" b="1" u="sng" dirty="0" err="1">
                <a:hlinkClick r:id="rId4"/>
              </a:rPr>
              <a:t>CellCept</a:t>
            </a:r>
            <a:r>
              <a:rPr lang="en-US" b="1" u="sng" dirty="0">
                <a:hlinkClick r:id="rId4"/>
              </a:rPr>
              <a:t>, </a:t>
            </a:r>
            <a:r>
              <a:rPr lang="en-US" b="1" u="sng" dirty="0" err="1">
                <a:hlinkClick r:id="rId4"/>
              </a:rPr>
              <a:t>Myfortic</a:t>
            </a:r>
            <a:endParaRPr lang="en-US" b="1" dirty="0"/>
          </a:p>
          <a:p>
            <a:r>
              <a:rPr lang="en-US" dirty="0"/>
              <a:t>is useful for maintenance in lupus nephritis and other serious lupus cases. 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742015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Biologic drugs:</a:t>
            </a:r>
          </a:p>
          <a:p>
            <a:r>
              <a:rPr lang="en-US" b="1" u="sng" dirty="0" err="1">
                <a:hlinkClick r:id="rId2"/>
              </a:rPr>
              <a:t>Belimumab</a:t>
            </a:r>
            <a:endParaRPr lang="en-US" b="1" dirty="0"/>
          </a:p>
          <a:p>
            <a:r>
              <a:rPr lang="en-US" dirty="0"/>
              <a:t>is indicated for active, autoantibody-positive SLE in patients in whom standard therapy, including corticosteroids, </a:t>
            </a:r>
            <a:r>
              <a:rPr lang="en-US" dirty="0" err="1"/>
              <a:t>antimalarials</a:t>
            </a:r>
            <a:r>
              <a:rPr lang="en-US" dirty="0"/>
              <a:t>, </a:t>
            </a:r>
            <a:r>
              <a:rPr lang="en-US" dirty="0" err="1"/>
              <a:t>immunosuppressives</a:t>
            </a:r>
            <a:r>
              <a:rPr lang="en-US" dirty="0"/>
              <a:t>, and </a:t>
            </a:r>
            <a:r>
              <a:rPr lang="en-US" dirty="0" err="1"/>
              <a:t>nonsteroidal</a:t>
            </a:r>
            <a:r>
              <a:rPr lang="en-US" dirty="0"/>
              <a:t> anti-inflammatory drugs, is </a:t>
            </a:r>
            <a:r>
              <a:rPr lang="en-US" dirty="0" smtClean="0"/>
              <a:t>failing</a:t>
            </a:r>
          </a:p>
          <a:p>
            <a:r>
              <a:rPr lang="en-US" b="1" u="sng" dirty="0">
                <a:hlinkClick r:id="rId3"/>
              </a:rPr>
              <a:t>Rituximab</a:t>
            </a:r>
            <a:endParaRPr lang="en-US" b="1" dirty="0"/>
          </a:p>
          <a:p>
            <a:r>
              <a:rPr lang="en-US" dirty="0"/>
              <a:t> as rescue therapy for patients with active SLE who were unresponsive to standard immunosuppressant </a:t>
            </a:r>
            <a:r>
              <a:rPr lang="en-US" dirty="0" smtClean="0"/>
              <a:t>therapy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Corticosteroids</a:t>
            </a:r>
          </a:p>
          <a:p>
            <a:endParaRPr lang="en-US" dirty="0"/>
          </a:p>
          <a:p>
            <a:endParaRPr lang="ar-SA" u="sng" dirty="0"/>
          </a:p>
        </p:txBody>
      </p:sp>
    </p:spTree>
    <p:extLst>
      <p:ext uri="{BB962C8B-B14F-4D97-AF65-F5344CB8AC3E}">
        <p14:creationId xmlns:p14="http://schemas.microsoft.com/office/powerpoint/2010/main" val="1686317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Davidson‘s principles and practice of medicine.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8243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medscapestatic.com/pi/meds/ckb/25/392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955" y="1143000"/>
            <a:ext cx="6705600" cy="424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aetiology</a:t>
            </a:r>
            <a:endParaRPr lang="ar-SA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3607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Clinical picture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u="sng" dirty="0" smtClean="0">
                <a:solidFill>
                  <a:srgbClr val="FF0000"/>
                </a:solidFill>
              </a:rPr>
              <a:t>1-Constitutional symptoms: </a:t>
            </a:r>
            <a:r>
              <a:rPr lang="en-US" dirty="0" smtClean="0"/>
              <a:t>Fatigue(commonest symptom), myalgia, </a:t>
            </a:r>
            <a:r>
              <a:rPr lang="en-US" dirty="0"/>
              <a:t>fever, arthralgia, and weight </a:t>
            </a:r>
            <a:r>
              <a:rPr lang="en-US" dirty="0" smtClean="0"/>
              <a:t>changes</a:t>
            </a:r>
          </a:p>
          <a:p>
            <a:pPr>
              <a:buFont typeface="Wingdings" pitchFamily="2" charset="2"/>
              <a:buChar char="§"/>
            </a:pPr>
            <a:r>
              <a:rPr lang="en-US" u="sng" dirty="0" smtClean="0">
                <a:solidFill>
                  <a:srgbClr val="FF0000"/>
                </a:solidFill>
              </a:rPr>
              <a:t> ---</a:t>
            </a:r>
            <a:r>
              <a:rPr lang="en-US" dirty="0" smtClean="0"/>
              <a:t>Fever </a:t>
            </a:r>
            <a:r>
              <a:rPr lang="en-US" dirty="0"/>
              <a:t>may reflect active SLE, infection, and reactions to medications (</a:t>
            </a:r>
            <a:r>
              <a:rPr lang="en-US" dirty="0" err="1" smtClean="0"/>
              <a:t>i.e</a:t>
            </a:r>
            <a:r>
              <a:rPr lang="en-US" dirty="0"/>
              <a:t>, drug fever). </a:t>
            </a:r>
            <a:endParaRPr lang="en-US" dirty="0" smtClean="0"/>
          </a:p>
          <a:p>
            <a:r>
              <a:rPr lang="en-US" dirty="0" smtClean="0"/>
              <a:t>---</a:t>
            </a:r>
            <a:r>
              <a:rPr lang="en-US" dirty="0"/>
              <a:t> Most infections are bacterial in origin, but </a:t>
            </a:r>
            <a:r>
              <a:rPr lang="en-US" dirty="0" smtClean="0"/>
              <a:t>atypical </a:t>
            </a:r>
            <a:r>
              <a:rPr lang="en-US" dirty="0"/>
              <a:t>and opportunistic infections, </a:t>
            </a:r>
            <a:r>
              <a:rPr lang="en-US" dirty="0" smtClean="0"/>
              <a:t>can occur when </a:t>
            </a:r>
            <a:r>
              <a:rPr lang="en-US" dirty="0"/>
              <a:t> </a:t>
            </a:r>
            <a:r>
              <a:rPr lang="en-US" dirty="0" smtClean="0"/>
              <a:t>patients are on </a:t>
            </a:r>
            <a:r>
              <a:rPr lang="en-US" dirty="0" err="1" smtClean="0"/>
              <a:t>immunomodulating</a:t>
            </a:r>
            <a:r>
              <a:rPr lang="en-US" dirty="0" smtClean="0"/>
              <a:t> </a:t>
            </a:r>
            <a:r>
              <a:rPr lang="en-US" dirty="0"/>
              <a:t>or immunosuppressive therapy</a:t>
            </a:r>
            <a:r>
              <a:rPr lang="en-US" dirty="0" smtClean="0"/>
              <a:t>.</a:t>
            </a:r>
          </a:p>
          <a:p>
            <a:r>
              <a:rPr lang="en-US" dirty="0" smtClean="0"/>
              <a:t>-----functional </a:t>
            </a:r>
            <a:r>
              <a:rPr lang="en-US" dirty="0" err="1" smtClean="0"/>
              <a:t>asplenia</a:t>
            </a:r>
            <a:r>
              <a:rPr lang="en-US" dirty="0" smtClean="0"/>
              <a:t> predispose to encapsulated bacteria.</a:t>
            </a:r>
            <a:r>
              <a:rPr lang="en-US" dirty="0"/>
              <a:t> </a:t>
            </a:r>
          </a:p>
          <a:p>
            <a:pPr marL="514350" indent="-514350">
              <a:buFont typeface="+mj-lt"/>
              <a:buAutoNum type="arabicPeriod"/>
            </a:pPr>
            <a:endParaRPr lang="ar-SA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46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sz="3600" u="sng" dirty="0" smtClean="0">
                <a:solidFill>
                  <a:srgbClr val="C00000"/>
                </a:solidFill>
              </a:rPr>
              <a:t>2-musculoskeletal:</a:t>
            </a:r>
            <a:endParaRPr lang="ar-SA" sz="3600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Arthralgia with early morning stiffness, myalgia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frank </a:t>
            </a:r>
            <a:r>
              <a:rPr lang="en-US" dirty="0" smtClean="0"/>
              <a:t>arthritis of the PIP </a:t>
            </a:r>
            <a:r>
              <a:rPr lang="en-US" dirty="0"/>
              <a:t>and </a:t>
            </a:r>
            <a:r>
              <a:rPr lang="en-US" dirty="0" smtClean="0"/>
              <a:t>MCP </a:t>
            </a:r>
            <a:r>
              <a:rPr lang="en-US" dirty="0"/>
              <a:t>joints of the </a:t>
            </a:r>
            <a:r>
              <a:rPr lang="en-US" dirty="0" smtClean="0"/>
              <a:t>hands, </a:t>
            </a:r>
            <a:r>
              <a:rPr lang="en-US" dirty="0"/>
              <a:t>as well as the wrists, </a:t>
            </a:r>
            <a:r>
              <a:rPr lang="en-US" dirty="0" smtClean="0"/>
              <a:t>is </a:t>
            </a:r>
            <a:r>
              <a:rPr lang="en-US" dirty="0"/>
              <a:t>the most common musculoskeletal finding in </a:t>
            </a:r>
            <a:r>
              <a:rPr lang="en-US" dirty="0" smtClean="0"/>
              <a:t>SLE </a:t>
            </a:r>
            <a:r>
              <a:rPr lang="en-US" dirty="0"/>
              <a:t>and knees (usually symmetrical, </a:t>
            </a:r>
            <a:r>
              <a:rPr lang="en-US" dirty="0" err="1" smtClean="0"/>
              <a:t>polyarticular</a:t>
            </a:r>
            <a:r>
              <a:rPr lang="en-US" dirty="0" smtClean="0"/>
              <a:t>, non erosive).</a:t>
            </a:r>
          </a:p>
          <a:p>
            <a:r>
              <a:rPr lang="en-US" dirty="0"/>
              <a:t>SLE </a:t>
            </a:r>
            <a:r>
              <a:rPr lang="en-US" dirty="0" smtClean="0"/>
              <a:t>arthritis or </a:t>
            </a:r>
            <a:r>
              <a:rPr lang="en-US" dirty="0"/>
              <a:t>arthralgia may </a:t>
            </a:r>
            <a:r>
              <a:rPr lang="en-US" dirty="0" smtClean="0"/>
              <a:t>be asymmetrical</a:t>
            </a:r>
            <a:r>
              <a:rPr lang="en-US" dirty="0"/>
              <a:t>, with pain that is disproportionate to swelling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Jaccoud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arthropathy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is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err="1"/>
              <a:t>nonerosive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hand </a:t>
            </a:r>
            <a:r>
              <a:rPr lang="en-US" dirty="0" smtClean="0">
                <a:solidFill>
                  <a:srgbClr val="00B050"/>
                </a:solidFill>
              </a:rPr>
              <a:t>deformities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/>
              <a:t>due to chronic arthritis and </a:t>
            </a:r>
            <a:r>
              <a:rPr lang="en-US" dirty="0" smtClean="0">
                <a:solidFill>
                  <a:srgbClr val="00B050"/>
                </a:solidFill>
              </a:rPr>
              <a:t>tendonitis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that develop in 10% of patients </a:t>
            </a:r>
            <a:r>
              <a:rPr lang="en-US" dirty="0" smtClean="0"/>
              <a:t>with</a:t>
            </a:r>
          </a:p>
          <a:p>
            <a:pPr marL="0" indent="0">
              <a:buNone/>
            </a:pPr>
            <a:r>
              <a:rPr lang="en-US" dirty="0" smtClean="0"/>
              <a:t> SLE.</a:t>
            </a:r>
            <a:endParaRPr lang="en-US" dirty="0"/>
          </a:p>
          <a:p>
            <a:endParaRPr lang="ar-SA" dirty="0"/>
          </a:p>
        </p:txBody>
      </p:sp>
      <p:sp>
        <p:nvSpPr>
          <p:cNvPr id="4" name="AutoShape 2" descr="Image result for jaccoud arthropathy in sle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5" name="AutoShape 4" descr="Image result for jaccoud arthropathy in sle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030" name="Picture 6" descr="http://home.arcor.de/peschmitz/sites/Richard/image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191000"/>
            <a:ext cx="2370138" cy="260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76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3-</a:t>
            </a:r>
            <a:r>
              <a:rPr lang="en-US" b="1" dirty="0"/>
              <a:t> </a:t>
            </a:r>
            <a:r>
              <a:rPr lang="en-US" sz="3200" b="1" u="sng" dirty="0">
                <a:solidFill>
                  <a:srgbClr val="FF0000"/>
                </a:solidFill>
              </a:rPr>
              <a:t>Dermatologic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Cutaneous manifestations of </a:t>
            </a:r>
            <a:r>
              <a:rPr lang="en-US" dirty="0" smtClean="0"/>
              <a:t>SLE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include </a:t>
            </a:r>
            <a:r>
              <a:rPr lang="en-US" u="sng" dirty="0"/>
              <a:t>3 </a:t>
            </a:r>
            <a:r>
              <a:rPr lang="en-US" u="sng" dirty="0" smtClean="0"/>
              <a:t>lupus </a:t>
            </a:r>
            <a:r>
              <a:rPr lang="en-US" u="sng" dirty="0"/>
              <a:t>diagnostic criteria</a:t>
            </a:r>
            <a:r>
              <a:rPr lang="en-US" dirty="0"/>
              <a:t>: malar </a:t>
            </a:r>
            <a:r>
              <a:rPr lang="en-US" dirty="0" smtClean="0"/>
              <a:t>rash</a:t>
            </a:r>
            <a:r>
              <a:rPr lang="en-US" dirty="0"/>
              <a:t>, photosensitivity, and discoid lupus</a:t>
            </a:r>
            <a:endParaRPr lang="ar-SA" dirty="0"/>
          </a:p>
        </p:txBody>
      </p:sp>
      <p:pic>
        <p:nvPicPr>
          <p:cNvPr id="3074" name="Picture 2" descr="https://edc2.healthtap.com/ht-staging/user_answer/avatars/974549/large/open-uri20130327-17328-nuyqft.jpeg?13866475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0637"/>
            <a:ext cx="1905000" cy="211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thelupussite.com/discoid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810000"/>
            <a:ext cx="2381250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o.quizlet.com/qMwObIRDBmMw13Vo4X6iFg_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4925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img.medscapestatic.com/pi/meds/ckb/15/27915t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3409950"/>
            <a:ext cx="3619500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833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B0F0"/>
                </a:solidFill>
              </a:rPr>
              <a:t> Alopecia 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O</a:t>
            </a:r>
            <a:r>
              <a:rPr lang="en-US" dirty="0" smtClean="0">
                <a:solidFill>
                  <a:srgbClr val="00B0F0"/>
                </a:solidFill>
              </a:rPr>
              <a:t>ral </a:t>
            </a:r>
            <a:r>
              <a:rPr lang="en-US" dirty="0">
                <a:solidFill>
                  <a:srgbClr val="00B0F0"/>
                </a:solidFill>
              </a:rPr>
              <a:t>or vaginal ulcers which are painless.</a:t>
            </a:r>
          </a:p>
          <a:p>
            <a:r>
              <a:rPr lang="en-US" u="sng" dirty="0">
                <a:solidFill>
                  <a:srgbClr val="00B0F0"/>
                </a:solidFill>
              </a:rPr>
              <a:t>Palatal ulcers </a:t>
            </a:r>
            <a:r>
              <a:rPr lang="en-US" dirty="0"/>
              <a:t>are most specific for SLE</a:t>
            </a:r>
            <a:r>
              <a:rPr lang="en-US" dirty="0" smtClean="0"/>
              <a:t>.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Other </a:t>
            </a:r>
            <a:r>
              <a:rPr lang="en-US" dirty="0">
                <a:solidFill>
                  <a:srgbClr val="00B0F0"/>
                </a:solidFill>
              </a:rPr>
              <a:t>cutaneous </a:t>
            </a:r>
            <a:r>
              <a:rPr lang="en-US" dirty="0" smtClean="0">
                <a:solidFill>
                  <a:srgbClr val="00B0F0"/>
                </a:solidFill>
              </a:rPr>
              <a:t>manifestations</a:t>
            </a:r>
          </a:p>
          <a:p>
            <a:pPr marL="0" indent="0">
              <a:buNone/>
            </a:pPr>
            <a:r>
              <a:rPr lang="en-US" dirty="0" smtClean="0"/>
              <a:t>(not </a:t>
            </a:r>
            <a:r>
              <a:rPr lang="en-US" dirty="0"/>
              <a:t>specific </a:t>
            </a:r>
            <a:r>
              <a:rPr lang="en-US" dirty="0" smtClean="0"/>
              <a:t>)includes: </a:t>
            </a:r>
            <a:endParaRPr lang="en-US" dirty="0"/>
          </a:p>
          <a:p>
            <a:r>
              <a:rPr lang="en-US" sz="3800" dirty="0">
                <a:solidFill>
                  <a:srgbClr val="FF0000"/>
                </a:solidFill>
              </a:rPr>
              <a:t>Raynaud phenomenon</a:t>
            </a:r>
          </a:p>
          <a:p>
            <a:r>
              <a:rPr lang="en-US" dirty="0" err="1" smtClean="0"/>
              <a:t>Urticaria</a:t>
            </a:r>
            <a:endParaRPr lang="en-US" dirty="0" smtClean="0"/>
          </a:p>
          <a:p>
            <a:r>
              <a:rPr lang="en-US" dirty="0" err="1" smtClean="0"/>
              <a:t>Livedo</a:t>
            </a:r>
            <a:r>
              <a:rPr lang="en-US" dirty="0" smtClean="0"/>
              <a:t> </a:t>
            </a:r>
            <a:r>
              <a:rPr lang="en-US" dirty="0" err="1" smtClean="0"/>
              <a:t>reticularis</a:t>
            </a:r>
            <a:endParaRPr lang="en-US" dirty="0" smtClean="0"/>
          </a:p>
          <a:p>
            <a:r>
              <a:rPr lang="en-US" dirty="0"/>
              <a:t>Bullous </a:t>
            </a:r>
            <a:r>
              <a:rPr lang="en-US" dirty="0" smtClean="0"/>
              <a:t>lesions</a:t>
            </a:r>
            <a:endParaRPr lang="en-US" dirty="0"/>
          </a:p>
          <a:p>
            <a:r>
              <a:rPr lang="en-US" dirty="0" err="1"/>
              <a:t>Vasculitic</a:t>
            </a:r>
            <a:r>
              <a:rPr lang="en-US" dirty="0"/>
              <a:t> </a:t>
            </a:r>
            <a:r>
              <a:rPr lang="en-US" dirty="0" err="1"/>
              <a:t>purpura</a:t>
            </a:r>
            <a:endParaRPr lang="en-US" dirty="0"/>
          </a:p>
          <a:p>
            <a:r>
              <a:rPr lang="en-US" dirty="0" err="1"/>
              <a:t>Telangiectasias</a:t>
            </a:r>
            <a:endParaRPr lang="en-US" dirty="0"/>
          </a:p>
          <a:p>
            <a:endParaRPr lang="ar-SA" dirty="0"/>
          </a:p>
        </p:txBody>
      </p:sp>
      <p:pic>
        <p:nvPicPr>
          <p:cNvPr id="2050" name="Picture 2" descr="http://images.medicinenet.com/images/appictures/raynauds-phenomenon-s1a-what-is-raynau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399" y="1828801"/>
            <a:ext cx="2713263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o.quizlet.com/xxEkrCGY.mIM1GWtleT2Og_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799" y="0"/>
            <a:ext cx="2028371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butudontlooksick.files.wordpress.com/2013/03/livedoreticulari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162301"/>
            <a:ext cx="2627085" cy="163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mg.medscapestatic.com/pi/meds/ckb/14/27914t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800599"/>
            <a:ext cx="3619500" cy="190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222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u="sng" dirty="0" smtClean="0">
                <a:solidFill>
                  <a:srgbClr val="FF0000"/>
                </a:solidFill>
              </a:rPr>
              <a:t>4-</a:t>
            </a:r>
            <a:r>
              <a:rPr lang="en-US" sz="3600" b="1" u="sng" dirty="0">
                <a:solidFill>
                  <a:srgbClr val="FF0000"/>
                </a:solidFill>
              </a:rPr>
              <a:t> Neuropsychiatric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Fatigue, headache and poor concentration are common.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Only </a:t>
            </a:r>
            <a:r>
              <a:rPr lang="en-US" dirty="0">
                <a:solidFill>
                  <a:srgbClr val="00B0F0"/>
                </a:solidFill>
              </a:rPr>
              <a:t>seizure and psychosis were typically included in the diagnostic </a:t>
            </a:r>
            <a:r>
              <a:rPr lang="en-US" dirty="0" smtClean="0">
                <a:solidFill>
                  <a:srgbClr val="00B0F0"/>
                </a:solidFill>
              </a:rPr>
              <a:t>criteria.</a:t>
            </a:r>
          </a:p>
          <a:p>
            <a:r>
              <a:rPr lang="en-US" dirty="0"/>
              <a:t>Seizures related to SLE may be generalized or partial and may precipitate status </a:t>
            </a:r>
            <a:r>
              <a:rPr lang="en-US" dirty="0" err="1"/>
              <a:t>epilepticus</a:t>
            </a:r>
            <a:r>
              <a:rPr lang="en-US" dirty="0"/>
              <a:t>. Psychosis may manifest as paranoia or </a:t>
            </a:r>
            <a:r>
              <a:rPr lang="en-US" dirty="0" smtClean="0"/>
              <a:t>hallucinations</a:t>
            </a:r>
          </a:p>
          <a:p>
            <a:r>
              <a:rPr lang="en-US" dirty="0" smtClean="0"/>
              <a:t>Other neurological manifestations </a:t>
            </a:r>
            <a:r>
              <a:rPr lang="en-US" dirty="0"/>
              <a:t> </a:t>
            </a:r>
            <a:r>
              <a:rPr lang="en-US" dirty="0" smtClean="0"/>
              <a:t>may occur also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9118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1311</Words>
  <Application>Microsoft Office PowerPoint</Application>
  <PresentationFormat>On-screen Show (4:3)</PresentationFormat>
  <Paragraphs>214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SYSTEMIC LUPUS ERYTHEMATOSIS</vt:lpstr>
      <vt:lpstr>Objectives:</vt:lpstr>
      <vt:lpstr>Background </vt:lpstr>
      <vt:lpstr>aetiology</vt:lpstr>
      <vt:lpstr>Clinical picture</vt:lpstr>
      <vt:lpstr>2-musculoskeletal:</vt:lpstr>
      <vt:lpstr>3- Dermatologic</vt:lpstr>
      <vt:lpstr>PowerPoint Presentation</vt:lpstr>
      <vt:lpstr>4- Neuropsychiatric</vt:lpstr>
      <vt:lpstr>5-Renal:</vt:lpstr>
      <vt:lpstr>6- Pulmonary:</vt:lpstr>
      <vt:lpstr>7- Gastrointestinal:</vt:lpstr>
      <vt:lpstr>8-Cardiac </vt:lpstr>
      <vt:lpstr>9-Hematologic</vt:lpstr>
      <vt:lpstr>Physical Examination</vt:lpstr>
      <vt:lpstr>PowerPoint Presentation</vt:lpstr>
      <vt:lpstr>Differential Diagnoses</vt:lpstr>
      <vt:lpstr>DD</vt:lpstr>
      <vt:lpstr>laboratory studies</vt:lpstr>
      <vt:lpstr>PowerPoint Presentation</vt:lpstr>
      <vt:lpstr>Life threatening complications in SLE:</vt:lpstr>
      <vt:lpstr>Radiologic Studies</vt:lpstr>
      <vt:lpstr>PowerPoint Presentation</vt:lpstr>
      <vt:lpstr>PowerPoint Presentation</vt:lpstr>
      <vt:lpstr>Treatment &amp; Management of SLE  depends on disease severity and disease manifestations.  </vt:lpstr>
      <vt:lpstr>PowerPoint Presentation</vt:lpstr>
      <vt:lpstr>Ttt of acute emergencies in SLE</vt:lpstr>
      <vt:lpstr>Lupus nephritis treatment:</vt:lpstr>
      <vt:lpstr>Adjunctive therapy in lupus nephritis</vt:lpstr>
      <vt:lpstr> Hydroxychloroquine (Plaquenil)</vt:lpstr>
      <vt:lpstr>NSAIDs </vt:lpstr>
      <vt:lpstr>DMARDS, Immunomodulators </vt:lpstr>
      <vt:lpstr>PowerPoint Presentation</vt:lpstr>
      <vt:lpstr>PowerPoint Presentation</vt:lpstr>
      <vt:lpstr>References: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SYSTEMIC LUPUS ERYTHEMATOSIS</dc:title>
  <dc:creator>Hayam Hebah</dc:creator>
  <cp:lastModifiedBy>class</cp:lastModifiedBy>
  <cp:revision>44</cp:revision>
  <dcterms:created xsi:type="dcterms:W3CDTF">2006-08-16T00:00:00Z</dcterms:created>
  <dcterms:modified xsi:type="dcterms:W3CDTF">2016-01-24T07:54:48Z</dcterms:modified>
</cp:coreProperties>
</file>