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87" r:id="rId8"/>
    <p:sldId id="266" r:id="rId9"/>
    <p:sldId id="275" r:id="rId10"/>
    <p:sldId id="285" r:id="rId11"/>
    <p:sldId id="261" r:id="rId12"/>
    <p:sldId id="262" r:id="rId13"/>
    <p:sldId id="267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8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435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7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28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9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1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2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4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36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22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6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4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7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75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6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E57E-DA9E-400E-BCA0-5CA905FEAC97}" type="datetimeFigureOut">
              <a:rPr lang="en-GB" smtClean="0"/>
              <a:t>19/01/2016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4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FF00"/>
                </a:solidFill>
                <a:latin typeface="Castellar" panose="020A0402060406010301" pitchFamily="18" charset="0"/>
              </a:rPr>
              <a:t>SHOCK</a:t>
            </a:r>
            <a:endParaRPr lang="en-GB" sz="6600" b="1" dirty="0">
              <a:solidFill>
                <a:srgbClr val="FFFF00"/>
              </a:solidFill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M K ALAM 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MS;FRCS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Septic Shock (SS)</a:t>
            </a:r>
            <a:endParaRPr lang="en-GB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472608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GB" b="1" i="1" dirty="0">
                <a:solidFill>
                  <a:prstClr val="black"/>
                </a:solidFill>
              </a:rPr>
              <a:t>Sepsis</a:t>
            </a:r>
            <a:r>
              <a:rPr lang="en-GB" i="1" dirty="0">
                <a:solidFill>
                  <a:prstClr val="black"/>
                </a:solidFill>
              </a:rPr>
              <a:t> induced hypotension (systolic &lt; 90 mmHg).</a:t>
            </a:r>
          </a:p>
          <a:p>
            <a:pPr>
              <a:lnSpc>
                <a:spcPct val="200000"/>
              </a:lnSpc>
            </a:pPr>
            <a:r>
              <a:rPr lang="en-GB" i="1" dirty="0" smtClean="0"/>
              <a:t>Disturbance </a:t>
            </a:r>
            <a:r>
              <a:rPr lang="en-GB" i="1" dirty="0" smtClean="0"/>
              <a:t>in O₂ delivery and O₂ consumption.</a:t>
            </a:r>
          </a:p>
          <a:p>
            <a:pPr>
              <a:lnSpc>
                <a:spcPct val="200000"/>
              </a:lnSpc>
            </a:pPr>
            <a:r>
              <a:rPr lang="en-GB" i="1" dirty="0" smtClean="0"/>
              <a:t>Gram </a:t>
            </a:r>
            <a:r>
              <a:rPr lang="en-GB" i="1" dirty="0" smtClean="0"/>
              <a:t>positive </a:t>
            </a:r>
            <a:r>
              <a:rPr lang="en-GB" sz="2400" i="1" dirty="0" smtClean="0"/>
              <a:t>(</a:t>
            </a:r>
            <a:r>
              <a:rPr lang="en-GB" sz="2400" b="1" i="1" dirty="0" smtClean="0"/>
              <a:t>52%</a:t>
            </a:r>
            <a:r>
              <a:rPr lang="en-GB" sz="2400" i="1" dirty="0" smtClean="0"/>
              <a:t>)</a:t>
            </a:r>
            <a:r>
              <a:rPr lang="en-GB" i="1" dirty="0" smtClean="0"/>
              <a:t>, Gram negative </a:t>
            </a:r>
            <a:r>
              <a:rPr lang="en-GB" sz="2400" i="1" dirty="0" smtClean="0"/>
              <a:t>(</a:t>
            </a:r>
            <a:r>
              <a:rPr lang="en-GB" sz="2400" b="1" i="1" dirty="0" smtClean="0"/>
              <a:t>38%</a:t>
            </a:r>
            <a:r>
              <a:rPr lang="en-GB" sz="2400" i="1" dirty="0" smtClean="0"/>
              <a:t>) </a:t>
            </a:r>
            <a:r>
              <a:rPr lang="en-GB" i="1" dirty="0" smtClean="0"/>
              <a:t>infections.</a:t>
            </a:r>
          </a:p>
          <a:p>
            <a:pPr>
              <a:lnSpc>
                <a:spcPct val="200000"/>
              </a:lnSpc>
            </a:pPr>
            <a:r>
              <a:rPr lang="en-GB" i="1" dirty="0" smtClean="0"/>
              <a:t>Common sites of infection: </a:t>
            </a:r>
            <a:r>
              <a:rPr lang="en-GB" i="1" dirty="0" smtClean="0"/>
              <a:t>                                                                         </a:t>
            </a:r>
            <a:r>
              <a:rPr lang="en-GB" sz="2400" b="1" i="1" dirty="0" smtClean="0"/>
              <a:t>Lung </a:t>
            </a:r>
            <a:r>
              <a:rPr lang="en-GB" sz="2400" b="1" i="1" dirty="0" smtClean="0"/>
              <a:t>(50-70%), </a:t>
            </a:r>
            <a:r>
              <a:rPr lang="en-GB" sz="2400" b="1" i="1" dirty="0" smtClean="0"/>
              <a:t>abdomen </a:t>
            </a:r>
            <a:r>
              <a:rPr lang="en-GB" sz="2400" b="1" i="1" dirty="0" smtClean="0"/>
              <a:t>(20-25%), urinary tract (5-7%), skin</a:t>
            </a:r>
            <a:r>
              <a:rPr lang="en-GB" sz="2400" i="1" dirty="0" smtClean="0"/>
              <a:t>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8213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Septic Shock- </a:t>
            </a:r>
            <a:r>
              <a:rPr lang="en-GB" sz="3200" b="1" i="1" dirty="0" smtClean="0">
                <a:solidFill>
                  <a:srgbClr val="FFFF00"/>
                </a:solidFill>
              </a:rPr>
              <a:t>pathophysiology</a:t>
            </a:r>
            <a:endParaRPr lang="en-GB" sz="32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smtClean="0"/>
              <a:t>Infection- triggers </a:t>
            </a:r>
            <a:r>
              <a:rPr lang="en-GB" sz="2400" b="1" i="1" dirty="0" smtClean="0"/>
              <a:t>cytokines (TNF-</a:t>
            </a:r>
            <a:r>
              <a:rPr lang="el-GR" sz="2400" b="1" i="1" dirty="0" smtClean="0"/>
              <a:t>α</a:t>
            </a:r>
            <a:r>
              <a:rPr lang="en-US" sz="2400" b="1" i="1" dirty="0" smtClean="0"/>
              <a:t>, IL 1-</a:t>
            </a:r>
            <a:r>
              <a:rPr lang="el-GR" sz="2400" b="1" i="1" dirty="0" smtClean="0"/>
              <a:t>β</a:t>
            </a:r>
            <a:r>
              <a:rPr lang="en-US" sz="2400" b="1" i="1" dirty="0" smtClean="0"/>
              <a:t>)</a:t>
            </a:r>
            <a:r>
              <a:rPr lang="en-GB" sz="2400" b="1" i="1" dirty="0" smtClean="0"/>
              <a:t>  mediated pro-inflammatory response.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000" i="1" dirty="0" smtClean="0"/>
          </a:p>
          <a:p>
            <a:pPr>
              <a:lnSpc>
                <a:spcPct val="150000"/>
              </a:lnSpc>
            </a:pPr>
            <a:r>
              <a:rPr lang="en-GB" sz="2400" b="1" i="1" dirty="0" smtClean="0"/>
              <a:t>Peripheral vasodilatation (NO), </a:t>
            </a:r>
            <a:r>
              <a:rPr lang="en-GB" sz="2400" i="1" dirty="0" smtClean="0"/>
              <a:t>redistribution of blood flow.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000" i="1" dirty="0" smtClean="0"/>
          </a:p>
          <a:p>
            <a:pPr lvl="0">
              <a:lnSpc>
                <a:spcPct val="150000"/>
              </a:lnSpc>
            </a:pPr>
            <a:r>
              <a:rPr lang="en-GB" sz="2400" b="1" i="1" dirty="0">
                <a:solidFill>
                  <a:prstClr val="black"/>
                </a:solidFill>
              </a:rPr>
              <a:t>Increased cardiac </a:t>
            </a:r>
            <a:r>
              <a:rPr lang="en-GB" sz="2400" b="1" i="1" dirty="0" smtClean="0">
                <a:solidFill>
                  <a:prstClr val="black"/>
                </a:solidFill>
              </a:rPr>
              <a:t>output (CO)- </a:t>
            </a:r>
            <a:r>
              <a:rPr lang="en-GB" sz="2400" i="1" dirty="0" smtClean="0">
                <a:solidFill>
                  <a:prstClr val="black"/>
                </a:solidFill>
              </a:rPr>
              <a:t>High output state.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sz="1000" i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i="1" dirty="0" smtClean="0"/>
              <a:t>Warm well perfused periphery, low diastolic BP,                                            wide pulse pressure.</a:t>
            </a:r>
          </a:p>
          <a:p>
            <a:pPr>
              <a:lnSpc>
                <a:spcPct val="150000"/>
              </a:lnSpc>
            </a:pP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402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Septic Shock- </a:t>
            </a:r>
            <a:r>
              <a:rPr lang="en-GB" sz="3200" b="1" i="1" dirty="0" smtClean="0">
                <a:solidFill>
                  <a:srgbClr val="FFFF00"/>
                </a:solidFill>
              </a:rPr>
              <a:t>pathophysiology</a:t>
            </a:r>
            <a:endParaRPr lang="en-GB" sz="32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i="1" dirty="0" smtClean="0"/>
              <a:t> </a:t>
            </a:r>
            <a:r>
              <a:rPr lang="en-GB" b="1" i="1" u="sng" dirty="0" smtClean="0"/>
              <a:t>If septic state persists:</a:t>
            </a:r>
          </a:p>
          <a:p>
            <a:pPr>
              <a:lnSpc>
                <a:spcPct val="200000"/>
              </a:lnSpc>
            </a:pPr>
            <a:r>
              <a:rPr lang="en-GB" sz="2400" b="1" i="1" dirty="0" smtClean="0"/>
              <a:t>↑vascular permeability </a:t>
            </a:r>
            <a:r>
              <a:rPr lang="en-GB" sz="1800" b="1" i="1" dirty="0" smtClean="0"/>
              <a:t>(</a:t>
            </a:r>
            <a:r>
              <a:rPr lang="en-GB" sz="1800" i="1" dirty="0" smtClean="0"/>
              <a:t>endothelial dysfunction</a:t>
            </a:r>
            <a:r>
              <a:rPr lang="en-GB" sz="1800" i="1" dirty="0" smtClean="0"/>
              <a:t>), </a:t>
            </a:r>
            <a:r>
              <a:rPr lang="en-GB" sz="2000" b="1" i="1" dirty="0" smtClean="0"/>
              <a:t>loss of intravascular volume</a:t>
            </a:r>
            <a:r>
              <a:rPr lang="en-GB" sz="2000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GB" sz="2400" i="1" dirty="0" smtClean="0"/>
              <a:t>Ventricular dysfunction affects CO.</a:t>
            </a:r>
          </a:p>
          <a:p>
            <a:pPr>
              <a:lnSpc>
                <a:spcPct val="200000"/>
              </a:lnSpc>
            </a:pPr>
            <a:r>
              <a:rPr lang="en-GB" sz="2400" i="1" dirty="0" smtClean="0"/>
              <a:t>Peripheral perfusion falls- </a:t>
            </a:r>
            <a:r>
              <a:rPr lang="en-GB" sz="2000" i="1" dirty="0" smtClean="0"/>
              <a:t>now indistinguishable from hypovolemia.</a:t>
            </a:r>
          </a:p>
          <a:p>
            <a:pPr>
              <a:lnSpc>
                <a:spcPct val="200000"/>
              </a:lnSpc>
            </a:pPr>
            <a:r>
              <a:rPr lang="en-GB" sz="2400" i="1" dirty="0" smtClean="0"/>
              <a:t>Microthrombi  formation within microcirculation.</a:t>
            </a:r>
          </a:p>
          <a:p>
            <a:pPr>
              <a:lnSpc>
                <a:spcPct val="200000"/>
              </a:lnSpc>
            </a:pPr>
            <a:r>
              <a:rPr lang="en-GB" sz="2400" i="1" dirty="0" smtClean="0"/>
              <a:t>Microcirculatory dysfunction impairs O₂ delivery to cells.</a:t>
            </a:r>
          </a:p>
          <a:p>
            <a:pPr>
              <a:lnSpc>
                <a:spcPct val="200000"/>
              </a:lnSpc>
            </a:pPr>
            <a:r>
              <a:rPr lang="en-GB" sz="2400" i="1" dirty="0" smtClean="0"/>
              <a:t>Mitochondrial dysfunction impairs O₂ utilization within cell.</a:t>
            </a:r>
          </a:p>
          <a:p>
            <a:pPr>
              <a:lnSpc>
                <a:spcPct val="150000"/>
              </a:lnSpc>
            </a:pP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2027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Cardiogenic Shock </a:t>
            </a:r>
            <a:r>
              <a:rPr lang="en-US" sz="3200" b="1" i="1" dirty="0" smtClean="0">
                <a:solidFill>
                  <a:srgbClr val="FFFF00"/>
                </a:solidFill>
              </a:rPr>
              <a:t>(CS)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i="1" dirty="0">
                <a:solidFill>
                  <a:prstClr val="black"/>
                </a:solidFill>
              </a:rPr>
              <a:t>Causes: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prstClr val="black"/>
                </a:solidFill>
              </a:rPr>
              <a:t>Myocardial infarction, arrhythmias, valve dysfunction</a:t>
            </a:r>
            <a:r>
              <a:rPr lang="en-US" sz="2800" i="1" dirty="0" smtClean="0">
                <a:solidFill>
                  <a:prstClr val="black"/>
                </a:solidFill>
              </a:rPr>
              <a:t>, </a:t>
            </a:r>
            <a:r>
              <a:rPr lang="en-US" sz="2800" i="1" dirty="0">
                <a:solidFill>
                  <a:prstClr val="black"/>
                </a:solidFill>
              </a:rPr>
              <a:t>massive pulmonary embolism, </a:t>
            </a:r>
            <a:r>
              <a:rPr lang="en-US" sz="2800" i="1" dirty="0">
                <a:solidFill>
                  <a:prstClr val="black"/>
                </a:solidFill>
              </a:rPr>
              <a:t>cardiac tamponade </a:t>
            </a:r>
            <a:r>
              <a:rPr lang="en-US" sz="2800" i="1" dirty="0" smtClean="0">
                <a:solidFill>
                  <a:prstClr val="black"/>
                </a:solidFill>
              </a:rPr>
              <a:t>and </a:t>
            </a:r>
            <a:r>
              <a:rPr lang="en-US" sz="2800" i="1" dirty="0">
                <a:solidFill>
                  <a:prstClr val="black"/>
                </a:solidFill>
              </a:rPr>
              <a:t>tension pneumothorax.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A pump failure</a:t>
            </a:r>
            <a:r>
              <a:rPr lang="en-US" i="1" dirty="0" smtClean="0"/>
              <a:t>: </a:t>
            </a:r>
            <a:r>
              <a:rPr lang="en-US" sz="2800" i="1" dirty="0" smtClean="0"/>
              <a:t>Heart unable maintain adequate cardiac output to meet metabolic requirements.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/>
              <a:t>Low output state.</a:t>
            </a:r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Normal circulating volume</a:t>
            </a:r>
            <a:r>
              <a:rPr lang="en-US" sz="2800" i="1" dirty="0" smtClean="0"/>
              <a:t>.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7620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Anaphylactic Shock </a:t>
            </a:r>
            <a:r>
              <a:rPr lang="en-US" sz="3200" b="1" i="1" dirty="0" smtClean="0">
                <a:solidFill>
                  <a:srgbClr val="FFFF00"/>
                </a:solidFill>
              </a:rPr>
              <a:t>(AS)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800" i="1" dirty="0">
                <a:solidFill>
                  <a:prstClr val="black"/>
                </a:solidFill>
              </a:rPr>
              <a:t>Severe systemic </a:t>
            </a:r>
            <a:r>
              <a:rPr lang="en-US" sz="2800" b="1" i="1" dirty="0">
                <a:solidFill>
                  <a:prstClr val="black"/>
                </a:solidFill>
              </a:rPr>
              <a:t>reaction to an allergen</a:t>
            </a:r>
            <a:r>
              <a:rPr lang="en-US" i="1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b="1" i="1" dirty="0" smtClean="0">
                <a:solidFill>
                  <a:prstClr val="black"/>
                </a:solidFill>
              </a:rPr>
              <a:t>Drugs</a:t>
            </a:r>
            <a:r>
              <a:rPr lang="en-US" sz="2800" i="1" dirty="0" smtClean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(antibiotics, dextran, radiological contrasts</a:t>
            </a:r>
            <a:r>
              <a:rPr lang="en-US" sz="2200" i="1" dirty="0" smtClean="0">
                <a:solidFill>
                  <a:prstClr val="black"/>
                </a:solidFill>
              </a:rPr>
              <a:t>), </a:t>
            </a:r>
            <a:r>
              <a:rPr lang="en-US" sz="2800" b="1" i="1" dirty="0" smtClean="0">
                <a:solidFill>
                  <a:prstClr val="black"/>
                </a:solidFill>
              </a:rPr>
              <a:t>food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(peanuts, shellfish, dairy) </a:t>
            </a:r>
            <a:r>
              <a:rPr lang="en-US" sz="2800" b="1" i="1" dirty="0">
                <a:solidFill>
                  <a:prstClr val="black"/>
                </a:solidFill>
              </a:rPr>
              <a:t>insect</a:t>
            </a:r>
            <a:r>
              <a:rPr lang="en-US" sz="2800" i="1" dirty="0">
                <a:solidFill>
                  <a:prstClr val="black"/>
                </a:solidFill>
              </a:rPr>
              <a:t> stings and </a:t>
            </a:r>
            <a:r>
              <a:rPr lang="en-US" sz="2800" b="1" i="1" dirty="0">
                <a:solidFill>
                  <a:prstClr val="black"/>
                </a:solidFill>
              </a:rPr>
              <a:t>latex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Release of vasoactive mediators from</a:t>
            </a:r>
            <a:r>
              <a:rPr lang="en-US" sz="2800" b="1" i="1" dirty="0" smtClean="0"/>
              <a:t> basophil &amp; mast cells </a:t>
            </a:r>
            <a:r>
              <a:rPr lang="en-US" sz="2200" i="1" dirty="0">
                <a:solidFill>
                  <a:prstClr val="black"/>
                </a:solidFill>
              </a:rPr>
              <a:t>(histamine, kinins, prostaglandins)</a:t>
            </a:r>
            <a:r>
              <a:rPr lang="en-US" sz="2200" i="1" dirty="0" smtClean="0"/>
              <a:t> </a:t>
            </a:r>
            <a:r>
              <a:rPr lang="en-US" sz="2800" i="1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sz="2800" i="1" dirty="0" smtClean="0"/>
              <a:t>Reaction mostly mediated  by </a:t>
            </a:r>
            <a:r>
              <a:rPr lang="en-US" sz="2800" b="1" i="1" dirty="0" smtClean="0"/>
              <a:t>IgE, IgG</a:t>
            </a:r>
            <a:r>
              <a:rPr lang="en-US" sz="2800" i="1" dirty="0" smtClean="0"/>
              <a:t>, or </a:t>
            </a:r>
            <a:r>
              <a:rPr lang="en-US" sz="2800" b="1" i="1" dirty="0" smtClean="0"/>
              <a:t>complement</a:t>
            </a:r>
            <a:r>
              <a:rPr lang="en-US" sz="2800" i="1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sz="2800" b="1" i="1" dirty="0" smtClean="0"/>
              <a:t>Shock</a:t>
            </a:r>
            <a:r>
              <a:rPr lang="en-US" sz="2800" i="1" dirty="0" smtClean="0"/>
              <a:t>: Vasodilatation, intravascular volume redistribution, capillary leak and reduced CO.</a:t>
            </a:r>
          </a:p>
          <a:p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33150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24744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Neurogenic Shock </a:t>
            </a:r>
            <a:r>
              <a:rPr lang="en-US" sz="3200" b="1" i="1" dirty="0" smtClean="0">
                <a:solidFill>
                  <a:srgbClr val="FFFF00"/>
                </a:solidFill>
              </a:rPr>
              <a:t>(NS)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730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Injury to spinal cord </a:t>
            </a:r>
            <a:r>
              <a:rPr lang="en-US" sz="2400" i="1" dirty="0" smtClean="0"/>
              <a:t>(cervical, thoracic),  </a:t>
            </a:r>
            <a:r>
              <a:rPr lang="en-US" sz="3100" i="1" dirty="0"/>
              <a:t>h</a:t>
            </a:r>
            <a:r>
              <a:rPr lang="en-US" sz="3100" i="1" dirty="0" smtClean="0"/>
              <a:t>igh spinal anaesthesia.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Disruption of sympathetic </a:t>
            </a:r>
            <a:r>
              <a:rPr lang="en-US" i="1" dirty="0" smtClean="0"/>
              <a:t>efferent.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Loss of vasomotor tone- </a:t>
            </a:r>
            <a:r>
              <a:rPr lang="en-US" sz="2600" i="1" dirty="0" smtClean="0"/>
              <a:t>profound vasodilatation, fall in peripheral vascular resistance.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loss of cardiac stimulation (T1-4).</a:t>
            </a:r>
          </a:p>
          <a:p>
            <a:pPr lvl="0">
              <a:lnSpc>
                <a:spcPct val="150000"/>
              </a:lnSpc>
            </a:pPr>
            <a:r>
              <a:rPr lang="en-US" sz="3100" i="1" dirty="0">
                <a:solidFill>
                  <a:prstClr val="black"/>
                </a:solidFill>
              </a:rPr>
              <a:t>Loss of sweat gland innervation- anhydrosis.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Hypotension, bradycardia, dry &amp; warm periphery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074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Microcirculation in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Microcirculation:</a:t>
            </a:r>
            <a:r>
              <a:rPr lang="en-US" sz="2400" i="1" dirty="0" smtClean="0"/>
              <a:t> </a:t>
            </a:r>
            <a:r>
              <a:rPr lang="en-US" sz="2000" b="1" i="1" dirty="0" smtClean="0"/>
              <a:t>Arterioles, capillaries &amp; venules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Early HS &amp; CS: </a:t>
            </a:r>
            <a:r>
              <a:rPr lang="en-US" sz="2000" i="1" dirty="0" smtClean="0"/>
              <a:t>Arteriolar </a:t>
            </a:r>
            <a:r>
              <a:rPr lang="en-US" sz="2000" b="1" i="1" dirty="0" smtClean="0"/>
              <a:t>vasoconstriction</a:t>
            </a:r>
            <a:r>
              <a:rPr lang="en-US" sz="2000" i="1" dirty="0" smtClean="0"/>
              <a:t>→ fall in capillary hydrostatic pressure → </a:t>
            </a:r>
            <a:r>
              <a:rPr lang="en-US" sz="2000" b="1" i="1" dirty="0" smtClean="0"/>
              <a:t>shift of interstitial space fluid to intravascular space </a:t>
            </a:r>
            <a:r>
              <a:rPr lang="en-US" sz="2000" i="1" dirty="0" smtClean="0"/>
              <a:t>to maintain intravascular volume.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SS: </a:t>
            </a:r>
            <a:r>
              <a:rPr lang="en-US" sz="2000" i="1" dirty="0" smtClean="0"/>
              <a:t>Disruption of microcirculation &amp; activation of coagulation, DIC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Shock uncorrected:  </a:t>
            </a:r>
            <a:r>
              <a:rPr lang="en-US" sz="2000" i="1" dirty="0" smtClean="0"/>
              <a:t>Accumulation of lactic acid, CO₂, endothelium factors → pre-capillary vasodilatation.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Pooling of blood </a:t>
            </a:r>
            <a:r>
              <a:rPr lang="en-US" sz="2400" i="1" dirty="0" smtClean="0"/>
              <a:t>in capillary bed, </a:t>
            </a:r>
            <a:r>
              <a:rPr lang="en-US" sz="2400" b="1" i="1" dirty="0" smtClean="0"/>
              <a:t>↑</a:t>
            </a:r>
            <a:r>
              <a:rPr lang="en-US" sz="2400" i="1" dirty="0" smtClean="0"/>
              <a:t>capillary </a:t>
            </a:r>
            <a:r>
              <a:rPr lang="en-US" sz="2400" b="1" i="1" dirty="0" smtClean="0"/>
              <a:t>permeability</a:t>
            </a:r>
            <a:r>
              <a:rPr lang="en-US" sz="2400" i="1" dirty="0" smtClean="0"/>
              <a:t> leading </a:t>
            </a:r>
            <a:r>
              <a:rPr lang="en-US" sz="2400" i="1" dirty="0" smtClean="0"/>
              <a:t>to </a:t>
            </a:r>
            <a:r>
              <a:rPr lang="en-US" sz="2400" b="1" i="1" dirty="0" smtClean="0"/>
              <a:t>loss </a:t>
            </a:r>
            <a:r>
              <a:rPr lang="en-US" sz="2400" b="1" i="1" dirty="0" smtClean="0"/>
              <a:t>of fluid </a:t>
            </a:r>
            <a:r>
              <a:rPr lang="en-US" sz="2400" i="1" dirty="0" smtClean="0"/>
              <a:t>into interstitial space.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Increased viscosity</a:t>
            </a:r>
            <a:r>
              <a:rPr lang="en-US" sz="2400" i="1" dirty="0" smtClean="0"/>
              <a:t>, platelet aggregation, </a:t>
            </a:r>
            <a:r>
              <a:rPr lang="en-US" sz="2400" b="1" i="1" dirty="0" smtClean="0"/>
              <a:t>microthrombi</a:t>
            </a:r>
            <a:r>
              <a:rPr lang="en-US" sz="2400" i="1" dirty="0" smtClean="0"/>
              <a:t> 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Cellular function in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9046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b="1" i="1" dirty="0" smtClean="0"/>
              <a:t>Anaerobic metabolism </a:t>
            </a:r>
            <a:r>
              <a:rPr lang="en-US" sz="2800" i="1" dirty="0" smtClean="0"/>
              <a:t>- accumulation of </a:t>
            </a:r>
            <a:r>
              <a:rPr lang="en-US" sz="2800" b="1" i="1" dirty="0" smtClean="0"/>
              <a:t>lactic acid</a:t>
            </a:r>
          </a:p>
          <a:p>
            <a:pPr>
              <a:lnSpc>
                <a:spcPct val="200000"/>
              </a:lnSpc>
            </a:pPr>
            <a:r>
              <a:rPr lang="en-US" sz="2800" i="1" dirty="0" smtClean="0"/>
              <a:t>O₂ extraction ↑initially, continued ↓</a:t>
            </a:r>
            <a:r>
              <a:rPr lang="en-US" sz="2800" i="1" dirty="0" smtClean="0">
                <a:solidFill>
                  <a:prstClr val="black"/>
                </a:solidFill>
              </a:rPr>
              <a:t>O₂ supply results fall in its use.</a:t>
            </a:r>
            <a:endParaRPr lang="en-US" sz="2800" i="1" dirty="0" smtClean="0"/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Anaerobic glycolysis </a:t>
            </a:r>
            <a:r>
              <a:rPr lang="en-US" sz="2800" i="1" dirty="0" smtClean="0"/>
              <a:t>generating </a:t>
            </a:r>
            <a:r>
              <a:rPr lang="en-US" sz="2800" b="1" i="1" dirty="0" smtClean="0"/>
              <a:t>only 2 moles of ATP vs 38 in </a:t>
            </a:r>
            <a:r>
              <a:rPr lang="en-US" sz="2800" i="1" dirty="0" smtClean="0"/>
              <a:t>normal state. 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Intracellular accumulation of Na⁺ </a:t>
            </a:r>
            <a:r>
              <a:rPr lang="en-US" sz="2800" i="1" dirty="0" smtClean="0"/>
              <a:t>leads to cell swelling.</a:t>
            </a:r>
          </a:p>
          <a:p>
            <a:pPr>
              <a:lnSpc>
                <a:spcPct val="200000"/>
              </a:lnSpc>
            </a:pPr>
            <a:r>
              <a:rPr lang="en-US" sz="2800" i="1" dirty="0" smtClean="0"/>
              <a:t>Disruption of protein synthesis, lysosomal &amp; mitochondrial damage due to fall in pH </a:t>
            </a:r>
            <a:r>
              <a:rPr lang="en-US" sz="2400" i="1" dirty="0" smtClean="0"/>
              <a:t>(due to lactic acidosis)</a:t>
            </a:r>
          </a:p>
          <a:p>
            <a:pPr>
              <a:lnSpc>
                <a:spcPct val="200000"/>
              </a:lnSpc>
            </a:pPr>
            <a:r>
              <a:rPr lang="en-US" sz="2800" b="1" i="1" dirty="0" smtClean="0"/>
              <a:t>Less ATP </a:t>
            </a:r>
            <a:r>
              <a:rPr lang="en-US" sz="2800" i="1" dirty="0" smtClean="0"/>
              <a:t>supply leads to </a:t>
            </a:r>
            <a:r>
              <a:rPr lang="en-US" sz="2800" b="1" i="1" dirty="0" smtClean="0"/>
              <a:t>cell dysfunction</a:t>
            </a:r>
            <a:r>
              <a:rPr lang="en-US" sz="2800" i="1" dirty="0" smtClean="0"/>
              <a:t>, ultimately cell death.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Effects of shock on organs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i="1" u="sng" dirty="0" smtClean="0"/>
              <a:t>CVS</a:t>
            </a:r>
            <a:r>
              <a:rPr lang="en-US" b="1" i="1" dirty="0" smtClean="0"/>
              <a:t>:</a:t>
            </a:r>
            <a:r>
              <a:rPr lang="en-US" i="1" dirty="0" smtClean="0"/>
              <a:t> ↓ coronary blood flow → </a:t>
            </a:r>
            <a:r>
              <a:rPr lang="en-US" b="1" i="1" dirty="0" smtClean="0"/>
              <a:t>myocardial ischemia</a:t>
            </a:r>
            <a:r>
              <a:rPr lang="en-US" i="1" dirty="0" smtClean="0"/>
              <a:t>→ </a:t>
            </a:r>
            <a:r>
              <a:rPr lang="en-US" b="1" i="1" dirty="0" smtClean="0"/>
              <a:t>↓CO.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Widespread endothelial activation→ microcirculatory dysfunction.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i="1" dirty="0" smtClean="0"/>
          </a:p>
          <a:p>
            <a:pPr>
              <a:lnSpc>
                <a:spcPct val="150000"/>
              </a:lnSpc>
            </a:pPr>
            <a:r>
              <a:rPr lang="en-US" b="1" i="1" u="sng" dirty="0" smtClean="0"/>
              <a:t>RS:</a:t>
            </a:r>
            <a:r>
              <a:rPr lang="en-US" b="1" i="1" dirty="0" smtClean="0"/>
              <a:t> </a:t>
            </a:r>
            <a:r>
              <a:rPr lang="en-US" i="1" dirty="0" smtClean="0"/>
              <a:t>Tachypnoea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Pulmonary edema (cardiogenic shock)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Acute lung injury→ hypoxia.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401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sz="4000" b="1" i="1" dirty="0">
                <a:solidFill>
                  <a:srgbClr val="FFFF00"/>
                </a:solidFill>
              </a:rPr>
              <a:t>Effects of shock on organs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u="sng" dirty="0" smtClean="0"/>
              <a:t>CNS</a:t>
            </a:r>
            <a:r>
              <a:rPr lang="en-US" b="1" i="1" dirty="0" smtClean="0"/>
              <a:t>: </a:t>
            </a:r>
            <a:r>
              <a:rPr lang="en-US" i="1" dirty="0" smtClean="0"/>
              <a:t>Restless, confusion, coma</a:t>
            </a:r>
          </a:p>
          <a:p>
            <a:pPr>
              <a:lnSpc>
                <a:spcPct val="150000"/>
              </a:lnSpc>
            </a:pPr>
            <a:endParaRPr lang="en-US" sz="1000" b="1" i="1" dirty="0"/>
          </a:p>
          <a:p>
            <a:pPr>
              <a:lnSpc>
                <a:spcPct val="150000"/>
              </a:lnSpc>
            </a:pPr>
            <a:r>
              <a:rPr lang="en-US" b="1" i="1" u="sng" dirty="0" smtClean="0"/>
              <a:t>GIT:</a:t>
            </a:r>
            <a:r>
              <a:rPr lang="en-US" i="1" dirty="0" smtClean="0"/>
              <a:t> Splanchnic hypoperfusion→ breakdown of gut mucosal barrier→ bact./bact. wall content entry into circulation </a:t>
            </a:r>
            <a:r>
              <a:rPr lang="en-US" i="1" dirty="0" smtClean="0">
                <a:solidFill>
                  <a:prstClr val="black"/>
                </a:solidFill>
              </a:rPr>
              <a:t>→ SIRS</a:t>
            </a:r>
            <a:endParaRPr lang="en-US" i="1" dirty="0" smtClean="0"/>
          </a:p>
          <a:p>
            <a:r>
              <a:rPr lang="en-US" b="1" i="1" u="sng" dirty="0" smtClean="0"/>
              <a:t>Renal</a:t>
            </a:r>
            <a:r>
              <a:rPr lang="en-US" i="1" dirty="0" smtClean="0"/>
              <a:t>:  Hypoperfusion→ oliguria→  anuria</a:t>
            </a:r>
          </a:p>
          <a:p>
            <a:pPr marL="0" indent="0">
              <a:buNone/>
            </a:pPr>
            <a:r>
              <a:rPr lang="en-US" i="1" dirty="0" smtClean="0"/>
              <a:t>      </a:t>
            </a:r>
            <a:r>
              <a:rPr lang="en-US" sz="2400" b="1" i="1" dirty="0" smtClean="0"/>
              <a:t>Acute renal failure</a:t>
            </a:r>
            <a:r>
              <a:rPr lang="en-US" sz="2400" i="1" dirty="0" smtClean="0"/>
              <a:t>: ↑ urea, creatinine, K⁺&amp; metabolic acidosis.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73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FFFF00"/>
                </a:solidFill>
              </a:rPr>
              <a:t>ILO’s</a:t>
            </a:r>
            <a:endParaRPr lang="en-GB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latin typeface="Times New Roman"/>
                <a:ea typeface="Times New Roman"/>
                <a:cs typeface="Times New Roman"/>
              </a:rPr>
              <a:t>At the end of this presentation students will be able to</a:t>
            </a:r>
            <a:r>
              <a:rPr lang="en-US" sz="2800" b="1" i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1" dirty="0"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i="1" dirty="0">
                <a:latin typeface="Times New Roman"/>
                <a:ea typeface="Times New Roman"/>
              </a:rPr>
              <a:t>Describe the different </a:t>
            </a:r>
            <a:r>
              <a:rPr lang="en-US" b="1" i="1" dirty="0">
                <a:latin typeface="Times New Roman"/>
                <a:ea typeface="Times New Roman"/>
              </a:rPr>
              <a:t>types of shock</a:t>
            </a:r>
            <a:r>
              <a:rPr lang="en-US" i="1" dirty="0">
                <a:latin typeface="Times New Roman"/>
                <a:ea typeface="Times New Roman"/>
              </a:rPr>
              <a:t>.</a:t>
            </a:r>
            <a:endParaRPr lang="en-US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i="1" dirty="0">
                <a:latin typeface="Times New Roman"/>
                <a:ea typeface="Times New Roman"/>
              </a:rPr>
              <a:t>Understand the </a:t>
            </a:r>
            <a:r>
              <a:rPr lang="en-US" b="1" i="1" dirty="0">
                <a:latin typeface="Times New Roman"/>
                <a:ea typeface="Times New Roman"/>
              </a:rPr>
              <a:t>pathophysiology</a:t>
            </a:r>
            <a:r>
              <a:rPr lang="en-US" i="1" dirty="0">
                <a:latin typeface="Times New Roman"/>
                <a:ea typeface="Times New Roman"/>
              </a:rPr>
              <a:t> of different types of shock.</a:t>
            </a:r>
            <a:endParaRPr lang="en-US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i="1" dirty="0">
                <a:latin typeface="Times New Roman"/>
                <a:ea typeface="Times New Roman"/>
              </a:rPr>
              <a:t>Explain the </a:t>
            </a:r>
            <a:r>
              <a:rPr lang="en-US" b="1" i="1" dirty="0">
                <a:latin typeface="Times New Roman"/>
                <a:ea typeface="Times New Roman"/>
              </a:rPr>
              <a:t>effect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b="1" i="1" dirty="0">
                <a:latin typeface="Times New Roman"/>
                <a:ea typeface="Times New Roman"/>
              </a:rPr>
              <a:t>of shock </a:t>
            </a:r>
            <a:r>
              <a:rPr lang="en-US" i="1" dirty="0">
                <a:latin typeface="Times New Roman"/>
                <a:ea typeface="Times New Roman"/>
              </a:rPr>
              <a:t>on different </a:t>
            </a:r>
            <a:r>
              <a:rPr lang="en-US" i="1" dirty="0" smtClean="0">
                <a:latin typeface="Times New Roman"/>
                <a:ea typeface="Times New Roman"/>
              </a:rPr>
              <a:t>organs.</a:t>
            </a:r>
            <a:endParaRPr lang="en-US" i="1" dirty="0"/>
          </a:p>
          <a:p>
            <a:pPr lvl="0">
              <a:lnSpc>
                <a:spcPct val="150000"/>
              </a:lnSpc>
              <a:spcBef>
                <a:spcPts val="0"/>
              </a:spcBef>
              <a:buFont typeface="Symbol"/>
              <a:buChar char=""/>
            </a:pPr>
            <a:r>
              <a:rPr lang="en-US" i="1" dirty="0">
                <a:latin typeface="Times New Roman"/>
                <a:ea typeface="Times New Roman"/>
              </a:rPr>
              <a:t>Discuss the </a:t>
            </a:r>
            <a:r>
              <a:rPr lang="en-US" b="1" i="1" dirty="0">
                <a:latin typeface="Times New Roman"/>
                <a:ea typeface="Times New Roman"/>
              </a:rPr>
              <a:t>management</a:t>
            </a:r>
            <a:r>
              <a:rPr lang="en-US" i="1" dirty="0">
                <a:latin typeface="Times New Roman"/>
                <a:ea typeface="Times New Roman"/>
              </a:rPr>
              <a:t> of each type of </a:t>
            </a:r>
            <a:r>
              <a:rPr lang="en-US" i="1" dirty="0" smtClean="0">
                <a:latin typeface="Times New Roman"/>
                <a:ea typeface="Times New Roman"/>
              </a:rPr>
              <a:t>shock.</a:t>
            </a:r>
            <a:endParaRPr lang="en-US" i="1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951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Management- </a:t>
            </a:r>
            <a:r>
              <a:rPr lang="en-US" sz="3600" b="1" i="1" dirty="0" smtClean="0">
                <a:solidFill>
                  <a:srgbClr val="FFFF00"/>
                </a:solidFill>
              </a:rPr>
              <a:t>general principles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/>
              <a:t>Identification &amp; treatment of underlying cause</a:t>
            </a:r>
            <a:r>
              <a:rPr lang="en-US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Like most emergencies- </a:t>
            </a:r>
            <a:r>
              <a:rPr lang="en-US" b="1" i="1" dirty="0" smtClean="0"/>
              <a:t>ABC</a:t>
            </a:r>
            <a:r>
              <a:rPr lang="en-US" i="1" dirty="0" smtClean="0"/>
              <a:t> approach.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Admission to HDU or ICU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Adequate O₂ delivery: Maintaining airway, </a:t>
            </a:r>
            <a:r>
              <a:rPr lang="en-US" i="1" dirty="0" smtClean="0"/>
              <a:t>                </a:t>
            </a:r>
            <a:r>
              <a:rPr lang="en-US" b="1" i="1" dirty="0" smtClean="0"/>
              <a:t>high </a:t>
            </a:r>
            <a:r>
              <a:rPr lang="en-US" b="1" i="1" dirty="0" smtClean="0"/>
              <a:t>flow </a:t>
            </a:r>
            <a:r>
              <a:rPr lang="en-US" b="1" i="1" dirty="0" smtClean="0">
                <a:solidFill>
                  <a:prstClr val="black"/>
                </a:solidFill>
              </a:rPr>
              <a:t>O₂ delivery</a:t>
            </a:r>
            <a:r>
              <a:rPr lang="en-US" i="1" dirty="0" smtClean="0">
                <a:solidFill>
                  <a:prstClr val="black"/>
                </a:solidFill>
              </a:rPr>
              <a:t> (10-15L/ min)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Pulse oximetry, frequent ABG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Intubation &amp; ventilatory support.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028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Hypovolemic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641379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endParaRPr lang="en-GB" b="1" i="1" dirty="0" smtClean="0">
              <a:solidFill>
                <a:prstClr val="black"/>
              </a:solidFill>
            </a:endParaRP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b="1" i="1" dirty="0" smtClean="0">
                <a:solidFill>
                  <a:prstClr val="black"/>
                </a:solidFill>
              </a:rPr>
              <a:t>Blood loss</a:t>
            </a:r>
            <a:r>
              <a:rPr lang="en-GB" b="1" i="1" dirty="0" smtClean="0">
                <a:solidFill>
                  <a:srgbClr val="FF0000"/>
                </a:solidFill>
              </a:rPr>
              <a:t>*</a:t>
            </a:r>
            <a:r>
              <a:rPr lang="en-GB" i="1" dirty="0" smtClean="0">
                <a:solidFill>
                  <a:prstClr val="black"/>
                </a:solidFill>
              </a:rPr>
              <a:t>: </a:t>
            </a:r>
            <a:r>
              <a:rPr lang="en-GB" i="1" dirty="0">
                <a:solidFill>
                  <a:prstClr val="black"/>
                </a:solidFill>
              </a:rPr>
              <a:t>Trauma, GI bleeding, ruptured aneurysm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b="1" i="1" dirty="0" smtClean="0">
                <a:solidFill>
                  <a:prstClr val="black"/>
                </a:solidFill>
              </a:rPr>
              <a:t>Plasma </a:t>
            </a:r>
            <a:r>
              <a:rPr lang="en-GB" b="1" i="1" dirty="0">
                <a:solidFill>
                  <a:prstClr val="black"/>
                </a:solidFill>
              </a:rPr>
              <a:t>loss</a:t>
            </a:r>
            <a:r>
              <a:rPr lang="en-GB" i="1" dirty="0">
                <a:solidFill>
                  <a:prstClr val="black"/>
                </a:solidFill>
              </a:rPr>
              <a:t>: Burn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b="1" i="1" dirty="0" smtClean="0">
                <a:solidFill>
                  <a:prstClr val="black"/>
                </a:solidFill>
              </a:rPr>
              <a:t>Water </a:t>
            </a:r>
            <a:r>
              <a:rPr lang="en-GB" b="1" i="1" dirty="0">
                <a:solidFill>
                  <a:prstClr val="black"/>
                </a:solidFill>
              </a:rPr>
              <a:t>&amp; electrolytes loss</a:t>
            </a:r>
            <a:r>
              <a:rPr lang="en-GB" i="1" dirty="0">
                <a:solidFill>
                  <a:prstClr val="black"/>
                </a:solidFill>
              </a:rPr>
              <a:t>: Diarrhoea, </a:t>
            </a:r>
            <a:r>
              <a:rPr lang="en-GB" i="1" dirty="0" smtClean="0">
                <a:solidFill>
                  <a:prstClr val="black"/>
                </a:solidFill>
              </a:rPr>
              <a:t>vomiting</a:t>
            </a:r>
          </a:p>
          <a:p>
            <a:pPr marL="457200" lvl="1" indent="0">
              <a:buNone/>
            </a:pPr>
            <a:endParaRPr lang="en-GB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 </a:t>
            </a:r>
            <a:r>
              <a:rPr lang="en-US" sz="2000" i="1" dirty="0" smtClean="0"/>
              <a:t>Commonest cause in surgical practice.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924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i="1" dirty="0">
                <a:solidFill>
                  <a:srgbClr val="FFFF00"/>
                </a:solidFill>
              </a:rPr>
              <a:t>Indicators of hypovolemic shock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104456" cy="4525963"/>
          </a:xfrm>
        </p:spPr>
        <p:txBody>
          <a:bodyPr/>
          <a:lstStyle/>
          <a:p>
            <a:pPr lvl="0"/>
            <a:r>
              <a:rPr lang="en-GB" sz="3200" b="1" i="1" dirty="0">
                <a:solidFill>
                  <a:prstClr val="black"/>
                </a:solidFill>
              </a:rPr>
              <a:t>Tachycardia</a:t>
            </a:r>
            <a:r>
              <a:rPr lang="en-GB" sz="3200" i="1" dirty="0">
                <a:solidFill>
                  <a:prstClr val="black"/>
                </a:solidFill>
              </a:rPr>
              <a:t>*</a:t>
            </a:r>
          </a:p>
          <a:p>
            <a:pPr lvl="0"/>
            <a:r>
              <a:rPr lang="en-GB" sz="3200" b="1" i="1" dirty="0">
                <a:solidFill>
                  <a:prstClr val="black"/>
                </a:solidFill>
              </a:rPr>
              <a:t>Agitation</a:t>
            </a:r>
          </a:p>
          <a:p>
            <a:pPr lvl="0"/>
            <a:r>
              <a:rPr lang="en-GB" sz="3200" i="1" dirty="0">
                <a:solidFill>
                  <a:prstClr val="black"/>
                </a:solidFill>
              </a:rPr>
              <a:t>Tachypnea</a:t>
            </a:r>
          </a:p>
          <a:p>
            <a:pPr lvl="0"/>
            <a:r>
              <a:rPr lang="en-GB" sz="3200" b="1" i="1" dirty="0" smtClean="0">
                <a:solidFill>
                  <a:prstClr val="black"/>
                </a:solidFill>
              </a:rPr>
              <a:t>Sweating</a:t>
            </a:r>
          </a:p>
          <a:p>
            <a:pPr lvl="0"/>
            <a:r>
              <a:rPr lang="en-GB" sz="3200" b="1" i="1" dirty="0">
                <a:solidFill>
                  <a:prstClr val="black"/>
                </a:solidFill>
              </a:rPr>
              <a:t>Cool </a:t>
            </a:r>
            <a:r>
              <a:rPr lang="en-GB" sz="3200" b="1" i="1" dirty="0" smtClean="0">
                <a:solidFill>
                  <a:prstClr val="black"/>
                </a:solidFill>
              </a:rPr>
              <a:t>extremities</a:t>
            </a:r>
          </a:p>
          <a:p>
            <a:pPr lvl="0"/>
            <a:r>
              <a:rPr lang="en-GB" sz="3200" b="1" i="1" dirty="0" smtClean="0">
                <a:solidFill>
                  <a:prstClr val="black"/>
                </a:solidFill>
              </a:rPr>
              <a:t>Collapsed neck veins</a:t>
            </a:r>
            <a:endParaRPr lang="en-GB" sz="32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GB" sz="3200" b="1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 lvl="0"/>
            <a:r>
              <a:rPr lang="en-GB" sz="3200" b="1" i="1" dirty="0">
                <a:solidFill>
                  <a:prstClr val="black"/>
                </a:solidFill>
              </a:rPr>
              <a:t>Weak peripheral pulse</a:t>
            </a:r>
          </a:p>
          <a:p>
            <a:pPr lvl="0"/>
            <a:r>
              <a:rPr lang="en-GB" sz="3200" b="1" i="1" dirty="0">
                <a:solidFill>
                  <a:prstClr val="black"/>
                </a:solidFill>
              </a:rPr>
              <a:t>Decreased pulse pressure</a:t>
            </a:r>
          </a:p>
          <a:p>
            <a:pPr lvl="0"/>
            <a:r>
              <a:rPr lang="en-GB" sz="3200" b="1" i="1" dirty="0">
                <a:solidFill>
                  <a:prstClr val="black"/>
                </a:solidFill>
              </a:rPr>
              <a:t>Hypotension</a:t>
            </a:r>
          </a:p>
          <a:p>
            <a:pPr lvl="0"/>
            <a:r>
              <a:rPr lang="en-GB" sz="3200" i="1" dirty="0" smtClean="0">
                <a:solidFill>
                  <a:prstClr val="black"/>
                </a:solidFill>
              </a:rPr>
              <a:t>Oliguria</a:t>
            </a:r>
          </a:p>
          <a:p>
            <a:pPr lvl="0"/>
            <a:r>
              <a:rPr lang="en-GB" sz="3200" i="1" dirty="0" smtClean="0">
                <a:solidFill>
                  <a:prstClr val="black"/>
                </a:solidFill>
              </a:rPr>
              <a:t>Low CVP</a:t>
            </a:r>
            <a:endParaRPr lang="en-GB" sz="3200" i="1" dirty="0">
              <a:solidFill>
                <a:prstClr val="black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5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 of HS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Hemorrhage: Arrest </a:t>
            </a:r>
            <a:r>
              <a:rPr lang="en-US" i="1" dirty="0" smtClean="0"/>
              <a:t>external  </a:t>
            </a:r>
            <a:r>
              <a:rPr lang="en-US" i="1" dirty="0" smtClean="0"/>
              <a:t>bleeding 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Fluid resuscitation- </a:t>
            </a:r>
            <a:r>
              <a:rPr lang="en-US" sz="2400" i="1" dirty="0" smtClean="0"/>
              <a:t>Two wide bore (14-16 gauge) peripheral venous access.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Crystalloid infusion- titrated to clinical response.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PRBCs: Life threatening/ continued bleeding.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Diagnosis &amp; treatment: </a:t>
            </a:r>
            <a:r>
              <a:rPr lang="en-US" sz="2400" i="1" dirty="0" smtClean="0"/>
              <a:t>Bleeding source ,?other causes, </a:t>
            </a:r>
            <a:r>
              <a:rPr lang="en-US" sz="2400" b="1" i="1" u="sng" dirty="0" smtClean="0"/>
              <a:t>specific treatment</a:t>
            </a:r>
            <a:r>
              <a:rPr lang="en-US" sz="2400" i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Invasive monitoring: CVP, PAWP, acid-base status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Vasopressor &amp; inotropes- little role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Urine output monitoring- Foley catheter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Parameters of improvement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endParaRPr lang="en-US" sz="1000" i="1" dirty="0" smtClean="0"/>
          </a:p>
          <a:p>
            <a:pPr>
              <a:lnSpc>
                <a:spcPct val="200000"/>
              </a:lnSpc>
            </a:pPr>
            <a:r>
              <a:rPr lang="en-US" i="1" dirty="0" smtClean="0"/>
              <a:t>Reduction in tachycardia.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Increasing blood pressure.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Improving peripheral perfusion.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Improving urine output</a:t>
            </a:r>
            <a:r>
              <a:rPr lang="en-US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CVP rise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52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Management- septic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i="1" dirty="0" smtClean="0"/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Crystalloid</a:t>
            </a:r>
            <a:r>
              <a:rPr lang="en-US" sz="2400" i="1" dirty="0" smtClean="0"/>
              <a:t> infusion ( target CVP ≥8 mmHg).</a:t>
            </a:r>
          </a:p>
          <a:p>
            <a:pPr>
              <a:lnSpc>
                <a:spcPct val="200000"/>
              </a:lnSpc>
            </a:pPr>
            <a:r>
              <a:rPr lang="en-US" sz="2400" b="1" i="1" dirty="0" smtClean="0"/>
              <a:t>Urine output</a:t>
            </a:r>
            <a:r>
              <a:rPr lang="en-US" sz="2400" i="1" dirty="0" smtClean="0"/>
              <a:t>: ≥0.5 ml/kg/hr.</a:t>
            </a:r>
          </a:p>
          <a:p>
            <a:pPr lvl="0">
              <a:lnSpc>
                <a:spcPct val="200000"/>
              </a:lnSpc>
            </a:pPr>
            <a:r>
              <a:rPr lang="en-US" sz="2400" b="1" i="1" dirty="0" smtClean="0">
                <a:solidFill>
                  <a:prstClr val="black"/>
                </a:solidFill>
              </a:rPr>
              <a:t>Vasopressors </a:t>
            </a:r>
            <a:r>
              <a:rPr lang="en-US" sz="2000" i="1" dirty="0" smtClean="0">
                <a:solidFill>
                  <a:prstClr val="black"/>
                </a:solidFill>
              </a:rPr>
              <a:t>(noradrenaline):</a:t>
            </a:r>
            <a:r>
              <a:rPr lang="en-US" sz="2000" i="1" dirty="0" smtClean="0"/>
              <a:t>Persistent hypotension, after volume restoration </a:t>
            </a:r>
          </a:p>
          <a:p>
            <a:pPr lvl="0">
              <a:lnSpc>
                <a:spcPct val="200000"/>
              </a:lnSpc>
            </a:pPr>
            <a:r>
              <a:rPr lang="en-US" sz="2400" b="1" i="1" dirty="0" smtClean="0"/>
              <a:t>Serum lactate:   </a:t>
            </a:r>
            <a:r>
              <a:rPr lang="en-US" sz="2400" i="1" dirty="0" smtClean="0"/>
              <a:t>Monitor tissue perfusion.</a:t>
            </a:r>
          </a:p>
          <a:p>
            <a:pPr lvl="0">
              <a:lnSpc>
                <a:spcPct val="200000"/>
              </a:lnSpc>
            </a:pPr>
            <a:r>
              <a:rPr lang="en-US" sz="2400" b="1" i="1" dirty="0">
                <a:solidFill>
                  <a:prstClr val="black"/>
                </a:solidFill>
              </a:rPr>
              <a:t>Identification of underlying infection</a:t>
            </a:r>
            <a:r>
              <a:rPr lang="en-US" sz="2400" i="1" dirty="0">
                <a:solidFill>
                  <a:prstClr val="black"/>
                </a:solidFill>
              </a:rPr>
              <a:t>: </a:t>
            </a:r>
            <a:r>
              <a:rPr lang="en-US" sz="1800" b="1" i="1" dirty="0">
                <a:solidFill>
                  <a:prstClr val="black"/>
                </a:solidFill>
              </a:rPr>
              <a:t>History, examination &amp; </a:t>
            </a:r>
            <a:r>
              <a:rPr lang="en-US" sz="1800" b="1" i="1" dirty="0" smtClean="0">
                <a:solidFill>
                  <a:prstClr val="black"/>
                </a:solidFill>
              </a:rPr>
              <a:t>investigations </a:t>
            </a:r>
            <a:endParaRPr lang="en-US" sz="1800" b="1" i="1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b="1" i="1" dirty="0" smtClean="0">
                <a:solidFill>
                  <a:prstClr val="black"/>
                </a:solidFill>
              </a:rPr>
              <a:t>Treatment of infection</a:t>
            </a:r>
            <a:r>
              <a:rPr lang="en-US" sz="2400" i="1" dirty="0" smtClean="0">
                <a:solidFill>
                  <a:prstClr val="black"/>
                </a:solidFill>
              </a:rPr>
              <a:t>: </a:t>
            </a:r>
            <a:r>
              <a:rPr lang="en-US" sz="2000" b="1" i="1" dirty="0" smtClean="0">
                <a:solidFill>
                  <a:prstClr val="black"/>
                </a:solidFill>
              </a:rPr>
              <a:t>IV antibiotics </a:t>
            </a:r>
            <a:r>
              <a:rPr lang="en-US" sz="1800" i="1" dirty="0" smtClean="0">
                <a:solidFill>
                  <a:prstClr val="black"/>
                </a:solidFill>
              </a:rPr>
              <a:t>(empirical, post-culture)</a:t>
            </a:r>
            <a:r>
              <a:rPr lang="en-US" sz="2400" i="1" dirty="0" smtClean="0">
                <a:solidFill>
                  <a:prstClr val="black"/>
                </a:solidFill>
              </a:rPr>
              <a:t>,                  	   		</a:t>
            </a:r>
            <a:r>
              <a:rPr lang="en-US" sz="2400" i="1" dirty="0" smtClean="0">
                <a:solidFill>
                  <a:prstClr val="black"/>
                </a:solidFill>
              </a:rPr>
              <a:t>       </a:t>
            </a:r>
            <a:r>
              <a:rPr lang="en-US" sz="2400" b="1" i="1" dirty="0" smtClean="0">
                <a:solidFill>
                  <a:prstClr val="black"/>
                </a:solidFill>
              </a:rPr>
              <a:t>R</a:t>
            </a:r>
            <a:r>
              <a:rPr lang="en-US" sz="2000" b="1" i="1" dirty="0" smtClean="0">
                <a:solidFill>
                  <a:prstClr val="black"/>
                </a:solidFill>
              </a:rPr>
              <a:t>adiological / Surgical </a:t>
            </a:r>
            <a:r>
              <a:rPr lang="en-US" sz="2000" i="1" dirty="0" smtClean="0">
                <a:solidFill>
                  <a:prstClr val="black"/>
                </a:solidFill>
              </a:rPr>
              <a:t>intervention.</a:t>
            </a:r>
            <a:endParaRPr lang="en-US" sz="2000" i="1" dirty="0">
              <a:solidFill>
                <a:prstClr val="black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846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PCD- intra-abdominal abscess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1613"/>
            <a:ext cx="4038600" cy="33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 of cardiogenic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8326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Myocardial infarction- commonest cause.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Tension pneumothorax, traumatic cardiac tamponade- trauma</a:t>
            </a:r>
            <a:r>
              <a:rPr lang="en-US" sz="2400" i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Hypotension</a:t>
            </a:r>
            <a:r>
              <a:rPr lang="en-US" sz="2400" i="1" dirty="0"/>
              <a:t>, cool and mottled skin, depressed mental status, tachycardia, and diminished </a:t>
            </a:r>
            <a:r>
              <a:rPr lang="en-US" sz="2400" i="1" dirty="0" smtClean="0"/>
              <a:t>pulses, dysrhythmia.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Distended neck veins , Raised </a:t>
            </a:r>
            <a:r>
              <a:rPr lang="en-US" sz="2400" b="1" i="1" dirty="0" smtClean="0"/>
              <a:t>CVP.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ECG, echocardiography, CXR,ABG, CK-MB, troponin.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Maintenance </a:t>
            </a:r>
            <a:r>
              <a:rPr lang="en-US" sz="2400" i="1" dirty="0"/>
              <a:t>of adequate </a:t>
            </a:r>
            <a:r>
              <a:rPr lang="en-US" sz="2400" i="1" dirty="0" smtClean="0"/>
              <a:t>oxygenation.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Judicious </a:t>
            </a:r>
            <a:r>
              <a:rPr lang="en-US" sz="2400" i="1" dirty="0"/>
              <a:t>fluid administration to avoid fluid </a:t>
            </a:r>
            <a:r>
              <a:rPr lang="en-US" sz="2400" i="1" dirty="0" smtClean="0"/>
              <a:t>overload.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Cardiology consultation.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Thoracocenteasis, pericardiocentesis in trauma.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14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 of neurogenic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6886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i="1" dirty="0"/>
              <a:t>Acute spinal cord </a:t>
            </a:r>
            <a:r>
              <a:rPr lang="en-US" b="1" i="1" dirty="0" smtClean="0"/>
              <a:t>injury: </a:t>
            </a:r>
            <a:r>
              <a:rPr lang="en-US" i="1" dirty="0" smtClean="0"/>
              <a:t>Bradycardia</a:t>
            </a:r>
            <a:r>
              <a:rPr lang="en-US" i="1" dirty="0"/>
              <a:t>, hypotension, cardiac dysrhythmias, reduced cardiac output, and decreased peripheral vascular resistance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200000"/>
              </a:lnSpc>
            </a:pPr>
            <a:r>
              <a:rPr lang="en-US" i="1" dirty="0" smtClean="0"/>
              <a:t>Airway secured, adequate ventilation. 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Fluid </a:t>
            </a:r>
            <a:r>
              <a:rPr lang="en-US" i="1" dirty="0"/>
              <a:t>resuscitation </a:t>
            </a:r>
            <a:r>
              <a:rPr lang="en-US" i="1" dirty="0" smtClean="0"/>
              <a:t> to restore </a:t>
            </a:r>
            <a:r>
              <a:rPr lang="en-US" i="1" dirty="0"/>
              <a:t>intravascular </a:t>
            </a:r>
            <a:r>
              <a:rPr lang="en-US" i="1" dirty="0" smtClean="0"/>
              <a:t>volume.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 </a:t>
            </a:r>
            <a:r>
              <a:rPr lang="en-US" i="1" dirty="0"/>
              <a:t>Administration of </a:t>
            </a:r>
            <a:r>
              <a:rPr lang="en-US" i="1" dirty="0" smtClean="0"/>
              <a:t>vasopressor.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9022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Management of anaphylactic shock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/>
              <a:t>Stop</a:t>
            </a:r>
            <a:r>
              <a:rPr lang="en-US" i="1" dirty="0" smtClean="0"/>
              <a:t> administration of </a:t>
            </a:r>
            <a:r>
              <a:rPr lang="en-US" b="1" i="1" dirty="0" smtClean="0"/>
              <a:t>causative agent</a:t>
            </a:r>
            <a:r>
              <a:rPr lang="en-US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Maintain airway, give </a:t>
            </a:r>
            <a:r>
              <a:rPr lang="en-US" b="1" i="1" dirty="0" smtClean="0"/>
              <a:t>100% O₂</a:t>
            </a:r>
            <a:r>
              <a:rPr lang="en-US" i="1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b="1" i="1" dirty="0" smtClean="0"/>
              <a:t>Adrenaline</a:t>
            </a:r>
            <a:r>
              <a:rPr lang="en-US" i="1" dirty="0" smtClean="0"/>
              <a:t> 0.5-1 mg (0.5-1 ml 1:1000) IM.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IV crystalloid.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2</a:t>
            </a:r>
            <a:r>
              <a:rPr lang="en-US" i="1" baseline="30000" dirty="0" smtClean="0"/>
              <a:t>nd</a:t>
            </a:r>
            <a:r>
              <a:rPr lang="en-US" i="1" dirty="0" smtClean="0"/>
              <a:t> line: </a:t>
            </a:r>
            <a:r>
              <a:rPr lang="en-US" sz="2000" b="1" i="1" dirty="0" smtClean="0"/>
              <a:t>Antihistamine</a:t>
            </a:r>
            <a:r>
              <a:rPr lang="en-US" sz="2000" i="1" dirty="0" smtClean="0"/>
              <a:t>- chlorphenamine 1—20 mg slow IV </a:t>
            </a:r>
            <a:r>
              <a:rPr lang="en-US" sz="2400" b="1" i="1" dirty="0" smtClean="0"/>
              <a:t>or </a:t>
            </a:r>
            <a:r>
              <a:rPr lang="en-US" sz="2000" i="1" dirty="0" smtClean="0"/>
              <a:t> 	 	             </a:t>
            </a:r>
            <a:r>
              <a:rPr lang="en-US" sz="2000" b="1" i="1" dirty="0" smtClean="0"/>
              <a:t>Hydrocortisone</a:t>
            </a:r>
            <a:r>
              <a:rPr lang="en-US" sz="2000" i="1" dirty="0" smtClean="0"/>
              <a:t> </a:t>
            </a:r>
            <a:r>
              <a:rPr lang="en-US" sz="2000" i="1" dirty="0" smtClean="0"/>
              <a:t>200 mg IV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5708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rgbClr val="FFFF00"/>
                </a:solidFill>
              </a:rPr>
              <a:t>Introduction</a:t>
            </a:r>
            <a:endParaRPr lang="en-GB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Definition</a:t>
            </a:r>
            <a:r>
              <a:rPr lang="en-GB" i="1" dirty="0" smtClean="0"/>
              <a:t>: A state of </a:t>
            </a:r>
            <a:r>
              <a:rPr lang="en-GB" b="1" i="1" dirty="0"/>
              <a:t>inadequate</a:t>
            </a:r>
            <a:r>
              <a:rPr lang="en-GB" i="1" dirty="0"/>
              <a:t> </a:t>
            </a:r>
            <a:r>
              <a:rPr lang="en-GB" b="1" i="1" dirty="0"/>
              <a:t>delivery</a:t>
            </a:r>
            <a:r>
              <a:rPr lang="en-GB" i="1" dirty="0"/>
              <a:t> of </a:t>
            </a:r>
            <a:r>
              <a:rPr lang="en-GB" b="1" i="1" dirty="0"/>
              <a:t>oxygen</a:t>
            </a:r>
            <a:r>
              <a:rPr lang="en-GB" i="1" dirty="0"/>
              <a:t> and </a:t>
            </a:r>
            <a:r>
              <a:rPr lang="en-GB" b="1" i="1" dirty="0"/>
              <a:t>nutrients</a:t>
            </a:r>
            <a:r>
              <a:rPr lang="en-GB" i="1" dirty="0"/>
              <a:t> to maintain normal tissue and cellular </a:t>
            </a:r>
            <a:r>
              <a:rPr lang="en-GB" i="1" dirty="0" smtClean="0"/>
              <a:t>function.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000" i="1" dirty="0" smtClean="0"/>
          </a:p>
          <a:p>
            <a:pPr>
              <a:lnSpc>
                <a:spcPct val="150000"/>
              </a:lnSpc>
            </a:pPr>
            <a:r>
              <a:rPr lang="en-GB" b="1" i="1" dirty="0" smtClean="0"/>
              <a:t>Untreated  </a:t>
            </a:r>
            <a:r>
              <a:rPr lang="en-GB" i="1" dirty="0" smtClean="0"/>
              <a:t>results in </a:t>
            </a:r>
            <a:r>
              <a:rPr lang="en-GB" b="1" i="1" dirty="0" smtClean="0"/>
              <a:t>anaerobic metabolism</a:t>
            </a:r>
            <a:r>
              <a:rPr lang="en-GB" i="1" dirty="0" smtClean="0"/>
              <a:t>, tissue </a:t>
            </a:r>
            <a:r>
              <a:rPr lang="en-GB" b="1" i="1" dirty="0" smtClean="0"/>
              <a:t>acidosis</a:t>
            </a:r>
            <a:r>
              <a:rPr lang="en-GB" i="1" dirty="0" smtClean="0"/>
              <a:t> &amp; </a:t>
            </a:r>
            <a:r>
              <a:rPr lang="en-GB" b="1" i="1" dirty="0" smtClean="0"/>
              <a:t>cellular dysfunction </a:t>
            </a:r>
            <a:r>
              <a:rPr lang="en-GB" i="1" dirty="0" smtClean="0"/>
              <a:t>leading to multi organ dysfunction  and death.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3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3" y="2828836"/>
            <a:ext cx="64632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i="1" dirty="0" smtClean="0">
                <a:solidFill>
                  <a:srgbClr val="31B6FD"/>
                </a:solidFill>
                <a:latin typeface="Candara"/>
              </a:rPr>
              <a:t>   Thank </a:t>
            </a:r>
            <a:r>
              <a:rPr lang="en-US" sz="8800" b="1" i="1" dirty="0">
                <a:solidFill>
                  <a:srgbClr val="31B6FD"/>
                </a:solidFill>
                <a:latin typeface="Candara"/>
              </a:rPr>
              <a:t>you!</a:t>
            </a:r>
            <a:endParaRPr lang="en-US" sz="8800" dirty="0">
              <a:solidFill>
                <a:srgbClr val="31B6FD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004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FFFF00"/>
                </a:solidFill>
              </a:rPr>
              <a:t>Types of Shock</a:t>
            </a:r>
            <a:endParaRPr lang="en-GB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600" b="1" i="1" dirty="0" smtClean="0"/>
              <a:t>Hypovolemic.</a:t>
            </a:r>
          </a:p>
          <a:p>
            <a:pPr>
              <a:lnSpc>
                <a:spcPct val="150000"/>
              </a:lnSpc>
            </a:pPr>
            <a:r>
              <a:rPr lang="en-GB" sz="3600" b="1" i="1" dirty="0" smtClean="0"/>
              <a:t>Septic.</a:t>
            </a:r>
          </a:p>
          <a:p>
            <a:pPr>
              <a:lnSpc>
                <a:spcPct val="150000"/>
              </a:lnSpc>
            </a:pPr>
            <a:r>
              <a:rPr lang="en-GB" sz="3600" b="1" i="1" dirty="0" smtClean="0"/>
              <a:t>Cardiogenic.</a:t>
            </a:r>
          </a:p>
          <a:p>
            <a:pPr>
              <a:lnSpc>
                <a:spcPct val="150000"/>
              </a:lnSpc>
            </a:pPr>
            <a:r>
              <a:rPr lang="en-GB" sz="3600" b="1" i="1" dirty="0" smtClean="0"/>
              <a:t>Anaphylactic.</a:t>
            </a:r>
          </a:p>
          <a:p>
            <a:pPr>
              <a:lnSpc>
                <a:spcPct val="150000"/>
              </a:lnSpc>
            </a:pPr>
            <a:r>
              <a:rPr lang="en-GB" sz="3600" b="1" i="1" dirty="0" smtClean="0"/>
              <a:t>Neurogenic.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3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GB" b="1" i="1" dirty="0" smtClean="0">
                <a:solidFill>
                  <a:prstClr val="black"/>
                </a:solidFill>
              </a:rPr>
              <a:t/>
            </a:r>
            <a:br>
              <a:rPr lang="en-GB" b="1" i="1" dirty="0" smtClean="0">
                <a:solidFill>
                  <a:prstClr val="black"/>
                </a:solidFill>
              </a:rPr>
            </a:br>
            <a:r>
              <a:rPr lang="en-GB" b="1" i="1" dirty="0" smtClean="0">
                <a:solidFill>
                  <a:srgbClr val="FFFF00"/>
                </a:solidFill>
              </a:rPr>
              <a:t>Hypovolemic Shock </a:t>
            </a:r>
            <a:r>
              <a:rPr lang="en-GB" sz="3200" b="1" i="1" dirty="0" smtClean="0">
                <a:solidFill>
                  <a:srgbClr val="FFFF00"/>
                </a:solidFill>
              </a:rPr>
              <a:t>(HS)</a:t>
            </a:r>
            <a:r>
              <a:rPr lang="en-GB" sz="3200" b="1" i="1" dirty="0">
                <a:solidFill>
                  <a:prstClr val="black"/>
                </a:solidFill>
              </a:rPr>
              <a:t/>
            </a:r>
            <a:br>
              <a:rPr lang="en-GB" sz="3200" b="1" i="1" dirty="0">
                <a:solidFill>
                  <a:prstClr val="black"/>
                </a:solidFill>
              </a:rPr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i="1" dirty="0" smtClean="0"/>
              <a:t>Most common </a:t>
            </a:r>
            <a:r>
              <a:rPr lang="en-GB" i="1" dirty="0" smtClean="0"/>
              <a:t>type in surgical practice.</a:t>
            </a:r>
          </a:p>
          <a:p>
            <a:pPr>
              <a:lnSpc>
                <a:spcPct val="150000"/>
              </a:lnSpc>
            </a:pPr>
            <a:r>
              <a:rPr lang="en-GB" i="1" dirty="0" smtClean="0"/>
              <a:t>Reduction </a:t>
            </a:r>
            <a:r>
              <a:rPr lang="en-GB" i="1" dirty="0" smtClean="0"/>
              <a:t>in intravascular volume.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	</a:t>
            </a:r>
            <a:r>
              <a:rPr lang="en-GB" b="1" i="1" dirty="0" smtClean="0"/>
              <a:t>Blood loss</a:t>
            </a:r>
            <a:r>
              <a:rPr lang="en-GB" i="1" dirty="0" smtClean="0"/>
              <a:t>: Trauma, GI bleeding, ruptured aneurysm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	</a:t>
            </a:r>
            <a:r>
              <a:rPr lang="en-GB" b="1" i="1" dirty="0" smtClean="0"/>
              <a:t>Plasma loss</a:t>
            </a:r>
            <a:r>
              <a:rPr lang="en-GB" i="1" dirty="0" smtClean="0"/>
              <a:t>: Burn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i="1" dirty="0" smtClean="0"/>
              <a:t>	</a:t>
            </a:r>
            <a:r>
              <a:rPr lang="en-GB" b="1" i="1" dirty="0" smtClean="0"/>
              <a:t>Water &amp; electrolytes loss</a:t>
            </a:r>
            <a:r>
              <a:rPr lang="en-GB" i="1" dirty="0" smtClean="0"/>
              <a:t>: Diarrhoea, </a:t>
            </a:r>
            <a:r>
              <a:rPr lang="en-GB" i="1" dirty="0" smtClean="0"/>
              <a:t>vomiting</a:t>
            </a:r>
            <a:endParaRPr lang="en-GB" i="1" dirty="0"/>
          </a:p>
          <a:p>
            <a:pPr lvl="0">
              <a:lnSpc>
                <a:spcPct val="150000"/>
              </a:lnSpc>
            </a:pPr>
            <a:r>
              <a:rPr lang="en-GB" i="1" dirty="0">
                <a:solidFill>
                  <a:prstClr val="black"/>
                </a:solidFill>
              </a:rPr>
              <a:t>Easily correctable.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9591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9" y="260648"/>
            <a:ext cx="3197751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25" y="963613"/>
            <a:ext cx="32797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3521536"/>
            <a:ext cx="3783726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72008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GB" b="1" i="1" dirty="0" smtClean="0">
                <a:solidFill>
                  <a:prstClr val="black"/>
                </a:solidFill>
              </a:rPr>
              <a:t/>
            </a:r>
            <a:br>
              <a:rPr lang="en-GB" b="1" i="1" dirty="0" smtClean="0">
                <a:solidFill>
                  <a:prstClr val="black"/>
                </a:solidFill>
              </a:rPr>
            </a:br>
            <a:r>
              <a:rPr lang="en-GB" b="1" i="1" dirty="0" smtClean="0">
                <a:solidFill>
                  <a:srgbClr val="FFFF00"/>
                </a:solidFill>
              </a:rPr>
              <a:t>Hypovolemic Shock</a:t>
            </a:r>
            <a:r>
              <a:rPr lang="en-GB" sz="3600" b="1" i="1" dirty="0" smtClean="0">
                <a:solidFill>
                  <a:srgbClr val="FFFF00"/>
                </a:solidFill>
              </a:rPr>
              <a:t>- pathophysiology</a:t>
            </a:r>
            <a:r>
              <a:rPr lang="en-GB" b="1" i="1" dirty="0">
                <a:solidFill>
                  <a:prstClr val="black"/>
                </a:solidFill>
              </a:rPr>
              <a:t/>
            </a:r>
            <a:br>
              <a:rPr lang="en-GB" b="1" i="1" dirty="0">
                <a:solidFill>
                  <a:prstClr val="black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800" i="1" dirty="0" smtClean="0"/>
              <a:t>Catecholamines release- </a:t>
            </a:r>
            <a:r>
              <a:rPr lang="en-GB" sz="1800" i="1" dirty="0" smtClean="0"/>
              <a:t>adrenal medulla, sympathetic nerve endings.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/>
              <a:t>AT II-</a:t>
            </a:r>
            <a:r>
              <a:rPr lang="en-GB" i="1" dirty="0" smtClean="0"/>
              <a:t> </a:t>
            </a:r>
            <a:r>
              <a:rPr lang="en-GB" sz="2000" i="1" dirty="0" smtClean="0"/>
              <a:t>renin-angiotensin system.</a:t>
            </a:r>
          </a:p>
          <a:p>
            <a:pPr>
              <a:lnSpc>
                <a:spcPct val="150000"/>
              </a:lnSpc>
            </a:pPr>
            <a:r>
              <a:rPr lang="en-GB" sz="2800" b="1" i="1" dirty="0" smtClean="0"/>
              <a:t>Tachycardia, </a:t>
            </a:r>
            <a:r>
              <a:rPr lang="en-GB" sz="2800" b="1" i="1" dirty="0" smtClean="0">
                <a:solidFill>
                  <a:prstClr val="black"/>
                </a:solidFill>
              </a:rPr>
              <a:t>vasoconstriction</a:t>
            </a:r>
            <a:r>
              <a:rPr lang="en-GB" sz="2800" i="1" dirty="0" smtClean="0">
                <a:solidFill>
                  <a:prstClr val="black"/>
                </a:solidFill>
              </a:rPr>
              <a:t>.</a:t>
            </a:r>
            <a:r>
              <a:rPr lang="en-GB" sz="2800" i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/>
              <a:t>Increased myocardial contractility attempting to  maintain CO.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/>
              <a:t>Later ↓ CO.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/>
              <a:t>Maintains blood flow to vital organs-</a:t>
            </a:r>
            <a:r>
              <a:rPr lang="en-GB" sz="2000" i="1" dirty="0" smtClean="0"/>
              <a:t> brain, heart &amp; muscle.</a:t>
            </a:r>
          </a:p>
          <a:p>
            <a:pPr>
              <a:lnSpc>
                <a:spcPct val="150000"/>
              </a:lnSpc>
            </a:pPr>
            <a:r>
              <a:rPr lang="en-GB" sz="2800" i="1" dirty="0" smtClean="0"/>
              <a:t>Diverts blood from non-vital organs- </a:t>
            </a:r>
            <a:r>
              <a:rPr lang="en-GB" sz="2000" i="1" dirty="0" smtClean="0"/>
              <a:t>skin </a:t>
            </a:r>
            <a:r>
              <a:rPr lang="en-GB" sz="1500" i="1" dirty="0" smtClean="0"/>
              <a:t>(pale, cold, prolonged capillary refill)</a:t>
            </a:r>
            <a:r>
              <a:rPr lang="en-GB" sz="2000" i="1" dirty="0" smtClean="0"/>
              <a:t>, gut</a:t>
            </a:r>
          </a:p>
          <a:p>
            <a:pPr>
              <a:lnSpc>
                <a:spcPct val="150000"/>
              </a:lnSpc>
            </a:pPr>
            <a:endParaRPr lang="en-GB" sz="2000" i="1" dirty="0" smtClean="0"/>
          </a:p>
          <a:p>
            <a:pPr>
              <a:lnSpc>
                <a:spcPct val="150000"/>
              </a:lnSpc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743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GB" b="1" i="1" dirty="0" smtClean="0">
                <a:solidFill>
                  <a:srgbClr val="FFC000"/>
                </a:solidFill>
              </a:rPr>
              <a:t>Classes of hemorrhagic shock</a:t>
            </a:r>
            <a:endParaRPr lang="en-GB" b="1" i="1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761189"/>
              </p:ext>
            </p:extLst>
          </p:nvPr>
        </p:nvGraphicFramePr>
        <p:xfrm>
          <a:off x="0" y="1600200"/>
          <a:ext cx="914400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434"/>
                <a:gridCol w="1845892"/>
                <a:gridCol w="1845892"/>
                <a:gridCol w="1845892"/>
                <a:gridCol w="1845892"/>
              </a:tblGrid>
              <a:tr h="13144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i="1" dirty="0" smtClean="0"/>
                        <a:t>   Class I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i="1" dirty="0" smtClean="0"/>
                        <a:t>   Class II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i="1" dirty="0" smtClean="0"/>
                        <a:t>   Class III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i="1" dirty="0" smtClean="0"/>
                        <a:t>   Class IV</a:t>
                      </a:r>
                      <a:endParaRPr lang="en-GB" sz="2800" i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en-GB" sz="2800" b="1" i="1" dirty="0" smtClean="0"/>
                        <a:t>Blood</a:t>
                      </a:r>
                      <a:r>
                        <a:rPr lang="en-GB" sz="2800" b="1" i="1" baseline="0" dirty="0" smtClean="0"/>
                        <a:t> loss </a:t>
                      </a:r>
                      <a:r>
                        <a:rPr lang="en-GB" sz="2800" i="1" baseline="0" dirty="0" smtClean="0"/>
                        <a:t>(ml)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Up to  750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750- 1500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1500- 2000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&gt; </a:t>
                      </a:r>
                      <a:r>
                        <a:rPr lang="en-GB" sz="2400" i="1" dirty="0" smtClean="0"/>
                        <a:t>2000</a:t>
                      </a:r>
                      <a:endParaRPr lang="en-GB" sz="2400" i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en-GB" sz="2800" b="1" i="1" dirty="0" smtClean="0"/>
                        <a:t>Pulse</a:t>
                      </a:r>
                      <a:endParaRPr lang="en-GB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i="1" dirty="0" smtClean="0"/>
                        <a:t>&lt;100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&gt;</a:t>
                      </a:r>
                      <a:r>
                        <a:rPr lang="en-GB" sz="2800" i="1" dirty="0" smtClean="0"/>
                        <a:t>100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i="1" dirty="0" smtClean="0"/>
                        <a:t>&gt;120</a:t>
                      </a:r>
                      <a:endParaRPr lang="en-GB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&gt;</a:t>
                      </a:r>
                      <a:r>
                        <a:rPr lang="en-GB" sz="2800" i="1" dirty="0" smtClean="0"/>
                        <a:t>140</a:t>
                      </a:r>
                      <a:endParaRPr lang="en-GB" sz="2800" i="1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r>
                        <a:rPr lang="en-GB" sz="2800" b="1" i="1" dirty="0" smtClean="0"/>
                        <a:t>BP</a:t>
                      </a:r>
                      <a:endParaRPr lang="en-GB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Normal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Normal/low</a:t>
                      </a:r>
                    </a:p>
                    <a:p>
                      <a:r>
                        <a:rPr lang="en-GB" sz="2400" i="1" dirty="0" smtClean="0"/>
                        <a:t>normal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Decreased</a:t>
                      </a:r>
                      <a:endParaRPr lang="en-GB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i="1" dirty="0" smtClean="0"/>
                        <a:t>Decreased</a:t>
                      </a:r>
                      <a:endParaRPr lang="en-GB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3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Established hemorrhagic Shock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i="1" dirty="0" smtClean="0"/>
              <a:t>Tachycardia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Vasoconstriction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Decreased cardiac output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Narrow pulse pressure </a:t>
            </a:r>
            <a:r>
              <a:rPr lang="en-US" sz="2600" i="1" dirty="0" smtClean="0"/>
              <a:t>(increased diastolic pressure)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Decreased blood flow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24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1281</Words>
  <Application>Microsoft Office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SHOCK</vt:lpstr>
      <vt:lpstr>ILO’s</vt:lpstr>
      <vt:lpstr>Introduction</vt:lpstr>
      <vt:lpstr>Types of Shock</vt:lpstr>
      <vt:lpstr> Hypovolemic Shock (HS) </vt:lpstr>
      <vt:lpstr>PowerPoint Presentation</vt:lpstr>
      <vt:lpstr> Hypovolemic Shock- pathophysiology </vt:lpstr>
      <vt:lpstr>Classes of hemorrhagic shock</vt:lpstr>
      <vt:lpstr>Established hemorrhagic Shock </vt:lpstr>
      <vt:lpstr>Septic Shock (SS)</vt:lpstr>
      <vt:lpstr>Septic Shock- pathophysiology</vt:lpstr>
      <vt:lpstr>Septic Shock- pathophysiology</vt:lpstr>
      <vt:lpstr>Cardiogenic Shock (CS)</vt:lpstr>
      <vt:lpstr>Anaphylactic Shock (AS)</vt:lpstr>
      <vt:lpstr>Neurogenic Shock (NS)</vt:lpstr>
      <vt:lpstr>Microcirculation in shock</vt:lpstr>
      <vt:lpstr>Cellular function in shock</vt:lpstr>
      <vt:lpstr>Effects of shock on organs function</vt:lpstr>
      <vt:lpstr>Effects of shock on organs function</vt:lpstr>
      <vt:lpstr>Management- general principles</vt:lpstr>
      <vt:lpstr>Hypovolemic shock</vt:lpstr>
      <vt:lpstr>Indicators of hypovolemic shock </vt:lpstr>
      <vt:lpstr>Management of HS</vt:lpstr>
      <vt:lpstr>Management</vt:lpstr>
      <vt:lpstr>Management- septic shock</vt:lpstr>
      <vt:lpstr>PCD- intra-abdominal abscess</vt:lpstr>
      <vt:lpstr>Management of cardiogenic Shock</vt:lpstr>
      <vt:lpstr>Management of neurogenic shock</vt:lpstr>
      <vt:lpstr>Management of anaphylactic shock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M K Alam</dc:creator>
  <cp:lastModifiedBy>Mohammed Alam</cp:lastModifiedBy>
  <cp:revision>88</cp:revision>
  <dcterms:created xsi:type="dcterms:W3CDTF">2014-05-12T17:07:00Z</dcterms:created>
  <dcterms:modified xsi:type="dcterms:W3CDTF">2016-01-19T10:37:25Z</dcterms:modified>
</cp:coreProperties>
</file>