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4" r:id="rId6"/>
    <p:sldId id="283" r:id="rId7"/>
    <p:sldId id="261" r:id="rId8"/>
    <p:sldId id="265" r:id="rId9"/>
    <p:sldId id="325" r:id="rId10"/>
    <p:sldId id="266" r:id="rId11"/>
    <p:sldId id="267" r:id="rId12"/>
    <p:sldId id="268" r:id="rId13"/>
    <p:sldId id="311" r:id="rId14"/>
    <p:sldId id="326" r:id="rId15"/>
    <p:sldId id="275" r:id="rId16"/>
    <p:sldId id="271" r:id="rId17"/>
    <p:sldId id="327" r:id="rId18"/>
    <p:sldId id="272" r:id="rId19"/>
    <p:sldId id="295" r:id="rId20"/>
    <p:sldId id="274" r:id="rId21"/>
    <p:sldId id="292" r:id="rId22"/>
    <p:sldId id="293" r:id="rId23"/>
    <p:sldId id="297" r:id="rId24"/>
    <p:sldId id="284" r:id="rId25"/>
    <p:sldId id="320" r:id="rId26"/>
    <p:sldId id="319" r:id="rId27"/>
    <p:sldId id="285" r:id="rId28"/>
    <p:sldId id="286" r:id="rId29"/>
    <p:sldId id="321" r:id="rId30"/>
    <p:sldId id="322" r:id="rId31"/>
    <p:sldId id="323" r:id="rId32"/>
    <p:sldId id="328" r:id="rId33"/>
    <p:sldId id="288" r:id="rId34"/>
    <p:sldId id="300" r:id="rId35"/>
    <p:sldId id="301" r:id="rId36"/>
    <p:sldId id="302" r:id="rId37"/>
    <p:sldId id="304" r:id="rId38"/>
    <p:sldId id="303" r:id="rId39"/>
    <p:sldId id="324" r:id="rId40"/>
    <p:sldId id="306" r:id="rId41"/>
    <p:sldId id="307" r:id="rId42"/>
    <p:sldId id="308" r:id="rId43"/>
    <p:sldId id="309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624" autoAdjust="0"/>
  </p:normalViewPr>
  <p:slideViewPr>
    <p:cSldViewPr>
      <p:cViewPr>
        <p:scale>
          <a:sx n="70" d="100"/>
          <a:sy n="7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7110-89C9-4DA1-A9D4-83B00CF1CE88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D4B2-FBF7-4C6C-AA34-B6ABBA210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6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92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7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1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8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9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0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3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FC856-4D4C-4747-9F69-92B5DB5A380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63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RHEUMATOID ARTHRITIS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Dr. M. SOFI MD; FRCP (London); </a:t>
            </a: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FRCPEdin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FRCSEdin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Dr.Sofi\Pictures\354031_Adv_Rheumatoid_Arthritis-2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995"/>
            <a:ext cx="5464458" cy="362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066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Markers of inflammation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b="1" dirty="0" smtClean="0">
                <a:latin typeface="Constantia" panose="02030602050306030303" pitchFamily="18" charset="0"/>
              </a:rPr>
              <a:t>ESR </a:t>
            </a:r>
            <a:r>
              <a:rPr lang="en-US" sz="2400" dirty="0" smtClean="0">
                <a:latin typeface="Constantia" panose="02030602050306030303" pitchFamily="18" charset="0"/>
              </a:rPr>
              <a:t>and the </a:t>
            </a:r>
            <a:r>
              <a:rPr lang="en-US" sz="2400" b="1" dirty="0" smtClean="0">
                <a:latin typeface="Constantia" panose="02030602050306030303" pitchFamily="18" charset="0"/>
              </a:rPr>
              <a:t>CRP</a:t>
            </a:r>
            <a:r>
              <a:rPr lang="en-US" sz="2400" dirty="0" smtClean="0">
                <a:latin typeface="Constantia" panose="02030602050306030303" pitchFamily="18" charset="0"/>
              </a:rPr>
              <a:t> level are associated with disease activity. The CRP value over time correlates with radiographic progression.</a:t>
            </a:r>
          </a:p>
          <a:p>
            <a:pPr marL="0" indent="0">
              <a:buClr>
                <a:srgbClr val="C00000"/>
              </a:buClr>
              <a:buSzPct val="75000"/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Hematologic parameters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CBC</a:t>
            </a:r>
            <a:r>
              <a:rPr lang="en-US" sz="2400" dirty="0" smtClean="0">
                <a:latin typeface="Constantia" panose="02030602050306030303" pitchFamily="18" charset="0"/>
              </a:rPr>
              <a:t> -- anemia of chronic </a:t>
            </a:r>
            <a:r>
              <a:rPr lang="en-US" sz="2400" dirty="0" smtClean="0">
                <a:latin typeface="Constantia" panose="02030602050306030303" pitchFamily="18" charset="0"/>
              </a:rPr>
              <a:t>disease </a:t>
            </a:r>
            <a:r>
              <a:rPr lang="en-US" sz="2400" dirty="0" smtClean="0">
                <a:latin typeface="Constantia" panose="02030602050306030303" pitchFamily="18" charset="0"/>
              </a:rPr>
              <a:t>correlates with disease activity; it improves with successful therapy.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Hypochromic anemia </a:t>
            </a:r>
            <a:r>
              <a:rPr lang="en-US" sz="2400" dirty="0" smtClean="0">
                <a:latin typeface="Constantia" panose="02030602050306030303" pitchFamily="18" charset="0"/>
              </a:rPr>
              <a:t>suggests blood loss, commonly from GIT associated NSAIDs.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198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Thrombocytosis </a:t>
            </a:r>
            <a:r>
              <a:rPr lang="en-US" sz="2600" dirty="0">
                <a:latin typeface="Constantia" panose="02030602050306030303" pitchFamily="18" charset="0"/>
              </a:rPr>
              <a:t>is common and is also associated with disease activity. </a:t>
            </a:r>
            <a:r>
              <a:rPr lang="en-US" sz="2600" b="1" dirty="0">
                <a:latin typeface="Constantia" panose="02030602050306030303" pitchFamily="18" charset="0"/>
              </a:rPr>
              <a:t>Thrombocytopenia</a:t>
            </a:r>
            <a:r>
              <a:rPr lang="en-US" sz="2600" dirty="0">
                <a:latin typeface="Constantia" panose="02030602050306030303" pitchFamily="18" charset="0"/>
              </a:rPr>
              <a:t> may be a rare adverse event of therapy and may occur in patients with </a:t>
            </a:r>
            <a:r>
              <a:rPr lang="en-US" sz="2600" b="1" dirty="0" err="1">
                <a:latin typeface="Constantia" panose="02030602050306030303" pitchFamily="18" charset="0"/>
              </a:rPr>
              <a:t>Felty</a:t>
            </a:r>
            <a:r>
              <a:rPr lang="en-US" sz="2600" b="1" dirty="0">
                <a:latin typeface="Constantia" panose="02030602050306030303" pitchFamily="18" charset="0"/>
              </a:rPr>
              <a:t> syndrome</a:t>
            </a:r>
            <a:r>
              <a:rPr lang="en-US" sz="2600" dirty="0">
                <a:latin typeface="Constantia" panose="02030602050306030303" pitchFamily="18" charset="0"/>
              </a:rPr>
              <a:t>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Leukocytosis</a:t>
            </a:r>
            <a:r>
              <a:rPr lang="en-US" sz="2600" dirty="0">
                <a:latin typeface="Constantia" panose="02030602050306030303" pitchFamily="18" charset="0"/>
              </a:rPr>
              <a:t> may occur but is usually mild.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Leukopenia</a:t>
            </a:r>
            <a:r>
              <a:rPr lang="en-US" sz="2600" dirty="0">
                <a:latin typeface="Constantia" panose="02030602050306030303" pitchFamily="18" charset="0"/>
              </a:rPr>
              <a:t> -- consequence of therapy or a component of </a:t>
            </a:r>
            <a:r>
              <a:rPr lang="en-US" sz="2600" dirty="0" err="1">
                <a:latin typeface="Constantia" panose="02030602050306030303" pitchFamily="18" charset="0"/>
              </a:rPr>
              <a:t>Felty</a:t>
            </a:r>
            <a:r>
              <a:rPr lang="en-US" sz="2600" dirty="0">
                <a:latin typeface="Constantia" panose="02030602050306030303" pitchFamily="18" charset="0"/>
              </a:rPr>
              <a:t> syndrome, which may then respond to DMARD therapy.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1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7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Immunologic </a:t>
            </a:r>
            <a:r>
              <a:rPr lang="en-US" sz="2400" b="1" dirty="0">
                <a:latin typeface="Constantia" panose="02030602050306030303" pitchFamily="18" charset="0"/>
              </a:rPr>
              <a:t>parameters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itchFamily="18" charset="0"/>
              </a:rPr>
              <a:t>Rheumatoid factor</a:t>
            </a:r>
            <a:r>
              <a:rPr lang="en-US" sz="2400" dirty="0" smtClean="0">
                <a:latin typeface="Constantia" pitchFamily="18" charset="0"/>
              </a:rPr>
              <a:t> — An antibody is present in the blood of 70 to 80 percent of people with RA.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RF is not specific for RA but is also present in other connective tissue diseases, infections, and autoimmune disorders, as well as in 1-5% of healthy people.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presence of RF predicts radiographic progression of bone erosions, independent of disease activity.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6019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RF values fluctuate with disease activity, though titers of RF generally remain high even in patients with drug-induced remissions.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Anti-</a:t>
            </a:r>
            <a:r>
              <a:rPr lang="en-US" sz="2400" b="1" dirty="0" err="1" smtClean="0">
                <a:latin typeface="Constantia" pitchFamily="18" charset="0"/>
              </a:rPr>
              <a:t>citrullinated</a:t>
            </a:r>
            <a:r>
              <a:rPr lang="en-US" sz="2400" b="1" dirty="0" smtClean="0">
                <a:latin typeface="Constantia" pitchFamily="18" charset="0"/>
              </a:rPr>
              <a:t> peptide/protein antibody </a:t>
            </a:r>
            <a:r>
              <a:rPr lang="en-US" sz="2400" dirty="0" smtClean="0">
                <a:latin typeface="Constantia" pitchFamily="18" charset="0"/>
              </a:rPr>
              <a:t>(ACPA) test — are more specific than RF for diagnosing RA. Anti-ACPA antibody tests may be positive very early in the course of disease. The test is positive in most patients with rheumatoid arthritis.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32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Immunologic parameters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ANAs </a:t>
            </a:r>
            <a:r>
              <a:rPr lang="en-US" sz="2400" dirty="0">
                <a:latin typeface="Constantia" panose="02030602050306030303" pitchFamily="18" charset="0"/>
              </a:rPr>
              <a:t>are present in </a:t>
            </a:r>
            <a:r>
              <a:rPr lang="en-US" sz="2400" dirty="0" smtClean="0">
                <a:latin typeface="Constantia" panose="02030602050306030303" pitchFamily="18" charset="0"/>
              </a:rPr>
              <a:t>about 40</a:t>
            </a:r>
            <a:r>
              <a:rPr lang="en-US" sz="2400" dirty="0">
                <a:latin typeface="Constantia" panose="02030602050306030303" pitchFamily="18" charset="0"/>
              </a:rPr>
              <a:t>% of patients with </a:t>
            </a:r>
            <a:r>
              <a:rPr lang="en-US" sz="2400" dirty="0" smtClean="0">
                <a:latin typeface="Constantia" panose="02030602050306030303" pitchFamily="18" charset="0"/>
              </a:rPr>
              <a:t>RA.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Assays for anti-</a:t>
            </a:r>
            <a:r>
              <a:rPr lang="en-US" sz="2400" dirty="0" err="1">
                <a:latin typeface="Constantia" panose="02030602050306030303" pitchFamily="18" charset="0"/>
              </a:rPr>
              <a:t>citrullinated</a:t>
            </a:r>
            <a:r>
              <a:rPr lang="en-US" sz="2400" dirty="0">
                <a:latin typeface="Constantia" panose="02030602050306030303" pitchFamily="18" charset="0"/>
              </a:rPr>
              <a:t> protein antibody (</a:t>
            </a:r>
            <a:r>
              <a:rPr lang="en-US" sz="2400" dirty="0" smtClean="0">
                <a:latin typeface="Constantia" panose="02030602050306030303" pitchFamily="18" charset="0"/>
              </a:rPr>
              <a:t>ACPA) </a:t>
            </a:r>
            <a:r>
              <a:rPr lang="en-US" sz="2400" dirty="0">
                <a:latin typeface="Constantia" panose="02030602050306030303" pitchFamily="18" charset="0"/>
              </a:rPr>
              <a:t>are now </a:t>
            </a:r>
            <a:r>
              <a:rPr lang="en-US" sz="2400" dirty="0" smtClean="0">
                <a:latin typeface="Constantia" panose="02030602050306030303" pitchFamily="18" charset="0"/>
              </a:rPr>
              <a:t>used </a:t>
            </a:r>
            <a:r>
              <a:rPr lang="en-US" sz="2400" dirty="0">
                <a:latin typeface="Constantia" panose="02030602050306030303" pitchFamily="18" charset="0"/>
              </a:rPr>
              <a:t>clinically for diagnosing </a:t>
            </a:r>
            <a:r>
              <a:rPr lang="en-US" sz="2400" dirty="0" smtClean="0">
                <a:latin typeface="Constantia" panose="02030602050306030303" pitchFamily="18" charset="0"/>
              </a:rPr>
              <a:t>RA.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ACPA-positive </a:t>
            </a:r>
            <a:r>
              <a:rPr lang="en-US" sz="2400" dirty="0">
                <a:latin typeface="Constantia" panose="02030602050306030303" pitchFamily="18" charset="0"/>
              </a:rPr>
              <a:t>and ACPA-negative RA may be 2 distinct disease subsets, with different underlying pathogeneses and risks for developing RA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601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ACPA-positive patients may have a more erosive RA disease course than ACPA-negative patients.</a:t>
            </a:r>
            <a:endParaRPr lang="en-US" sz="2400" b="1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ACPA antibodies suggest a sensitivity and specificity equal to or better than those of RF.</a:t>
            </a:r>
          </a:p>
          <a:p>
            <a:r>
              <a:rPr lang="en-US" sz="2400" dirty="0" smtClean="0">
                <a:latin typeface="Constantia" pitchFamily="18" charset="0"/>
              </a:rPr>
              <a:t>Presence </a:t>
            </a:r>
            <a:r>
              <a:rPr lang="en-US" sz="2400" dirty="0">
                <a:latin typeface="Constantia" pitchFamily="18" charset="0"/>
              </a:rPr>
              <a:t>of both </a:t>
            </a:r>
            <a:r>
              <a:rPr lang="en-US" sz="2400" dirty="0" smtClean="0">
                <a:latin typeface="Constantia" pitchFamily="18" charset="0"/>
              </a:rPr>
              <a:t>anti-ACPA </a:t>
            </a:r>
            <a:r>
              <a:rPr lang="en-US" sz="2400" dirty="0">
                <a:latin typeface="Constantia" pitchFamily="18" charset="0"/>
              </a:rPr>
              <a:t>antibodies and RF is highly specific for RA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P</a:t>
            </a:r>
            <a:r>
              <a:rPr lang="en-US" sz="2400" dirty="0" smtClean="0">
                <a:latin typeface="Constantia" pitchFamily="18" charset="0"/>
              </a:rPr>
              <a:t>resence </a:t>
            </a:r>
            <a:r>
              <a:rPr lang="en-US" sz="2400" dirty="0">
                <a:latin typeface="Constantia" pitchFamily="18" charset="0"/>
              </a:rPr>
              <a:t>of </a:t>
            </a:r>
            <a:r>
              <a:rPr lang="en-US" sz="2400" dirty="0" smtClean="0">
                <a:latin typeface="Constantia" pitchFamily="18" charset="0"/>
              </a:rPr>
              <a:t>anti-ACPA </a:t>
            </a:r>
            <a:r>
              <a:rPr lang="en-US" sz="2400" dirty="0">
                <a:latin typeface="Constantia" pitchFamily="18" charset="0"/>
              </a:rPr>
              <a:t>antibodies, like that of RF, indicates a worse prognosis.</a:t>
            </a:r>
            <a:endParaRPr lang="en-US" sz="2400" baseline="30000" dirty="0" smtClean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85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4038600" cy="64008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For a definitive diagnosis of RA to rule out coexistent infection or crystal arthritis in an acutely swollen joint.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In a new-onset </a:t>
            </a:r>
            <a:r>
              <a:rPr lang="en-US" sz="2400" dirty="0" err="1" smtClean="0">
                <a:latin typeface="Constantia" panose="02030602050306030303" pitchFamily="18" charset="0"/>
              </a:rPr>
              <a:t>monoarticular</a:t>
            </a:r>
            <a:r>
              <a:rPr lang="en-US" sz="2400" dirty="0" smtClean="0">
                <a:latin typeface="Constantia" panose="02030602050306030303" pitchFamily="18" charset="0"/>
              </a:rPr>
              <a:t> arthritis or an unusual flare up in a patient with RA may need joint aspiration and synovial fluid analysis.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Analysis of synovial fluid includes Gram staining, cell count, culture, and assessment of overall appearance.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495800" cy="63246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In RA, analysis typically reveals WBC count &gt;2000/µL, generally in the range of 5000-50,000/µL.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Usually, </a:t>
            </a:r>
            <a:r>
              <a:rPr lang="en-US" sz="2400" dirty="0" err="1" smtClean="0">
                <a:latin typeface="Constantia" panose="02030602050306030303" pitchFamily="18" charset="0"/>
              </a:rPr>
              <a:t>neutrophil</a:t>
            </a:r>
            <a:r>
              <a:rPr lang="en-US" sz="2400" dirty="0" smtClean="0">
                <a:latin typeface="Constantia" panose="02030602050306030303" pitchFamily="18" charset="0"/>
              </a:rPr>
              <a:t> predominance (60-80%) is observed (in contrast to mononuclear cell predominance in the </a:t>
            </a:r>
            <a:r>
              <a:rPr lang="en-US" sz="2400" dirty="0" err="1" smtClean="0">
                <a:latin typeface="Constantia" panose="02030602050306030303" pitchFamily="18" charset="0"/>
              </a:rPr>
              <a:t>synovium</a:t>
            </a:r>
            <a:r>
              <a:rPr lang="en-US" sz="2400" dirty="0" smtClean="0">
                <a:latin typeface="Constantia" panose="02030602050306030303" pitchFamily="18" charset="0"/>
              </a:rPr>
              <a:t>).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 Because of transport defect, glucose levels of synovial fluids (as well as pleural and pericardial fluids) in patients with RA are low compared with serum glucose levels.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Joint Aspiration indications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800" b="1" dirty="0" smtClean="0">
                <a:latin typeface="Constantia" pitchFamily="18" charset="0"/>
              </a:rPr>
              <a:t>Radiographic Feature</a:t>
            </a:r>
          </a:p>
          <a:p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</a:t>
            </a:r>
            <a:r>
              <a:rPr lang="en-US" sz="2800" dirty="0" err="1" smtClean="0">
                <a:latin typeface="Constantia" pitchFamily="18" charset="0"/>
              </a:rPr>
              <a:t>Peri-articular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osteopenia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 Uniform symmetric joint space reduction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Marginal </a:t>
            </a:r>
            <a:r>
              <a:rPr lang="en-US" sz="2800" dirty="0" err="1" smtClean="0">
                <a:latin typeface="Constantia" pitchFamily="18" charset="0"/>
              </a:rPr>
              <a:t>subchondral</a:t>
            </a:r>
            <a:r>
              <a:rPr lang="en-US" sz="2800" dirty="0" smtClean="0">
                <a:latin typeface="Constantia" pitchFamily="18" charset="0"/>
              </a:rPr>
              <a:t>  erosions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Joint </a:t>
            </a:r>
            <a:r>
              <a:rPr lang="en-US" sz="2800" dirty="0" err="1" smtClean="0">
                <a:latin typeface="Constantia" pitchFamily="18" charset="0"/>
              </a:rPr>
              <a:t>sublaxations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Joint destruction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Collapse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Ultrasound detects early soft tissue swelling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MRI has greatest sensitivity to detect </a:t>
            </a:r>
            <a:r>
              <a:rPr lang="en-US" sz="2800" dirty="0" err="1" smtClean="0">
                <a:latin typeface="Constantia" pitchFamily="18" charset="0"/>
              </a:rPr>
              <a:t>synovitis</a:t>
            </a:r>
            <a:r>
              <a:rPr lang="en-US" sz="2800" dirty="0" smtClean="0">
                <a:latin typeface="Constantia" pitchFamily="18" charset="0"/>
              </a:rPr>
              <a:t> and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smtClean="0">
                <a:latin typeface="Constantia" pitchFamily="18" charset="0"/>
              </a:rPr>
              <a:t>     marrow changes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ofi\Pictures\39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28600"/>
            <a:ext cx="4991100" cy="6400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Soft-tissue swelling and early erosions in the proximal </a:t>
            </a:r>
            <a:r>
              <a:rPr lang="en-US" sz="2400" dirty="0" err="1" smtClean="0">
                <a:latin typeface="Constantia" pitchFamily="18" charset="0"/>
              </a:rPr>
              <a:t>interphalangeal</a:t>
            </a:r>
            <a:r>
              <a:rPr lang="en-US" sz="2400" dirty="0" smtClean="0">
                <a:latin typeface="Constantia" pitchFamily="18" charset="0"/>
              </a:rPr>
              <a:t> joints in a patient with rheumatoid arthritis of the hands. 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50"/>
            <a:ext cx="3971098" cy="48057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953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tantia" panose="02030602050306030303" pitchFamily="18" charset="0"/>
              </a:rPr>
              <a:t>Anteroposterior</a:t>
            </a:r>
            <a:r>
              <a:rPr lang="en-US" dirty="0">
                <a:latin typeface="Constantia" panose="02030602050306030303" pitchFamily="18" charset="0"/>
              </a:rPr>
              <a:t> radiograph of the knee shows uniform joint-space loss in the medial and lateral knee compartments without </a:t>
            </a:r>
            <a:r>
              <a:rPr lang="en-US" dirty="0" err="1">
                <a:latin typeface="Constantia" panose="02030602050306030303" pitchFamily="18" charset="0"/>
              </a:rPr>
              <a:t>osteophytosis</a:t>
            </a:r>
            <a:r>
              <a:rPr lang="en-US" dirty="0">
                <a:latin typeface="Constantia" panose="02030602050306030303" pitchFamily="18" charset="0"/>
              </a:rPr>
              <a:t>. A Baker cyst is seen medially (arrowhead).</a:t>
            </a:r>
          </a:p>
        </p:txBody>
      </p:sp>
      <p:pic>
        <p:nvPicPr>
          <p:cNvPr id="1029" name="Picture 5" descr="C:\Users\Dr.Sofi\Pictures\21349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1600"/>
            <a:ext cx="3676650" cy="4902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8600" y="5124271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 </a:t>
            </a:r>
            <a:r>
              <a:rPr lang="en-US" sz="2000" dirty="0" err="1" smtClean="0">
                <a:latin typeface="Constantia" pitchFamily="18" charset="0"/>
              </a:rPr>
              <a:t>Metacarpophalangeal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joint and marginal erosions at the heads of the second to fourth metacarpals in a patient with rheumatoid arthritis of the hands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54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213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9024"/>
            <a:ext cx="3936287" cy="5048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Soft-tissue swelling and early erosions in the proximal </a:t>
            </a:r>
            <a:r>
              <a:rPr lang="en-US" sz="2000" dirty="0" err="1" smtClean="0">
                <a:latin typeface="Constantia" pitchFamily="18" charset="0"/>
              </a:rPr>
              <a:t>interphalangeal</a:t>
            </a:r>
            <a:r>
              <a:rPr lang="en-US" sz="2000" dirty="0" smtClean="0">
                <a:latin typeface="Constantia" pitchFamily="18" charset="0"/>
              </a:rPr>
              <a:t> joints in a patient with rheumatoid arthritis of the hands.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051" name="Picture 3" descr="C:\Users\Dr.Sofi\Pictures\21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1066800"/>
            <a:ext cx="4488392" cy="336629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5800" y="4495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Well-defined bony erosions in the carpal bones and metacarpal bases in a patient with rheumatoid arthritis of the hands.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1" y="152400"/>
            <a:ext cx="4067275" cy="52930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msofi\Pictures\3919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963085" cy="538747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5486400"/>
            <a:ext cx="41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itchFamily="18" charset="0"/>
              </a:rPr>
              <a:t>T1-weighted sagittal </a:t>
            </a:r>
            <a:r>
              <a:rPr lang="en-US" dirty="0" smtClean="0">
                <a:latin typeface="Constantia" pitchFamily="18" charset="0"/>
              </a:rPr>
              <a:t>MRI </a:t>
            </a:r>
            <a:r>
              <a:rPr lang="en-US" dirty="0">
                <a:latin typeface="Constantia" pitchFamily="18" charset="0"/>
              </a:rPr>
              <a:t>image of the cervical spine shows basilar invagination with cranial migration of an eroded odontoid peg.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515" y="5456872"/>
            <a:ext cx="4191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Sagittal </a:t>
            </a:r>
            <a:r>
              <a:rPr lang="en-US" dirty="0" smtClean="0">
                <a:latin typeface="Constantia" panose="02030602050306030303" pitchFamily="18" charset="0"/>
              </a:rPr>
              <a:t>T2- MRI of </a:t>
            </a:r>
            <a:r>
              <a:rPr lang="en-US" dirty="0">
                <a:latin typeface="Constantia" panose="02030602050306030303" pitchFamily="18" charset="0"/>
              </a:rPr>
              <a:t>cervical spine </a:t>
            </a:r>
            <a:r>
              <a:rPr lang="en-US" dirty="0" smtClean="0">
                <a:latin typeface="Constantia" panose="02030602050306030303" pitchFamily="18" charset="0"/>
              </a:rPr>
              <a:t> Compromised </a:t>
            </a:r>
            <a:r>
              <a:rPr lang="en-US" dirty="0">
                <a:latin typeface="Constantia" panose="02030602050306030303" pitchFamily="18" charset="0"/>
              </a:rPr>
              <a:t>foramen </a:t>
            </a:r>
            <a:r>
              <a:rPr lang="en-US" dirty="0" smtClean="0">
                <a:latin typeface="Constantia" panose="02030602050306030303" pitchFamily="18" charset="0"/>
              </a:rPr>
              <a:t>magnum </a:t>
            </a:r>
            <a:r>
              <a:rPr lang="en-US" dirty="0">
                <a:latin typeface="Constantia" panose="02030602050306030303" pitchFamily="18" charset="0"/>
              </a:rPr>
              <a:t>and there is increased signal intensity within upper cord; this is consistent with compressive </a:t>
            </a:r>
            <a:r>
              <a:rPr lang="en-US" dirty="0" err="1">
                <a:latin typeface="Constantia" panose="02030602050306030303" pitchFamily="18" charset="0"/>
              </a:rPr>
              <a:t>myelomalacia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23184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943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Pathogenesis of RA is not completely understood. </a:t>
            </a:r>
            <a:endParaRPr lang="en-US" sz="20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An </a:t>
            </a:r>
            <a:r>
              <a:rPr lang="en-US" sz="2000" dirty="0" smtClean="0">
                <a:latin typeface="Constantia" pitchFamily="18" charset="0"/>
              </a:rPr>
              <a:t>external </a:t>
            </a:r>
            <a:r>
              <a:rPr lang="en-US" sz="2000" dirty="0" smtClean="0">
                <a:latin typeface="Constantia" pitchFamily="18" charset="0"/>
              </a:rPr>
              <a:t>trigger that </a:t>
            </a:r>
            <a:r>
              <a:rPr lang="en-US" sz="2000" dirty="0" smtClean="0">
                <a:latin typeface="Constantia" pitchFamily="18" charset="0"/>
              </a:rPr>
              <a:t>triggers an autoimmune reaction, leading to synovial hypertrophy and chronic joint inflammation along with the potential for extra-</a:t>
            </a:r>
            <a:r>
              <a:rPr lang="en-US" sz="2000" dirty="0" err="1" smtClean="0">
                <a:latin typeface="Constantia" pitchFamily="18" charset="0"/>
              </a:rPr>
              <a:t>articular</a:t>
            </a:r>
            <a:r>
              <a:rPr lang="en-US" sz="2000" dirty="0" smtClean="0">
                <a:latin typeface="Constantia" pitchFamily="18" charset="0"/>
              </a:rPr>
              <a:t> manifestations.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Synovial cell hyperplasia and endothelial cell activation are early events that progresses to uncontrolled inflammation and consequent cartilage and bone destruction.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Genetic factors and immune system abnormalities contribute to disease propagation.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943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CD4 T cells, mononuclear phagocytes, fibroblasts, </a:t>
            </a:r>
            <a:r>
              <a:rPr lang="en-US" sz="2000" dirty="0" err="1" smtClean="0">
                <a:latin typeface="Constantia" pitchFamily="18" charset="0"/>
              </a:rPr>
              <a:t>osteoclasts</a:t>
            </a:r>
            <a:r>
              <a:rPr lang="en-US" sz="2000" dirty="0" smtClean="0">
                <a:latin typeface="Constantia" pitchFamily="18" charset="0"/>
              </a:rPr>
              <a:t>, and </a:t>
            </a:r>
            <a:r>
              <a:rPr lang="en-US" sz="2000" dirty="0" err="1" smtClean="0">
                <a:latin typeface="Constantia" pitchFamily="18" charset="0"/>
              </a:rPr>
              <a:t>neutrophils</a:t>
            </a:r>
            <a:r>
              <a:rPr lang="en-US" sz="2000" dirty="0" smtClean="0">
                <a:latin typeface="Constantia" pitchFamily="18" charset="0"/>
              </a:rPr>
              <a:t> play major cellular roles in the pathophysiology of RA, whereas B cells produce </a:t>
            </a:r>
            <a:r>
              <a:rPr lang="en-US" sz="2000" dirty="0" err="1" smtClean="0">
                <a:latin typeface="Constantia" pitchFamily="18" charset="0"/>
              </a:rPr>
              <a:t>autoantibodies</a:t>
            </a:r>
            <a:r>
              <a:rPr lang="en-US" sz="2000" dirty="0" smtClean="0">
                <a:latin typeface="Constantia" pitchFamily="18" charset="0"/>
              </a:rPr>
              <a:t>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nstantia" pitchFamily="18" charset="0"/>
              </a:rPr>
              <a:t>Abnormal production of numerous cytokines, </a:t>
            </a:r>
            <a:r>
              <a:rPr lang="en-US" sz="2000" dirty="0" err="1" smtClean="0">
                <a:latin typeface="Constantia" pitchFamily="18" charset="0"/>
              </a:rPr>
              <a:t>chemokines</a:t>
            </a:r>
            <a:r>
              <a:rPr lang="en-US" sz="2000" dirty="0" smtClean="0">
                <a:latin typeface="Constantia" pitchFamily="18" charset="0"/>
              </a:rPr>
              <a:t>, and other inflammatory mediators (eg, </a:t>
            </a:r>
            <a:r>
              <a:rPr lang="en-US" sz="2000" dirty="0" smtClean="0">
                <a:latin typeface="Constantia" pitchFamily="18" charset="0"/>
              </a:rPr>
              <a:t>[TNF-a</a:t>
            </a:r>
            <a:r>
              <a:rPr lang="en-US" sz="2000" dirty="0" smtClean="0">
                <a:latin typeface="Constantia" pitchFamily="18" charset="0"/>
              </a:rPr>
              <a:t>], interleukin [IL]-1, IL-6, IL-8, transforming growth factor beta [TGF-ß], fibroblast growth factor [FGF], and platelet-derived growth factor [PDGF]) has been demonstrated in patients with RA.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	Pathophysiology: Rheumatoid arthritis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14400"/>
            <a:ext cx="8382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“A </a:t>
            </a:r>
            <a:r>
              <a:rPr lang="en-US" sz="2400" dirty="0">
                <a:latin typeface="Constantia" panose="02030602050306030303" pitchFamily="18" charset="0"/>
              </a:rPr>
              <a:t>chronic progressive disease causing inflammation in the joints and resulting in painful deformity and immobility, especially in the fingers, wrists, feet, and </a:t>
            </a:r>
            <a:r>
              <a:rPr lang="en-US" sz="2400" dirty="0" smtClean="0">
                <a:latin typeface="Constantia" panose="02030602050306030303" pitchFamily="18" charset="0"/>
              </a:rPr>
              <a:t>ankles”.</a:t>
            </a:r>
          </a:p>
          <a:p>
            <a:r>
              <a:rPr lang="en-US" sz="2400" b="1" dirty="0" smtClean="0">
                <a:latin typeface="Constantia" panose="02030602050306030303" pitchFamily="18" charset="0"/>
              </a:rPr>
              <a:t>Pattern </a:t>
            </a:r>
            <a:r>
              <a:rPr lang="en-US" sz="2400" b="1" dirty="0">
                <a:latin typeface="Constantia" panose="02030602050306030303" pitchFamily="18" charset="0"/>
              </a:rPr>
              <a:t>of joints affected</a:t>
            </a:r>
            <a:r>
              <a:rPr lang="en-US" sz="2400" dirty="0">
                <a:latin typeface="Constantia" panose="02030602050306030303" pitchFamily="18" charset="0"/>
              </a:rPr>
              <a:t> — </a:t>
            </a:r>
            <a:r>
              <a:rPr lang="en-US" sz="2400" dirty="0" smtClean="0">
                <a:latin typeface="Constantia" panose="02030602050306030303" pitchFamily="18" charset="0"/>
              </a:rPr>
              <a:t>RA </a:t>
            </a:r>
            <a:r>
              <a:rPr lang="en-US" sz="2400" dirty="0">
                <a:latin typeface="Constantia" panose="02030602050306030303" pitchFamily="18" charset="0"/>
              </a:rPr>
              <a:t>usually affects the same joints on both sides of the body.</a:t>
            </a:r>
          </a:p>
          <a:p>
            <a:pPr marL="0" indent="0">
              <a:buNone/>
            </a:pPr>
            <a:r>
              <a:rPr lang="en-US" sz="2400" i="1" dirty="0" smtClean="0">
                <a:latin typeface="Constantia" panose="02030602050306030303" pitchFamily="18" charset="0"/>
              </a:rPr>
              <a:t>	“In </a:t>
            </a:r>
            <a:r>
              <a:rPr lang="en-US" sz="2400" i="1" dirty="0">
                <a:latin typeface="Constantia" panose="02030602050306030303" pitchFamily="18" charset="0"/>
              </a:rPr>
              <a:t>the early stages, rheumatoid arthritis typically </a:t>
            </a:r>
            <a:r>
              <a:rPr lang="en-US" sz="2400" i="1" dirty="0" smtClean="0">
                <a:latin typeface="Constantia" panose="02030602050306030303" pitchFamily="18" charset="0"/>
              </a:rPr>
              <a:t>affects small </a:t>
            </a:r>
            <a:r>
              <a:rPr lang="en-US" sz="2400" i="1" dirty="0">
                <a:latin typeface="Constantia" panose="02030602050306030303" pitchFamily="18" charset="0"/>
              </a:rPr>
              <a:t>joints, especially the joints at the base of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fingers,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joints in the middle of the fingers, and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joints at the </a:t>
            </a:r>
            <a:r>
              <a:rPr lang="en-US" sz="2400" i="1" dirty="0" smtClean="0">
                <a:latin typeface="Constantia" panose="02030602050306030303" pitchFamily="18" charset="0"/>
              </a:rPr>
              <a:t>base </a:t>
            </a:r>
            <a:r>
              <a:rPr lang="en-US" sz="2400" i="1" dirty="0">
                <a:latin typeface="Constantia" panose="02030602050306030303" pitchFamily="18" charset="0"/>
              </a:rPr>
              <a:t>of the toes. It may also begin in a </a:t>
            </a:r>
            <a:r>
              <a:rPr lang="en-US" sz="2400" i="1" dirty="0" smtClean="0">
                <a:latin typeface="Constantia" panose="02030602050306030303" pitchFamily="18" charset="0"/>
              </a:rPr>
              <a:t>single</a:t>
            </a:r>
            <a:r>
              <a:rPr lang="en-US" sz="2400" i="1" dirty="0">
                <a:latin typeface="Constantia" panose="02030602050306030303" pitchFamily="18" charset="0"/>
              </a:rPr>
              <a:t>, large joint, </a:t>
            </a:r>
            <a:r>
              <a:rPr lang="en-US" sz="2400" i="1" dirty="0" smtClean="0">
                <a:latin typeface="Constantia" panose="02030602050306030303" pitchFamily="18" charset="0"/>
              </a:rPr>
              <a:t>such </a:t>
            </a:r>
            <a:r>
              <a:rPr lang="en-US" sz="2400" i="1" dirty="0">
                <a:latin typeface="Constantia" panose="02030602050306030303" pitchFamily="18" charset="0"/>
              </a:rPr>
              <a:t>as the knee or shoulder, or it </a:t>
            </a:r>
            <a:r>
              <a:rPr lang="en-US" sz="2400" i="1" dirty="0" smtClean="0">
                <a:latin typeface="Constantia" panose="02030602050306030303" pitchFamily="18" charset="0"/>
              </a:rPr>
              <a:t>may </a:t>
            </a:r>
            <a:r>
              <a:rPr lang="en-US" sz="2400" i="1" dirty="0">
                <a:latin typeface="Constantia" panose="02030602050306030303" pitchFamily="18" charset="0"/>
              </a:rPr>
              <a:t>come and go and </a:t>
            </a:r>
            <a:r>
              <a:rPr lang="en-US" sz="2400" i="1" dirty="0" smtClean="0">
                <a:latin typeface="Constantia" panose="02030602050306030303" pitchFamily="18" charset="0"/>
              </a:rPr>
              <a:t>move </a:t>
            </a:r>
            <a:r>
              <a:rPr lang="en-US" sz="2400" i="1" dirty="0">
                <a:latin typeface="Constantia" panose="02030602050306030303" pitchFamily="18" charset="0"/>
              </a:rPr>
              <a:t>from one joint to </a:t>
            </a:r>
            <a:r>
              <a:rPr lang="en-US" sz="2400" i="1" dirty="0" smtClean="0">
                <a:latin typeface="Constantia" panose="02030602050306030303" pitchFamily="18" charset="0"/>
              </a:rPr>
              <a:t>another”.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b="1" dirty="0">
                <a:latin typeface="Constantia" panose="02030602050306030303" pitchFamily="18" charset="0"/>
              </a:rPr>
              <a:t>Joint symptoms</a:t>
            </a:r>
            <a:r>
              <a:rPr lang="en-US" sz="2400" dirty="0">
                <a:latin typeface="Constantia" panose="02030602050306030303" pitchFamily="18" charset="0"/>
              </a:rPr>
              <a:t> — </a:t>
            </a:r>
            <a:r>
              <a:rPr lang="en-US" sz="2400" dirty="0" smtClean="0">
                <a:latin typeface="Constantia" panose="02030602050306030303" pitchFamily="18" charset="0"/>
              </a:rPr>
              <a:t>Usually </a:t>
            </a:r>
            <a:r>
              <a:rPr lang="en-US" sz="2400" dirty="0">
                <a:latin typeface="Constantia" panose="02030602050306030303" pitchFamily="18" charset="0"/>
              </a:rPr>
              <a:t>begin gradually and include pain, stiffness, redness, warmth to the touch, and joint swelling.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52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anose="02030602050306030303" pitchFamily="18" charset="0"/>
              </a:rPr>
              <a:t>RHEUMATOID ARTHRITIS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8514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27" y="304800"/>
            <a:ext cx="4349123" cy="2895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9" y="3505200"/>
            <a:ext cx="4267201" cy="3200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162961"/>
            <a:ext cx="4293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The inflammation involved in rheumatoid arthritis can be intense. It is composed of mononuclear cells and can resemble a </a:t>
            </a:r>
            <a:r>
              <a:rPr lang="en-US" sz="2400" dirty="0" err="1">
                <a:latin typeface="Constantia" panose="02030602050306030303" pitchFamily="18" charset="0"/>
              </a:rPr>
              <a:t>pseudosarcoma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25031"/>
            <a:ext cx="4217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The hallmark of rheumatoid arthritis is a perivascular mononuclear cell infiltrate in the </a:t>
            </a:r>
            <a:r>
              <a:rPr lang="en-US" sz="2400" dirty="0" err="1">
                <a:latin typeface="Constantia" panose="02030602050306030303" pitchFamily="18" charset="0"/>
              </a:rPr>
              <a:t>synovium</a:t>
            </a:r>
            <a:r>
              <a:rPr lang="en-US" sz="2400" dirty="0">
                <a:latin typeface="Constantia" panose="02030602050306030303" pitchFamily="18" charset="0"/>
              </a:rPr>
              <a:t> (pictured here). The early stages are noted to have plasma cells as </a:t>
            </a:r>
            <a:r>
              <a:rPr lang="en-US" sz="2400" dirty="0" smtClean="0">
                <a:latin typeface="Constantia" panose="02030602050306030303" pitchFamily="18" charset="0"/>
              </a:rPr>
              <a:t>well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6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Histologic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Findings</a:t>
            </a:r>
            <a:endParaRPr lang="en-US" sz="2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09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943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Musculoskeletal system </a:t>
            </a:r>
            <a:r>
              <a:rPr lang="en-US" sz="2000" dirty="0" smtClean="0">
                <a:latin typeface="Constantia" pitchFamily="18" charset="0"/>
              </a:rPr>
              <a:t>other than joints and of </a:t>
            </a:r>
            <a:r>
              <a:rPr lang="en-US" sz="2000" dirty="0" err="1" smtClean="0">
                <a:latin typeface="Constantia" pitchFamily="18" charset="0"/>
              </a:rPr>
              <a:t>nonarticular</a:t>
            </a:r>
            <a:r>
              <a:rPr lang="en-US" sz="2000" dirty="0" smtClean="0">
                <a:latin typeface="Constantia" pitchFamily="18" charset="0"/>
              </a:rPr>
              <a:t> organs (</a:t>
            </a:r>
            <a:r>
              <a:rPr lang="en-US" sz="2000" dirty="0" err="1" smtClean="0">
                <a:latin typeface="Constantia" pitchFamily="18" charset="0"/>
              </a:rPr>
              <a:t>eg</a:t>
            </a:r>
            <a:r>
              <a:rPr lang="en-US" sz="2000" dirty="0" smtClean="0">
                <a:latin typeface="Constantia" pitchFamily="18" charset="0"/>
              </a:rPr>
              <a:t>, skin, eye, lungs, heart, and others) occurs in about 40 percent RA over the course of the disease</a:t>
            </a:r>
          </a:p>
          <a:p>
            <a:r>
              <a:rPr lang="en-US" sz="2000" b="1" dirty="0" smtClean="0">
                <a:latin typeface="Constantia" pitchFamily="18" charset="0"/>
              </a:rPr>
              <a:t>Bone loss </a:t>
            </a:r>
            <a:r>
              <a:rPr lang="en-US" sz="2000" dirty="0" smtClean="0">
                <a:latin typeface="Constantia" pitchFamily="18" charset="0"/>
              </a:rPr>
              <a:t>in RA is common. It may be generalized, resulting from immobility, the inflammatory process, and treatment effects with </a:t>
            </a:r>
            <a:r>
              <a:rPr lang="en-US" sz="2000" dirty="0" err="1" smtClean="0">
                <a:latin typeface="Constantia" pitchFamily="18" charset="0"/>
              </a:rPr>
              <a:t>glucocorticoids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Muscle weakness</a:t>
            </a:r>
            <a:r>
              <a:rPr lang="en-US" sz="2000" dirty="0" smtClean="0">
                <a:latin typeface="Constantia" pitchFamily="18" charset="0"/>
              </a:rPr>
              <a:t> is a common. It may have several, often additive, causes, including synovial inflammation, </a:t>
            </a:r>
            <a:r>
              <a:rPr lang="en-US" sz="2000" dirty="0" err="1" smtClean="0">
                <a:latin typeface="Constantia" pitchFamily="18" charset="0"/>
              </a:rPr>
              <a:t>myositis</a:t>
            </a:r>
            <a:r>
              <a:rPr lang="en-US" sz="2000" dirty="0" smtClean="0">
                <a:latin typeface="Constantia" pitchFamily="18" charset="0"/>
              </a:rPr>
              <a:t>, vasculitis, and drug-induced </a:t>
            </a:r>
            <a:r>
              <a:rPr lang="en-US" sz="2000" dirty="0" err="1" smtClean="0">
                <a:latin typeface="Constantia" pitchFamily="18" charset="0"/>
              </a:rPr>
              <a:t>myopathy</a:t>
            </a:r>
            <a:r>
              <a:rPr lang="en-US" sz="2000" dirty="0" smtClean="0">
                <a:latin typeface="Constantia" pitchFamily="18" charset="0"/>
              </a:rPr>
              <a:t> (eg, from </a:t>
            </a:r>
            <a:r>
              <a:rPr lang="en-US" sz="2000" dirty="0" err="1" smtClean="0">
                <a:latin typeface="Constantia" pitchFamily="18" charset="0"/>
              </a:rPr>
              <a:t>steroids,hydroxychloroquine</a:t>
            </a:r>
            <a:r>
              <a:rPr lang="en-US" sz="2000" dirty="0" smtClean="0">
                <a:latin typeface="Constantia" pitchFamily="18" charset="0"/>
              </a:rPr>
              <a:t>, or </a:t>
            </a:r>
            <a:r>
              <a:rPr lang="en-US" sz="2000" dirty="0" err="1" smtClean="0">
                <a:latin typeface="Constantia" pitchFamily="18" charset="0"/>
              </a:rPr>
              <a:t>statins</a:t>
            </a:r>
            <a:r>
              <a:rPr lang="en-US" sz="2000" dirty="0" smtClean="0">
                <a:latin typeface="Constantia" pitchFamily="18" charset="0"/>
              </a:rPr>
              <a:t>). 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867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Cutaneous </a:t>
            </a:r>
            <a:r>
              <a:rPr lang="en-US" sz="2000" dirty="0" smtClean="0">
                <a:latin typeface="Constantia" pitchFamily="18" charset="0"/>
              </a:rPr>
              <a:t>manifestations of RA is the </a:t>
            </a:r>
            <a:r>
              <a:rPr lang="en-US" sz="2000" b="1" dirty="0" smtClean="0">
                <a:latin typeface="Constantia" pitchFamily="18" charset="0"/>
              </a:rPr>
              <a:t>rheumatoid nodule</a:t>
            </a:r>
            <a:r>
              <a:rPr lang="en-US" sz="2000" dirty="0" smtClean="0">
                <a:latin typeface="Constantia" pitchFamily="18" charset="0"/>
              </a:rPr>
              <a:t>. </a:t>
            </a:r>
          </a:p>
          <a:p>
            <a:r>
              <a:rPr lang="en-US" sz="2000" b="1" dirty="0" smtClean="0">
                <a:latin typeface="Constantia" pitchFamily="18" charset="0"/>
              </a:rPr>
              <a:t>Ocular and/or oral </a:t>
            </a:r>
            <a:r>
              <a:rPr lang="en-US" sz="2000" dirty="0" smtClean="0">
                <a:latin typeface="Constantia" pitchFamily="18" charset="0"/>
              </a:rPr>
              <a:t>dryness are the hallmarks of </a:t>
            </a:r>
            <a:r>
              <a:rPr lang="en-US" sz="2000" dirty="0" err="1" smtClean="0">
                <a:latin typeface="Constantia" pitchFamily="18" charset="0"/>
              </a:rPr>
              <a:t>Sjögren’s</a:t>
            </a:r>
            <a:r>
              <a:rPr lang="en-US" sz="2000" dirty="0" smtClean="0">
                <a:latin typeface="Constantia" pitchFamily="18" charset="0"/>
              </a:rPr>
              <a:t> syndrome, which may occur in association with RA.</a:t>
            </a:r>
          </a:p>
          <a:p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b="1" dirty="0" smtClean="0">
                <a:latin typeface="Constantia" pitchFamily="18" charset="0"/>
              </a:rPr>
              <a:t>Eye involvement </a:t>
            </a:r>
            <a:r>
              <a:rPr lang="en-US" sz="2000" dirty="0" smtClean="0">
                <a:latin typeface="Constantia" pitchFamily="18" charset="0"/>
              </a:rPr>
              <a:t>in RA also may include </a:t>
            </a:r>
            <a:r>
              <a:rPr lang="en-US" sz="2000" dirty="0" err="1" smtClean="0">
                <a:latin typeface="Constantia" pitchFamily="18" charset="0"/>
              </a:rPr>
              <a:t>episcleritis</a:t>
            </a:r>
            <a:r>
              <a:rPr lang="en-US" sz="2000" dirty="0" smtClean="0">
                <a:latin typeface="Constantia" pitchFamily="18" charset="0"/>
              </a:rPr>
              <a:t>, </a:t>
            </a:r>
            <a:r>
              <a:rPr lang="en-US" sz="2000" dirty="0" err="1" smtClean="0">
                <a:latin typeface="Constantia" pitchFamily="18" charset="0"/>
              </a:rPr>
              <a:t>scleritis</a:t>
            </a:r>
            <a:r>
              <a:rPr lang="en-US" sz="2000" dirty="0" smtClean="0">
                <a:latin typeface="Constantia" pitchFamily="18" charset="0"/>
              </a:rPr>
              <a:t>, peripheral ulcerative </a:t>
            </a:r>
            <a:r>
              <a:rPr lang="en-US" sz="2000" dirty="0" err="1" smtClean="0">
                <a:latin typeface="Constantia" pitchFamily="18" charset="0"/>
              </a:rPr>
              <a:t>keratitis</a:t>
            </a:r>
            <a:r>
              <a:rPr lang="en-US" sz="2000" dirty="0" smtClean="0">
                <a:latin typeface="Constantia" pitchFamily="18" charset="0"/>
              </a:rPr>
              <a:t>, and, less frequently, </a:t>
            </a:r>
            <a:r>
              <a:rPr lang="en-US" sz="2000" dirty="0" err="1" smtClean="0">
                <a:latin typeface="Constantia" pitchFamily="18" charset="0"/>
              </a:rPr>
              <a:t>uveitis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Pulmonary i</a:t>
            </a:r>
            <a:r>
              <a:rPr lang="en-US" sz="2000" dirty="0" smtClean="0">
                <a:latin typeface="Constantia" pitchFamily="18" charset="0"/>
              </a:rPr>
              <a:t>nvolvement in RA may include pleurisy and </a:t>
            </a:r>
            <a:r>
              <a:rPr lang="en-US" sz="2000" dirty="0" err="1" smtClean="0">
                <a:latin typeface="Constantia" pitchFamily="18" charset="0"/>
              </a:rPr>
              <a:t>parenchymal</a:t>
            </a:r>
            <a:r>
              <a:rPr lang="en-US" sz="2000" dirty="0" smtClean="0">
                <a:latin typeface="Constantia" pitchFamily="18" charset="0"/>
              </a:rPr>
              <a:t> lung diseases (</a:t>
            </a:r>
            <a:r>
              <a:rPr lang="en-US" sz="2000" dirty="0" err="1" smtClean="0">
                <a:latin typeface="Constantia" pitchFamily="18" charset="0"/>
              </a:rPr>
              <a:t>eg</a:t>
            </a:r>
            <a:r>
              <a:rPr lang="en-US" sz="2000" dirty="0" smtClean="0">
                <a:latin typeface="Constantia" pitchFamily="18" charset="0"/>
              </a:rPr>
              <a:t>, interstitial fibrosis, pulmonary nodules, </a:t>
            </a:r>
            <a:r>
              <a:rPr lang="en-US" sz="2000" dirty="0" err="1" smtClean="0">
                <a:latin typeface="Constantia" pitchFamily="18" charset="0"/>
              </a:rPr>
              <a:t>bronchiolitis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obliterans</a:t>
            </a:r>
            <a:r>
              <a:rPr lang="en-US" sz="2000" dirty="0" smtClean="0">
                <a:latin typeface="Constantia" pitchFamily="18" charset="0"/>
              </a:rPr>
              <a:t>, and organizing pneumonia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r>
              <a:rPr lang="en-US" sz="2800" dirty="0" smtClean="0">
                <a:latin typeface="Constantia" pitchFamily="18" charset="0"/>
              </a:rPr>
              <a:t> manifestations of Rheumatoid arthritis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943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b="1" dirty="0" smtClean="0">
                <a:latin typeface="Constantia" pitchFamily="18" charset="0"/>
              </a:rPr>
              <a:t>Cardiac involvement</a:t>
            </a:r>
            <a:r>
              <a:rPr lang="en-US" sz="2000" dirty="0" smtClean="0">
                <a:latin typeface="Constantia" pitchFamily="18" charset="0"/>
              </a:rPr>
              <a:t>, such as pericarditis and myocarditis, are uncommon in RA. There is an increased risk of coronary artery disease, heart failure, and atrial fibrillation (AF).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b="1" dirty="0" smtClean="0">
                <a:latin typeface="Constantia" pitchFamily="18" charset="0"/>
              </a:rPr>
              <a:t>Vasculitis </a:t>
            </a:r>
            <a:r>
              <a:rPr lang="en-US" sz="2000" dirty="0" smtClean="0">
                <a:latin typeface="Constantia" pitchFamily="18" charset="0"/>
              </a:rPr>
              <a:t>of small to medium blood vessels can occur, and higher than expected rates of coronary artery, peripheral vascular, and cerebrovascular disease are also seen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b="1" dirty="0" smtClean="0">
                <a:latin typeface="Constantia" pitchFamily="18" charset="0"/>
              </a:rPr>
              <a:t>kidney  involvement </a:t>
            </a:r>
            <a:r>
              <a:rPr lang="en-US" sz="2000" dirty="0" smtClean="0">
                <a:latin typeface="Constantia" pitchFamily="18" charset="0"/>
              </a:rPr>
              <a:t>is rare and include a focal glomerulonephritis, possible membranous nephropathy, and rheumatoid vasculitis. Drug toxicity is much more common.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b="1" dirty="0" smtClean="0">
                <a:latin typeface="Constantia" pitchFamily="18" charset="0"/>
              </a:rPr>
              <a:t>Anemia</a:t>
            </a:r>
            <a:r>
              <a:rPr lang="en-US" sz="2000" dirty="0" smtClean="0">
                <a:latin typeface="Constantia" pitchFamily="18" charset="0"/>
              </a:rPr>
              <a:t> is commonly present in active RA. </a:t>
            </a:r>
            <a:r>
              <a:rPr lang="en-US" sz="2000" dirty="0" err="1" smtClean="0">
                <a:latin typeface="Constantia" pitchFamily="18" charset="0"/>
              </a:rPr>
              <a:t>Neutropenia</a:t>
            </a:r>
            <a:r>
              <a:rPr lang="en-US" sz="2000" dirty="0" smtClean="0">
                <a:latin typeface="Constantia" pitchFamily="18" charset="0"/>
              </a:rPr>
              <a:t>, in </a:t>
            </a:r>
            <a:r>
              <a:rPr lang="en-US" sz="2000" dirty="0" err="1" smtClean="0">
                <a:latin typeface="Constantia" pitchFamily="18" charset="0"/>
              </a:rPr>
              <a:t>Felty’s</a:t>
            </a:r>
            <a:r>
              <a:rPr lang="en-US" sz="2000" dirty="0" smtClean="0">
                <a:latin typeface="Constantia" pitchFamily="18" charset="0"/>
              </a:rPr>
              <a:t> syndrome and in the large granular lymphocyte (LGL) syndrome, may require therapeutic interventions</a:t>
            </a:r>
            <a:endParaRPr lang="en-US" sz="20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000" b="1" dirty="0" smtClean="0">
                <a:latin typeface="Constantia" pitchFamily="18" charset="0"/>
              </a:rPr>
              <a:t>Central nervous system </a:t>
            </a:r>
            <a:r>
              <a:rPr lang="en-US" sz="2000" dirty="0" smtClean="0">
                <a:latin typeface="Constantia" pitchFamily="18" charset="0"/>
              </a:rPr>
              <a:t> Abnormalities </a:t>
            </a:r>
            <a:r>
              <a:rPr lang="en-US" sz="2000" dirty="0" smtClean="0">
                <a:latin typeface="Constantia" pitchFamily="18" charset="0"/>
              </a:rPr>
              <a:t>associated with RA include, peripheral or central nervous system. </a:t>
            </a:r>
            <a:r>
              <a:rPr lang="en-US" sz="2000" b="1" dirty="0" smtClean="0">
                <a:latin typeface="Constantia" pitchFamily="18" charset="0"/>
              </a:rPr>
              <a:t>Carpal tunnel syndrome</a:t>
            </a:r>
            <a:r>
              <a:rPr lang="en-US" sz="2000" dirty="0" smtClean="0">
                <a:latin typeface="Constantia" pitchFamily="18" charset="0"/>
              </a:rPr>
              <a:t> is the most common, and a </a:t>
            </a:r>
            <a:r>
              <a:rPr lang="en-US" sz="2000" b="1" dirty="0" smtClean="0">
                <a:latin typeface="Constantia" pitchFamily="18" charset="0"/>
              </a:rPr>
              <a:t>compressive </a:t>
            </a:r>
            <a:r>
              <a:rPr lang="en-US" sz="2000" b="1" dirty="0" err="1" smtClean="0">
                <a:latin typeface="Constantia" pitchFamily="18" charset="0"/>
              </a:rPr>
              <a:t>myelopathy</a:t>
            </a:r>
            <a:r>
              <a:rPr lang="en-US" sz="2000" b="1" dirty="0" smtClean="0">
                <a:latin typeface="Constantia" pitchFamily="18" charset="0"/>
              </a:rPr>
              <a:t> or </a:t>
            </a:r>
            <a:r>
              <a:rPr lang="en-US" sz="2000" b="1" dirty="0" err="1" smtClean="0">
                <a:latin typeface="Constantia" pitchFamily="18" charset="0"/>
              </a:rPr>
              <a:t>radiculopathy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can also occur. Patients with instability of the cervical spine, most commonly at the articulation of C1 and C2, are at increased risk for </a:t>
            </a:r>
            <a:r>
              <a:rPr lang="en-US" sz="2000" dirty="0" err="1" smtClean="0">
                <a:latin typeface="Constantia" pitchFamily="18" charset="0"/>
              </a:rPr>
              <a:t>myelopathy</a:t>
            </a:r>
            <a:r>
              <a:rPr lang="en-US" sz="2000" dirty="0" smtClean="0">
                <a:latin typeface="Constantia" pitchFamily="18" charset="0"/>
              </a:rPr>
              <a:t> and require particular attention.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r>
              <a:rPr lang="en-US" sz="2800" dirty="0" smtClean="0">
                <a:latin typeface="Constantia" pitchFamily="18" charset="0"/>
              </a:rPr>
              <a:t> manifestations of Rheumatoid arthritis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Fibromyalgia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Lyme Disease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Myelodysplastic</a:t>
            </a:r>
            <a:r>
              <a:rPr lang="en-US" dirty="0" smtClean="0">
                <a:latin typeface="Constantia" pitchFamily="18" charset="0"/>
              </a:rPr>
              <a:t> Syndrome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Osteoarthritis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Paraneoplastic</a:t>
            </a:r>
            <a:r>
              <a:rPr lang="en-US" dirty="0" smtClean="0">
                <a:latin typeface="Constantia" pitchFamily="18" charset="0"/>
              </a:rPr>
              <a:t> Syndromes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Polychondritis</a:t>
            </a:r>
            <a:endParaRPr lang="en-US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Polymyalgia </a:t>
            </a:r>
            <a:r>
              <a:rPr lang="en-US" dirty="0" err="1" smtClean="0">
                <a:latin typeface="Constantia" pitchFamily="18" charset="0"/>
              </a:rPr>
              <a:t>Rheumatica</a:t>
            </a:r>
            <a:endParaRPr lang="en-US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Psoriatic 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Sarcoidosis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Sjogren</a:t>
            </a:r>
            <a:r>
              <a:rPr lang="en-US" dirty="0" smtClean="0">
                <a:latin typeface="Constantia" pitchFamily="18" charset="0"/>
              </a:rPr>
              <a:t> Syndrome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Systemic Lupus Erythematosus (SLE)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Rheumatoid arthritis: Differential Diagnoses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150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Directed toward the control of </a:t>
            </a:r>
            <a:r>
              <a:rPr lang="en-US" sz="2400" dirty="0" err="1" smtClean="0">
                <a:latin typeface="Constantia" pitchFamily="18" charset="0"/>
              </a:rPr>
              <a:t>synovitis</a:t>
            </a:r>
            <a:r>
              <a:rPr lang="en-US" sz="2400" dirty="0" smtClean="0">
                <a:latin typeface="Constantia" pitchFamily="18" charset="0"/>
              </a:rPr>
              <a:t> and the prevention of joint injury.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choice of therapies depends upon the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Severity of disease activity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When therapy is initiated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Response of the patient to prior therapeutic interventions.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Early recognition of diagnosis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Care by an expert in the treatment of RA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Early use of disease-modifying </a:t>
            </a:r>
            <a:r>
              <a:rPr lang="en-US" sz="2400" dirty="0" err="1" smtClean="0">
                <a:latin typeface="Constantia" pitchFamily="18" charset="0"/>
              </a:rPr>
              <a:t>antirheumatic</a:t>
            </a:r>
            <a:r>
              <a:rPr lang="en-US" sz="2400" dirty="0" smtClean="0">
                <a:latin typeface="Constantia" pitchFamily="18" charset="0"/>
              </a:rPr>
              <a:t> drugs (DMARDs) for all patients diagnosed with RA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Importance of tight control with target of remission or low disease activity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Use of  </a:t>
            </a:r>
            <a:r>
              <a:rPr lang="en-US" sz="2400" dirty="0" err="1" smtClean="0">
                <a:latin typeface="Constantia" pitchFamily="18" charset="0"/>
              </a:rPr>
              <a:t>nonsteroidal</a:t>
            </a:r>
            <a:r>
              <a:rPr lang="en-US" sz="2400" dirty="0" smtClean="0">
                <a:latin typeface="Constantia" pitchFamily="18" charset="0"/>
              </a:rPr>
              <a:t> anti-inflammatory (NSAIDs) and </a:t>
            </a:r>
            <a:r>
              <a:rPr lang="en-US" sz="2400" dirty="0" err="1" smtClean="0">
                <a:latin typeface="Constantia" pitchFamily="18" charset="0"/>
              </a:rPr>
              <a:t>glucocorticoids</a:t>
            </a:r>
            <a:r>
              <a:rPr lang="en-US" sz="2400" dirty="0" smtClean="0">
                <a:latin typeface="Constantia" pitchFamily="18" charset="0"/>
              </a:rPr>
              <a:t>, only as adjuncts to therapy 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Treatment</a:t>
            </a:r>
            <a:r>
              <a:rPr lang="en-US" sz="2800" dirty="0" smtClean="0">
                <a:latin typeface="Constantia" pitchFamily="18" charset="0"/>
              </a:rPr>
              <a:t>: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Focus on </a:t>
            </a:r>
            <a:r>
              <a:rPr lang="en-US" dirty="0" smtClean="0">
                <a:latin typeface="Constantia" pitchFamily="18" charset="0"/>
              </a:rPr>
              <a:t>relieving </a:t>
            </a:r>
            <a:r>
              <a:rPr lang="en-US" dirty="0" smtClean="0">
                <a:latin typeface="Constantia" pitchFamily="18" charset="0"/>
              </a:rPr>
              <a:t>pain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Preventing damage/disability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Patient education </a:t>
            </a:r>
            <a:r>
              <a:rPr lang="en-US" dirty="0" smtClean="0">
                <a:latin typeface="Constantia" pitchFamily="18" charset="0"/>
              </a:rPr>
              <a:t>  about </a:t>
            </a:r>
            <a:r>
              <a:rPr lang="en-US" dirty="0" smtClean="0">
                <a:latin typeface="Constantia" pitchFamily="18" charset="0"/>
              </a:rPr>
              <a:t>thee disease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Physical therapy for  stretching and range of motion 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Occupational therapy for splints and adaptive devices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 Treatment should be started early and should be individualized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Early aggressive treatment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	Goals of management</a:t>
            </a:r>
            <a:r>
              <a:rPr lang="en-US" sz="2800" dirty="0" smtClean="0">
                <a:latin typeface="Constantia" pitchFamily="18" charset="0"/>
              </a:rPr>
              <a:t> RA</a:t>
            </a:r>
            <a:endParaRPr lang="en-US" sz="2800" b="1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434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Pretreatment evaluation —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General testing for all patients include a baseline CBC, serum </a:t>
            </a:r>
            <a:r>
              <a:rPr lang="en-US" sz="2400" dirty="0" err="1" smtClean="0">
                <a:latin typeface="Constantia" pitchFamily="18" charset="0"/>
              </a:rPr>
              <a:t>creatinine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err="1" smtClean="0">
                <a:latin typeface="Constantia" pitchFamily="18" charset="0"/>
              </a:rPr>
              <a:t>aminotransferases</a:t>
            </a:r>
            <a:r>
              <a:rPr lang="en-US" sz="2400" dirty="0" smtClean="0">
                <a:latin typeface="Constantia" pitchFamily="18" charset="0"/>
              </a:rPr>
              <a:t>, erythrocyte sedimentation rate (ESR), and C-reactive protein (CRP) in all patients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Ophthalmologic screening for </a:t>
            </a:r>
            <a:r>
              <a:rPr lang="en-US" sz="2400" dirty="0" err="1" smtClean="0">
                <a:latin typeface="Constantia" pitchFamily="18" charset="0"/>
              </a:rPr>
              <a:t>hydroxychloroquine</a:t>
            </a:r>
            <a:r>
              <a:rPr lang="en-US" sz="2400" dirty="0" smtClean="0">
                <a:latin typeface="Constantia" pitchFamily="18" charset="0"/>
              </a:rPr>
              <a:t> use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Testing for latent tuberculosis with skin testing or an interferon-gamma release assay prior to all biologic DMARDs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410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sz="2400" b="1" dirty="0" smtClean="0">
                <a:latin typeface="Constantia" pitchFamily="18" charset="0"/>
              </a:rPr>
              <a:t>Treatment options RA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NSAIDS</a:t>
            </a:r>
            <a:endParaRPr lang="en-US" sz="24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Steroids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DMARDs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Immunosuppressive therapy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Biological therapies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Surgery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400" dirty="0" smtClean="0">
              <a:latin typeface="Constantia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tantia" pitchFamily="18" charset="0"/>
              </a:rPr>
              <a:t>Treatment for RA</a:t>
            </a:r>
            <a:endParaRPr lang="en-US" sz="3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638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dirty="0" smtClean="0">
                <a:latin typeface="Constantia" pitchFamily="18" charset="0"/>
              </a:rPr>
              <a:t>Briefly, these include: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Patient education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Psychosocial interventions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Rest, exercise, and physical and occupational therapy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Nutritional and dietary counseling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562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Interventions to reduce risks of cardiovascular disease, including smoking cessation, and of osteoporosis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Immunizations to decrease risk of infectious complications of immunosuppressive therapies</a:t>
            </a:r>
          </a:p>
          <a:p>
            <a:pPr>
              <a:buNone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79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NONPHARMACOLOGIC AND PREVENTIVE THERAPIES</a:t>
            </a:r>
            <a:endParaRPr lang="en-U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19600" cy="5562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b="1" dirty="0" smtClean="0">
                <a:latin typeface="Constantia" pitchFamily="18" charset="0"/>
              </a:rPr>
              <a:t>Level of disease activity </a:t>
            </a:r>
            <a:r>
              <a:rPr lang="en-US" dirty="0" smtClean="0">
                <a:latin typeface="Constantia" pitchFamily="18" charset="0"/>
              </a:rPr>
              <a:t>(mild versus moderate to severe)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b="1" dirty="0" smtClean="0">
                <a:latin typeface="Constantia" pitchFamily="18" charset="0"/>
              </a:rPr>
              <a:t>Stage of therapy </a:t>
            </a:r>
            <a:r>
              <a:rPr lang="en-US" dirty="0" smtClean="0">
                <a:latin typeface="Constantia" pitchFamily="18" charset="0"/>
              </a:rPr>
              <a:t> initial versus subsequent therapy in patients resistant to a given intervention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b="1" dirty="0" smtClean="0">
                <a:latin typeface="Constantia" pitchFamily="18" charset="0"/>
              </a:rPr>
              <a:t>Patient preferences </a:t>
            </a:r>
            <a:r>
              <a:rPr lang="en-US" dirty="0" smtClean="0">
                <a:latin typeface="Constantia" pitchFamily="18" charset="0"/>
              </a:rPr>
              <a:t>route and frequency of drug administration, monitoring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dirty="0" smtClean="0">
                <a:latin typeface="Constantia" pitchFamily="18" charset="0"/>
              </a:rPr>
              <a:t>A combination of the following types of therapies may be used: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Rapidly acting anti-inflammatory medications, including NSAIDs and systemic and intra-</a:t>
            </a:r>
            <a:r>
              <a:rPr lang="en-US" dirty="0" err="1" smtClean="0">
                <a:latin typeface="Constantia" pitchFamily="18" charset="0"/>
              </a:rPr>
              <a:t>articular</a:t>
            </a:r>
            <a:r>
              <a:rPr lang="en-US" dirty="0" smtClean="0">
                <a:latin typeface="Constantia" pitchFamily="18" charset="0"/>
              </a:rPr>
              <a:t> glucocorticoids</a:t>
            </a:r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Choice of therapy</a:t>
            </a:r>
            <a:r>
              <a:rPr lang="en-US" sz="2400" dirty="0" smtClean="0">
                <a:latin typeface="Constantia" pitchFamily="18" charset="0"/>
              </a:rPr>
              <a:t>: </a:t>
            </a:r>
            <a:r>
              <a:rPr lang="en-US" sz="2800" dirty="0" smtClean="0">
                <a:latin typeface="Constantia" pitchFamily="18" charset="0"/>
              </a:rPr>
              <a:t>Choices between treatment options are based upon multiple factors, including: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14800" cy="5715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DMARDs: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Nonbiologic</a:t>
            </a:r>
            <a:r>
              <a:rPr lang="en-US" dirty="0" smtClean="0">
                <a:latin typeface="Constantia" pitchFamily="18" charset="0"/>
              </a:rPr>
              <a:t> DMARDs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Biologic DMARDs,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Orally-administered small molecule </a:t>
            </a:r>
            <a:r>
              <a:rPr lang="en-US" dirty="0" err="1" smtClean="0">
                <a:latin typeface="Constantia" pitchFamily="18" charset="0"/>
              </a:rPr>
              <a:t>kinase</a:t>
            </a:r>
            <a:r>
              <a:rPr lang="en-US" dirty="0" smtClean="0">
                <a:latin typeface="Constantia" pitchFamily="18" charset="0"/>
              </a:rPr>
              <a:t> inhibitor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</a:t>
            </a:r>
            <a:r>
              <a:rPr lang="en-US" sz="2400" dirty="0" err="1" smtClean="0">
                <a:latin typeface="Constantia" pitchFamily="18" charset="0"/>
              </a:rPr>
              <a:t>nonbiologic</a:t>
            </a:r>
            <a:r>
              <a:rPr lang="en-US" sz="2400" dirty="0" smtClean="0">
                <a:latin typeface="Constantia" pitchFamily="18" charset="0"/>
              </a:rPr>
              <a:t> DMARDs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Hydroxychloroquine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Sulfasalazine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Methotrexate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Leflunomide</a:t>
            </a:r>
            <a:r>
              <a:rPr lang="en-US" dirty="0" smtClean="0">
                <a:latin typeface="Constantia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4495800" cy="5638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b="1" dirty="0" smtClean="0">
                <a:latin typeface="Constantia" pitchFamily="18" charset="0"/>
              </a:rPr>
              <a:t>Biologic DMARDs</a:t>
            </a:r>
            <a:r>
              <a:rPr lang="en-US" sz="2400" dirty="0" smtClean="0">
                <a:latin typeface="Constantia" pitchFamily="18" charset="0"/>
              </a:rPr>
              <a:t>, produced by recombinant DNA </a:t>
            </a:r>
            <a:r>
              <a:rPr lang="en-US" sz="2400" dirty="0" smtClean="0">
                <a:latin typeface="Constantia" pitchFamily="18" charset="0"/>
              </a:rPr>
              <a:t>technology  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These medications are used include</a:t>
            </a:r>
            <a:r>
              <a:rPr lang="en-US" sz="2400" dirty="0" smtClean="0">
                <a:latin typeface="Constantia" pitchFamily="18" charset="0"/>
              </a:rPr>
              <a:t> </a:t>
            </a:r>
            <a:r>
              <a:rPr lang="en-US" sz="2400" u="sng" dirty="0" err="1" smtClean="0">
                <a:latin typeface="Constantia" pitchFamily="18" charset="0"/>
              </a:rPr>
              <a:t>etanercept</a:t>
            </a:r>
            <a:r>
              <a:rPr lang="en-US" sz="2400" dirty="0" smtClean="0">
                <a:latin typeface="Constantia" pitchFamily="18" charset="0"/>
              </a:rPr>
              <a:t>,</a:t>
            </a:r>
            <a:r>
              <a:rPr lang="en-US" sz="2400" dirty="0" smtClean="0">
                <a:latin typeface="Constantia" pitchFamily="18" charset="0"/>
              </a:rPr>
              <a:t> </a:t>
            </a:r>
            <a:r>
              <a:rPr lang="en-US" sz="2400" u="sng" dirty="0" err="1" smtClean="0">
                <a:latin typeface="Constantia" pitchFamily="18" charset="0"/>
              </a:rPr>
              <a:t>infliximabcertolizumab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which are </a:t>
            </a:r>
            <a:r>
              <a:rPr lang="en-US" sz="2400" dirty="0" smtClean="0">
                <a:latin typeface="Constantia" pitchFamily="18" charset="0"/>
              </a:rPr>
              <a:t>all </a:t>
            </a:r>
            <a:r>
              <a:rPr lang="en-US" sz="2400" dirty="0" smtClean="0">
                <a:latin typeface="Constantia" pitchFamily="18" charset="0"/>
              </a:rPr>
              <a:t>a class of drugs called </a:t>
            </a:r>
            <a:r>
              <a:rPr lang="en-US" sz="2400" dirty="0" smtClean="0">
                <a:latin typeface="Constantia" pitchFamily="18" charset="0"/>
              </a:rPr>
              <a:t>TNF inhibitors</a:t>
            </a:r>
            <a:r>
              <a:rPr lang="en-US" sz="2400" dirty="0" smtClean="0">
                <a:latin typeface="Constantia" pitchFamily="18" charset="0"/>
              </a:rPr>
              <a:t>.</a:t>
            </a:r>
            <a:r>
              <a:rPr lang="en-US" sz="2400" dirty="0" smtClean="0">
                <a:latin typeface="Constantia" pitchFamily="18" charset="0"/>
              </a:rPr>
              <a:t>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Other agents including </a:t>
            </a:r>
            <a:r>
              <a:rPr lang="en-US" sz="2400" dirty="0" err="1" smtClean="0">
                <a:latin typeface="Constantia" pitchFamily="18" charset="0"/>
              </a:rPr>
              <a:t>anakinra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err="1" smtClean="0">
                <a:latin typeface="Constantia" pitchFamily="18" charset="0"/>
              </a:rPr>
              <a:t>rituximab</a:t>
            </a:r>
            <a:r>
              <a:rPr lang="en-US" sz="2400" dirty="0" smtClean="0">
                <a:latin typeface="Constantia" pitchFamily="18" charset="0"/>
              </a:rPr>
              <a:t> are often combined with </a:t>
            </a:r>
            <a:r>
              <a:rPr lang="en-US" sz="2400" dirty="0" err="1" smtClean="0">
                <a:latin typeface="Constantia" pitchFamily="18" charset="0"/>
              </a:rPr>
              <a:t>methotrexate</a:t>
            </a:r>
            <a:r>
              <a:rPr lang="en-US" sz="2400" dirty="0" smtClean="0">
                <a:latin typeface="Constantia" pitchFamily="18" charset="0"/>
              </a:rPr>
              <a:t> or other DMARADs to </a:t>
            </a:r>
            <a:r>
              <a:rPr lang="en-US" sz="2400" dirty="0" smtClean="0">
                <a:latin typeface="Constantia" pitchFamily="18" charset="0"/>
              </a:rPr>
              <a:t>improve efficacy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smtClean="0">
                <a:latin typeface="Constantia" pitchFamily="18" charset="0"/>
              </a:rPr>
              <a:t>generally target cytokines or their </a:t>
            </a:r>
            <a:r>
              <a:rPr lang="en-US" sz="2400" dirty="0" smtClean="0">
                <a:latin typeface="Constantia" pitchFamily="18" charset="0"/>
              </a:rPr>
              <a:t>receptors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Choice of therapy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76200"/>
            <a:ext cx="4724400" cy="6781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>
                <a:latin typeface="Constantia" panose="02030602050306030303" pitchFamily="18" charset="0"/>
              </a:rPr>
              <a:t>Hand</a:t>
            </a:r>
            <a:r>
              <a:rPr lang="en-US" sz="2400" dirty="0">
                <a:latin typeface="Constantia" panose="02030602050306030303" pitchFamily="18" charset="0"/>
              </a:rPr>
              <a:t>s – The joints of the hands are often the very first joints affected by </a:t>
            </a:r>
            <a:r>
              <a:rPr lang="en-US" sz="2400" dirty="0" smtClean="0">
                <a:latin typeface="Constantia" panose="02030602050306030303" pitchFamily="18" charset="0"/>
              </a:rPr>
              <a:t>RA. </a:t>
            </a:r>
            <a:r>
              <a:rPr lang="en-US" sz="2400" dirty="0">
                <a:latin typeface="Constantia" panose="02030602050306030303" pitchFamily="18" charset="0"/>
              </a:rPr>
              <a:t/>
            </a:r>
            <a:br>
              <a:rPr lang="en-US" sz="2400" dirty="0">
                <a:latin typeface="Constantia" panose="02030602050306030303" pitchFamily="18" charset="0"/>
              </a:rPr>
            </a:br>
            <a:r>
              <a:rPr lang="en-US" sz="2400" dirty="0" smtClean="0">
                <a:latin typeface="Constantia" panose="02030602050306030303" pitchFamily="18" charset="0"/>
              </a:rPr>
              <a:t>Certain </a:t>
            </a:r>
            <a:r>
              <a:rPr lang="en-US" sz="2400" dirty="0">
                <a:latin typeface="Constantia" panose="02030602050306030303" pitchFamily="18" charset="0"/>
              </a:rPr>
              <a:t>hand deformities can occur with longstanding </a:t>
            </a:r>
            <a:r>
              <a:rPr lang="en-US" sz="2400" dirty="0" smtClean="0">
                <a:latin typeface="Constantia" panose="02030602050306030303" pitchFamily="18" charset="0"/>
              </a:rPr>
              <a:t>RA. The </a:t>
            </a:r>
            <a:r>
              <a:rPr lang="en-US" sz="2400" dirty="0">
                <a:latin typeface="Constantia" panose="02030602050306030303" pitchFamily="18" charset="0"/>
              </a:rPr>
              <a:t>fingers may </a:t>
            </a:r>
            <a:r>
              <a:rPr lang="en-US" sz="2400" dirty="0" smtClean="0">
                <a:latin typeface="Constantia" panose="02030602050306030303" pitchFamily="18" charset="0"/>
              </a:rPr>
              <a:t>develop </a:t>
            </a:r>
            <a:r>
              <a:rPr lang="en-US" sz="2400" b="1" dirty="0">
                <a:latin typeface="Constantia" panose="02030602050306030303" pitchFamily="18" charset="0"/>
              </a:rPr>
              <a:t>swan </a:t>
            </a:r>
            <a:r>
              <a:rPr lang="en-US" sz="2400" b="1" dirty="0" smtClean="0">
                <a:latin typeface="Constantia" panose="02030602050306030303" pitchFamily="18" charset="0"/>
              </a:rPr>
              <a:t>neck </a:t>
            </a:r>
            <a:r>
              <a:rPr lang="en-US" sz="2400" dirty="0" smtClean="0">
                <a:latin typeface="Constantia" panose="02030602050306030303" pitchFamily="18" charset="0"/>
              </a:rPr>
              <a:t>and </a:t>
            </a:r>
            <a:r>
              <a:rPr lang="en-US" sz="2400" b="1" dirty="0">
                <a:latin typeface="Constantia" panose="02030602050306030303" pitchFamily="18" charset="0"/>
              </a:rPr>
              <a:t>boutonniere</a:t>
            </a:r>
            <a:r>
              <a:rPr lang="en-US" sz="2400" dirty="0">
                <a:latin typeface="Constantia" panose="02030602050306030303" pitchFamily="18" charset="0"/>
              </a:rPr>
              <a:t> deformities, and they may drift together in the direction of the small </a:t>
            </a:r>
            <a:r>
              <a:rPr lang="en-US" sz="2400" dirty="0" smtClean="0">
                <a:latin typeface="Constantia" panose="02030602050306030303" pitchFamily="18" charset="0"/>
              </a:rPr>
              <a:t>finger </a:t>
            </a:r>
            <a:r>
              <a:rPr lang="en-US" sz="2400" b="1" dirty="0" smtClean="0">
                <a:latin typeface="Constantia" panose="02030602050306030303" pitchFamily="18" charset="0"/>
              </a:rPr>
              <a:t>bowstring </a:t>
            </a:r>
            <a:r>
              <a:rPr lang="en-US" sz="2400" b="1" dirty="0">
                <a:latin typeface="Constantia" panose="02030602050306030303" pitchFamily="18" charset="0"/>
              </a:rPr>
              <a:t>sign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Wrist </a:t>
            </a:r>
            <a:r>
              <a:rPr lang="en-US" sz="2400" dirty="0">
                <a:latin typeface="Constantia" panose="02030602050306030303" pitchFamily="18" charset="0"/>
              </a:rPr>
              <a:t>– M</a:t>
            </a:r>
            <a:r>
              <a:rPr lang="en-US" sz="2400" dirty="0" smtClean="0">
                <a:latin typeface="Constantia" panose="02030602050306030303" pitchFamily="18" charset="0"/>
              </a:rPr>
              <a:t>ost </a:t>
            </a:r>
            <a:r>
              <a:rPr lang="en-US" sz="2400" dirty="0">
                <a:latin typeface="Constantia" panose="02030602050306030303" pitchFamily="18" charset="0"/>
              </a:rPr>
              <a:t>commonly affected </a:t>
            </a:r>
            <a:r>
              <a:rPr lang="en-US" sz="2400" dirty="0" smtClean="0">
                <a:latin typeface="Constantia" panose="02030602050306030303" pitchFamily="18" charset="0"/>
              </a:rPr>
              <a:t>joint. </a:t>
            </a:r>
            <a:r>
              <a:rPr lang="en-US" sz="2400" dirty="0">
                <a:latin typeface="Constantia" panose="02030602050306030303" pitchFamily="18" charset="0"/>
              </a:rPr>
              <a:t>In the early stages of </a:t>
            </a:r>
            <a:r>
              <a:rPr lang="en-US" sz="2400" dirty="0" smtClean="0">
                <a:latin typeface="Constantia" panose="02030602050306030303" pitchFamily="18" charset="0"/>
              </a:rPr>
              <a:t>RA, </a:t>
            </a:r>
            <a:r>
              <a:rPr lang="en-US" sz="2400" dirty="0">
                <a:latin typeface="Constantia" panose="02030602050306030303" pitchFamily="18" charset="0"/>
              </a:rPr>
              <a:t>it may become difficult to bend the wrist backward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Elbow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– </a:t>
            </a:r>
            <a:r>
              <a:rPr lang="en-US" sz="2400" dirty="0" smtClean="0">
                <a:latin typeface="Constantia" panose="02030602050306030303" pitchFamily="18" charset="0"/>
              </a:rPr>
              <a:t>Swelling </a:t>
            </a:r>
            <a:r>
              <a:rPr lang="en-US" sz="2400" dirty="0">
                <a:latin typeface="Constantia" panose="02030602050306030303" pitchFamily="18" charset="0"/>
              </a:rPr>
              <a:t>of this joint may compress </a:t>
            </a:r>
            <a:r>
              <a:rPr lang="en-US" sz="2400" dirty="0" smtClean="0">
                <a:latin typeface="Constantia" panose="02030602050306030303" pitchFamily="18" charset="0"/>
              </a:rPr>
              <a:t>nerves.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9" name="Picture 2" descr="C:\Users\Dr.Sofi\Pictures\RA_hand_deform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33750"/>
            <a:ext cx="4191000" cy="31432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29200" y="2971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Swan neck deformity </a:t>
            </a:r>
            <a:endParaRPr lang="en-US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477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Boutonniere deformity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Dr.Sofi\Pictures\39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368" y="76200"/>
            <a:ext cx="4207632" cy="2819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92459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</a:t>
            </a:r>
            <a:r>
              <a:rPr lang="en-US" sz="2400" b="1" dirty="0" smtClean="0">
                <a:latin typeface="Constantia" pitchFamily="18" charset="0"/>
              </a:rPr>
              <a:t>mildly active RA</a:t>
            </a:r>
            <a:r>
              <a:rPr lang="en-US" sz="2400" dirty="0" smtClean="0">
                <a:latin typeface="Constantia" pitchFamily="18" charset="0"/>
              </a:rPr>
              <a:t>, initiate anti-inflammatory therapy with a NSAID for rapid symptomatic relief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Begin DMARD treatment with </a:t>
            </a:r>
            <a:r>
              <a:rPr lang="en-US" sz="2400" dirty="0" err="1" smtClean="0">
                <a:latin typeface="Constantia" pitchFamily="18" charset="0"/>
              </a:rPr>
              <a:t>Hydroxychloroquine</a:t>
            </a:r>
            <a:r>
              <a:rPr lang="en-US" sz="2400" dirty="0" smtClean="0">
                <a:latin typeface="Constantia" pitchFamily="18" charset="0"/>
              </a:rPr>
              <a:t> (HCQ) or </a:t>
            </a:r>
            <a:r>
              <a:rPr lang="en-US" sz="2400" dirty="0" err="1" smtClean="0">
                <a:latin typeface="Constantia" pitchFamily="18" charset="0"/>
              </a:rPr>
              <a:t>Sulfasalazine</a:t>
            </a:r>
            <a:r>
              <a:rPr lang="en-US" sz="2400" dirty="0" smtClean="0">
                <a:latin typeface="Constantia" pitchFamily="18" charset="0"/>
              </a:rPr>
              <a:t> (SSZ).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</a:t>
            </a:r>
            <a:r>
              <a:rPr lang="en-US" sz="2400" b="1" dirty="0" smtClean="0">
                <a:latin typeface="Constantia" pitchFamily="18" charset="0"/>
              </a:rPr>
              <a:t>moderately to severely active RA</a:t>
            </a:r>
            <a:r>
              <a:rPr lang="en-US" sz="2400" dirty="0" smtClean="0">
                <a:latin typeface="Constantia" pitchFamily="18" charset="0"/>
              </a:rPr>
              <a:t>, initiate anti-inflammatory therapy with either a NSAID or </a:t>
            </a:r>
            <a:r>
              <a:rPr lang="en-US" sz="2400" dirty="0" err="1" smtClean="0">
                <a:latin typeface="Constantia" pitchFamily="18" charset="0"/>
              </a:rPr>
              <a:t>glucocorticoid</a:t>
            </a:r>
            <a:endParaRPr lang="en-US" sz="24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Begin DMARD therapy with </a:t>
            </a:r>
            <a:r>
              <a:rPr lang="en-US" sz="2400" dirty="0" err="1" smtClean="0">
                <a:latin typeface="Constantia" pitchFamily="18" charset="0"/>
              </a:rPr>
              <a:t>methotrexate</a:t>
            </a:r>
            <a:r>
              <a:rPr lang="en-US" sz="2400" dirty="0" smtClean="0">
                <a:latin typeface="Constantia" pitchFamily="18" charset="0"/>
              </a:rPr>
              <a:t> .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patients </a:t>
            </a:r>
            <a:r>
              <a:rPr lang="en-US" sz="2400" b="1" dirty="0" smtClean="0">
                <a:latin typeface="Constantia" pitchFamily="18" charset="0"/>
              </a:rPr>
              <a:t>resistant to initial DMARD </a:t>
            </a:r>
            <a:r>
              <a:rPr lang="en-US" sz="2400" dirty="0" smtClean="0">
                <a:latin typeface="Constantia" pitchFamily="18" charset="0"/>
              </a:rPr>
              <a:t>therapy (e.g., MTX), treat with a combination of DMARDs (eg, MTX plus either a TNF inhibitor or SSZ and HCQ)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Switch the patient to a different DMARD of potentially comparable efficacy (eg, </a:t>
            </a:r>
            <a:r>
              <a:rPr lang="en-US" sz="2400" dirty="0" err="1" smtClean="0">
                <a:latin typeface="Constantia" pitchFamily="18" charset="0"/>
              </a:rPr>
              <a:t>leflunomide</a:t>
            </a:r>
            <a:r>
              <a:rPr lang="en-US" sz="2400" dirty="0" smtClean="0">
                <a:latin typeface="Constantia" pitchFamily="18" charset="0"/>
              </a:rPr>
              <a:t> or a TNF inhibitor), while also treating the active inflammation with ant-</a:t>
            </a:r>
            <a:r>
              <a:rPr lang="en-US" sz="2400" dirty="0" err="1" smtClean="0">
                <a:latin typeface="Constantia" pitchFamily="18" charset="0"/>
              </a:rPr>
              <a:t>iinflammatory</a:t>
            </a:r>
            <a:r>
              <a:rPr lang="en-US" sz="2400" dirty="0" smtClean="0">
                <a:latin typeface="Constantia" pitchFamily="18" charset="0"/>
              </a:rPr>
              <a:t> drug therapy.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Early use of DMARDs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Sofi\Pictures\tmpBD144_thumb2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9598" y="490538"/>
            <a:ext cx="9203598" cy="514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Sofi\Pictures\nrrheum.2015.8-f7.jpg"/>
          <p:cNvPicPr>
            <a:picLocks noChangeAspect="1" noChangeArrowheads="1"/>
          </p:cNvPicPr>
          <p:nvPr/>
        </p:nvPicPr>
        <p:blipFill>
          <a:blip r:embed="rId2" cstate="print"/>
          <a:srcRect b="3933"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68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ASSESSMENT AND MONITORING</a:t>
            </a:r>
            <a:r>
              <a:rPr lang="en-US" sz="2400" dirty="0" smtClean="0">
                <a:latin typeface="Constantia" pitchFamily="18" charset="0"/>
              </a:rPr>
              <a:t> — 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   </a:t>
            </a:r>
            <a:r>
              <a:rPr lang="en-US" sz="2800" dirty="0" smtClean="0">
                <a:latin typeface="Constantia" pitchFamily="18" charset="0"/>
              </a:rPr>
              <a:t>Patients should be seen on a regular basis for 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clinical evaluation and monitoring of clinical and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laboratory assessment of disease activity and for 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screening for drug toxicities.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Patient and clinician assessment of symptoms and</a:t>
            </a:r>
          </a:p>
          <a:p>
            <a:pPr>
              <a:buClr>
                <a:srgbClr val="C00000"/>
              </a:buClr>
              <a:buSzPct val="74000"/>
            </a:pPr>
            <a:r>
              <a:rPr lang="en-US" sz="2800" dirty="0" smtClean="0">
                <a:latin typeface="Constantia" pitchFamily="18" charset="0"/>
              </a:rPr>
              <a:t>     functional status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Evaluation of joint involvement and 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4000"/>
            </a:pPr>
            <a:r>
              <a:rPr lang="en-US" sz="2800" dirty="0" smtClean="0">
                <a:latin typeface="Constantia" pitchFamily="18" charset="0"/>
              </a:rPr>
              <a:t>     manifestations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Laboratory markers 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Imaging </a:t>
            </a:r>
          </a:p>
          <a:p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nstantia" panose="02030602050306030303" pitchFamily="18" charset="0"/>
              </a:rPr>
              <a:t>      Juvenile </a:t>
            </a:r>
            <a:r>
              <a:rPr lang="en-US" sz="3600" b="1" dirty="0">
                <a:latin typeface="Constantia" panose="02030602050306030303" pitchFamily="18" charset="0"/>
              </a:rPr>
              <a:t>Idiopathic Arthritis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5074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Juvenile rheumatoid arthritis (JRA) is the most common chronic rheumatologic disease in children and is one of the most common chronic diseases of </a:t>
            </a:r>
            <a:r>
              <a:rPr lang="en-US" sz="2800" dirty="0" smtClean="0">
                <a:latin typeface="Constantia" panose="02030602050306030303" pitchFamily="18" charset="0"/>
              </a:rPr>
              <a:t>childhood. </a:t>
            </a:r>
          </a:p>
          <a:p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etiology is unknown, and the genetic component is complex, making clear distinctions between the various subtypes difficult</a:t>
            </a:r>
            <a:r>
              <a:rPr lang="en-US" sz="28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A </a:t>
            </a:r>
            <a:r>
              <a:rPr lang="en-US" sz="2800" dirty="0">
                <a:latin typeface="Constantia" panose="02030602050306030303" pitchFamily="18" charset="0"/>
              </a:rPr>
              <a:t>new nomenclature, juvenile idiopathic arthritis (JIA), is being increasingly used to provide better definition of subgroups.</a:t>
            </a:r>
          </a:p>
        </p:txBody>
      </p:sp>
    </p:spTree>
    <p:extLst>
      <p:ext uri="{BB962C8B-B14F-4D97-AF65-F5344CB8AC3E}">
        <p14:creationId xmlns="" xmlns:p14="http://schemas.microsoft.com/office/powerpoint/2010/main" val="3627206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Signs and </a:t>
            </a:r>
            <a:r>
              <a:rPr lang="en-US" sz="2800" b="1" dirty="0" smtClean="0">
                <a:latin typeface="Constantia" panose="02030602050306030303" pitchFamily="18" charset="0"/>
              </a:rPr>
              <a:t>symptoms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419600" cy="5638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History findings in children with JIA may </a:t>
            </a:r>
            <a:r>
              <a:rPr lang="en-US" sz="2400" dirty="0" smtClean="0">
                <a:latin typeface="Constantia" panose="02030602050306030303" pitchFamily="18" charset="0"/>
              </a:rPr>
              <a:t>include: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Arthritis present for at least 6 weeks before diagnosis (mandatory for diagnosis of JIA)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Either insidious or abrupt disease onset, often with morning stiffness or gelling phenomenon and arthralgia during the day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Complaints of joint pain or abnormal joint </a:t>
            </a:r>
            <a:r>
              <a:rPr lang="en-US" sz="2400" dirty="0" smtClean="0">
                <a:latin typeface="Constantia" panose="02030602050306030303" pitchFamily="18" charset="0"/>
              </a:rPr>
              <a:t>use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History of school absences or limited ability to participate in physical education classes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Spiking fevers occurring once or twice each day at about the same time of day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Evanescent rash on the trunk and extremities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Psoriasis or more subtle dermatologic </a:t>
            </a:r>
            <a:r>
              <a:rPr lang="en-US" sz="2400" dirty="0" smtClean="0">
                <a:latin typeface="Constantia" panose="02030602050306030303" pitchFamily="18" charset="0"/>
              </a:rPr>
              <a:t>manifestations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92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Physical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876800" cy="6031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Physical </a:t>
            </a:r>
            <a:r>
              <a:rPr lang="en-US" sz="2400" dirty="0" smtClean="0">
                <a:latin typeface="Constantia" panose="02030602050306030303" pitchFamily="18" charset="0"/>
              </a:rPr>
              <a:t>finding 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Arthritis</a:t>
            </a:r>
            <a:r>
              <a:rPr lang="en-US" sz="2400" dirty="0" smtClean="0">
                <a:latin typeface="Constantia" panose="02030602050306030303" pitchFamily="18" charset="0"/>
              </a:rPr>
              <a:t>: Defined either as intra-articular swelling on examination or as limitation of joint motion in association with pain, warmth, erythema of the joint; physical findings in JIA reflect the extent of joint involvement</a:t>
            </a:r>
          </a:p>
          <a:p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Synovitis</a:t>
            </a:r>
            <a:r>
              <a:rPr lang="en-US" sz="2400" dirty="0">
                <a:latin typeface="Constantia" panose="02030602050306030303" pitchFamily="18" charset="0"/>
              </a:rPr>
              <a:t>: Characterized by synovial proliferation and increased joint volume; the joint is held in a position of maximum comfort, and range of motion often is limited only at the extremes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msofi\Pictures\Widespread osteopenia, carpal crowding (due to cartilage loss), and several erosions affecting the carpal bones and metacarpal heads in particular in a child with advanced juvenile rheumatoid arthritis (also known as juv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488735"/>
            <a:ext cx="3611540" cy="5835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800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Physical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419600" cy="6031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Types of JIA include the following: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Systemic-onset juvenile idiopathic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Oligoarticular</a:t>
            </a:r>
            <a:r>
              <a:rPr lang="en-US" sz="2400" dirty="0">
                <a:latin typeface="Constantia" panose="02030602050306030303" pitchFamily="18" charset="0"/>
              </a:rPr>
              <a:t> juvenile idiopathic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Polyarticular</a:t>
            </a:r>
            <a:r>
              <a:rPr lang="en-US" sz="2400" dirty="0">
                <a:latin typeface="Constantia" panose="02030602050306030303" pitchFamily="18" charset="0"/>
              </a:rPr>
              <a:t> juvenile idiopathic arthritis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Psoriatic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Enthesitis</a:t>
            </a:r>
            <a:r>
              <a:rPr lang="en-US" sz="2400" dirty="0">
                <a:latin typeface="Constantia" panose="02030602050306030303" pitchFamily="18" charset="0"/>
              </a:rPr>
              <a:t>-related arthritis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Undifferentiated </a:t>
            </a:r>
            <a:r>
              <a:rPr lang="en-US" sz="2400" dirty="0" smtClean="0">
                <a:latin typeface="Constantia" panose="02030602050306030303" pitchFamily="18" charset="0"/>
              </a:rPr>
              <a:t>arthritis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msofi\Pictures\Widespread osteopenia, carpal crowding (due to cartilage loss), and several erosions affecting the carpal bones and metacarpal heads in particular in a child with advanced juvenile rheumatoid arthritis (also known as ju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79" y="76200"/>
            <a:ext cx="4809967" cy="3810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4140875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panose="02030602050306030303" pitchFamily="18" charset="0"/>
              </a:rPr>
              <a:t>Widespread osteopenia, carpal crowding (due to cartilage loss), and several erosions affecting the carpal bones and metacarpal heads in particular in a child with advanced juvenile rheumatoid arthritis </a:t>
            </a:r>
            <a:r>
              <a:rPr lang="en-US" sz="2000" dirty="0" smtClean="0">
                <a:latin typeface="Constantia" panose="02030602050306030303" pitchFamily="18" charset="0"/>
              </a:rPr>
              <a:t>.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16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Management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419600" cy="618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Management </a:t>
            </a:r>
            <a:r>
              <a:rPr lang="en-US" sz="2400" dirty="0">
                <a:latin typeface="Constantia" panose="02030602050306030303" pitchFamily="18" charset="0"/>
              </a:rPr>
              <a:t>may </a:t>
            </a:r>
            <a:r>
              <a:rPr lang="en-US" sz="2400" dirty="0" smtClean="0">
                <a:latin typeface="Constantia" panose="02030602050306030303" pitchFamily="18" charset="0"/>
              </a:rPr>
              <a:t>include: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Pharmacologic therapy with </a:t>
            </a:r>
            <a:r>
              <a:rPr lang="en-US" sz="2400" dirty="0" smtClean="0">
                <a:latin typeface="Constantia" panose="02030602050306030303" pitchFamily="18" charset="0"/>
              </a:rPr>
              <a:t>NSAIDs, </a:t>
            </a:r>
            <a:r>
              <a:rPr lang="en-US" sz="2400" dirty="0">
                <a:latin typeface="Constantia" panose="02030602050306030303" pitchFamily="18" charset="0"/>
              </a:rPr>
              <a:t>disease-modifying </a:t>
            </a:r>
            <a:r>
              <a:rPr lang="en-US" sz="2400" dirty="0" err="1">
                <a:latin typeface="Constantia" panose="02030602050306030303" pitchFamily="18" charset="0"/>
              </a:rPr>
              <a:t>antirheumatic</a:t>
            </a:r>
            <a:r>
              <a:rPr lang="en-US" sz="2400" dirty="0">
                <a:latin typeface="Constantia" panose="02030602050306030303" pitchFamily="18" charset="0"/>
              </a:rPr>
              <a:t> drugs (DMARDs), biologic agents, or intra-articular and oral corticosteroids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Psychosocial interventions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Measures to enhance school performance </a:t>
            </a:r>
            <a:r>
              <a:rPr lang="en-US" sz="2400" dirty="0" smtClean="0">
                <a:latin typeface="Constantia" panose="02030602050306030303" pitchFamily="18" charset="0"/>
              </a:rPr>
              <a:t>(e.g., </a:t>
            </a:r>
            <a:r>
              <a:rPr lang="en-US" sz="2400" dirty="0">
                <a:latin typeface="Constantia" panose="02030602050306030303" pitchFamily="18" charset="0"/>
              </a:rPr>
              <a:t>academic counseling)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Improved nutrition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Physical therapy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Occupational </a:t>
            </a:r>
            <a:r>
              <a:rPr lang="en-US" sz="2400" dirty="0" smtClean="0">
                <a:latin typeface="Constantia" panose="02030602050306030303" pitchFamily="18" charset="0"/>
              </a:rPr>
              <a:t>therap</a:t>
            </a:r>
            <a:r>
              <a:rPr lang="en-US" sz="2400" dirty="0"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74132"/>
            <a:ext cx="4267200" cy="603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American College of Rheumatology (ACR) criteria for complete remission are as </a:t>
            </a:r>
            <a:r>
              <a:rPr lang="en-US" sz="2400" dirty="0" smtClean="0">
                <a:latin typeface="Constantia" panose="02030602050306030303" pitchFamily="18" charset="0"/>
              </a:rPr>
              <a:t>follows: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No inflammatory joint pain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morning stiffness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fatigue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synovitis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progression of damage, as determined in sequential radiographic examinations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elevation of the ESR and CRP level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7896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Constantia" pitchFamily="18" charset="0"/>
              </a:rPr>
              <a:t>Felty's</a:t>
            </a:r>
            <a:r>
              <a:rPr lang="en-US" sz="2400" b="1" dirty="0" smtClean="0">
                <a:latin typeface="Constantia" pitchFamily="18" charset="0"/>
              </a:rPr>
              <a:t> syndrome</a:t>
            </a:r>
            <a:r>
              <a:rPr lang="en-US" sz="2400" dirty="0" smtClean="0">
                <a:latin typeface="Constantia" pitchFamily="18" charset="0"/>
              </a:rPr>
              <a:t> is characterized by the combination of rheumatoid arthritis, </a:t>
            </a:r>
            <a:r>
              <a:rPr lang="en-US" sz="2400" dirty="0" err="1" smtClean="0">
                <a:latin typeface="Constantia" pitchFamily="18" charset="0"/>
              </a:rPr>
              <a:t>splenomegaly</a:t>
            </a:r>
            <a:r>
              <a:rPr lang="en-US" sz="2400" dirty="0" smtClean="0">
                <a:latin typeface="Constantia" pitchFamily="18" charset="0"/>
              </a:rPr>
              <a:t> and </a:t>
            </a:r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. The condition is more common in those aged 50-70 years, and is more prevalent in females than males and more in Caucasians than blacks.</a:t>
            </a:r>
          </a:p>
          <a:p>
            <a:r>
              <a:rPr lang="en-US" sz="2400" b="1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– </a:t>
            </a:r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is present in all patients, with absolute </a:t>
            </a:r>
            <a:r>
              <a:rPr lang="en-US" sz="2400" dirty="0" err="1" smtClean="0">
                <a:latin typeface="Constantia" pitchFamily="18" charset="0"/>
              </a:rPr>
              <a:t>neutrophil</a:t>
            </a:r>
            <a:r>
              <a:rPr lang="en-US" sz="2400" dirty="0" smtClean="0">
                <a:latin typeface="Constantia" pitchFamily="18" charset="0"/>
              </a:rPr>
              <a:t> counts below 2000/</a:t>
            </a:r>
            <a:r>
              <a:rPr lang="en-US" sz="2400" dirty="0" err="1" smtClean="0">
                <a:latin typeface="Constantia" pitchFamily="18" charset="0"/>
              </a:rPr>
              <a:t>microL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pPr>
              <a:buNone/>
            </a:pP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9436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 smtClean="0">
                <a:latin typeface="Constantia" pitchFamily="18" charset="0"/>
              </a:rPr>
              <a:t>Rheumatoid arthritis</a:t>
            </a:r>
            <a:r>
              <a:rPr lang="en-US" sz="7400" dirty="0" smtClean="0">
                <a:latin typeface="Constantia" pitchFamily="18" charset="0"/>
              </a:rPr>
              <a:t> – The arthritis is typically severe, erosive, and </a:t>
            </a:r>
            <a:r>
              <a:rPr lang="en-US" sz="7400" dirty="0" err="1" smtClean="0">
                <a:latin typeface="Constantia" pitchFamily="18" charset="0"/>
              </a:rPr>
              <a:t>seropositive</a:t>
            </a:r>
            <a:r>
              <a:rPr lang="en-US" sz="7400" dirty="0" smtClean="0">
                <a:latin typeface="Constantia" pitchFamily="18" charset="0"/>
              </a:rPr>
              <a:t> for rheumatoid factor (RF) and/or anti-</a:t>
            </a:r>
            <a:r>
              <a:rPr lang="en-US" sz="7400" dirty="0" err="1" smtClean="0">
                <a:latin typeface="Constantia" pitchFamily="18" charset="0"/>
              </a:rPr>
              <a:t>citrullinated</a:t>
            </a:r>
            <a:r>
              <a:rPr lang="en-US" sz="7400" dirty="0" smtClean="0">
                <a:latin typeface="Constantia" pitchFamily="18" charset="0"/>
              </a:rPr>
              <a:t> peptide antibodies (ACPA) and is more frequently associated with </a:t>
            </a:r>
            <a:r>
              <a:rPr lang="en-US" sz="7400" dirty="0" err="1" smtClean="0">
                <a:latin typeface="Constantia" pitchFamily="18" charset="0"/>
              </a:rPr>
              <a:t>extraarticular</a:t>
            </a:r>
            <a:r>
              <a:rPr lang="en-US" sz="7400" dirty="0" smtClean="0">
                <a:latin typeface="Constantia" pitchFamily="18" charset="0"/>
              </a:rPr>
              <a:t> manifestations</a:t>
            </a:r>
          </a:p>
          <a:p>
            <a:r>
              <a:rPr lang="en-US" sz="7400" b="1" dirty="0" smtClean="0">
                <a:latin typeface="Constantia" pitchFamily="18" charset="0"/>
              </a:rPr>
              <a:t>Splenomegaly</a:t>
            </a:r>
            <a:r>
              <a:rPr lang="en-US" sz="7400" dirty="0" smtClean="0">
                <a:latin typeface="Constantia" pitchFamily="18" charset="0"/>
              </a:rPr>
              <a:t> – Splenomegaly is present in most patients, although infrequently </a:t>
            </a:r>
            <a:r>
              <a:rPr lang="en-US" sz="7400" dirty="0" err="1" smtClean="0">
                <a:latin typeface="Constantia" pitchFamily="18" charset="0"/>
              </a:rPr>
              <a:t>splenomegaly</a:t>
            </a:r>
            <a:r>
              <a:rPr lang="en-US" sz="7400" dirty="0" smtClean="0">
                <a:latin typeface="Constantia" pitchFamily="18" charset="0"/>
              </a:rPr>
              <a:t> is undetectable in RA despite marked </a:t>
            </a:r>
            <a:r>
              <a:rPr lang="en-US" sz="7400" dirty="0" err="1" smtClean="0">
                <a:latin typeface="Constantia" pitchFamily="18" charset="0"/>
              </a:rPr>
              <a:t>neutropenia</a:t>
            </a:r>
            <a:endParaRPr lang="en-US" sz="7400" dirty="0" smtClean="0">
              <a:latin typeface="Constanti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nstantia" pitchFamily="18" charset="0"/>
              </a:rPr>
              <a:t>Felty's</a:t>
            </a:r>
            <a:r>
              <a:rPr lang="en-US" sz="2800" b="1" dirty="0" smtClean="0">
                <a:latin typeface="Constantia" pitchFamily="18" charset="0"/>
              </a:rPr>
              <a:t> syndrome</a:t>
            </a:r>
            <a:endParaRPr lang="en-US" sz="2800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"/>
            <a:ext cx="4876800" cy="6629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Shoulder </a:t>
            </a:r>
            <a:r>
              <a:rPr lang="en-US" sz="2400" dirty="0">
                <a:latin typeface="Constantia" panose="02030602050306030303" pitchFamily="18" charset="0"/>
              </a:rPr>
              <a:t>–  </a:t>
            </a:r>
            <a:r>
              <a:rPr lang="en-US" sz="2400" dirty="0" smtClean="0">
                <a:latin typeface="Constantia" panose="02030602050306030303" pitchFamily="18" charset="0"/>
              </a:rPr>
              <a:t>May </a:t>
            </a:r>
            <a:r>
              <a:rPr lang="en-US" sz="2400" dirty="0">
                <a:latin typeface="Constantia" panose="02030602050306030303" pitchFamily="18" charset="0"/>
              </a:rPr>
              <a:t>be inflamed in the </a:t>
            </a:r>
            <a:r>
              <a:rPr lang="en-US" sz="2400" dirty="0" smtClean="0">
                <a:latin typeface="Constantia" panose="02030602050306030303" pitchFamily="18" charset="0"/>
              </a:rPr>
              <a:t>causing </a:t>
            </a:r>
            <a:r>
              <a:rPr lang="en-US" sz="2400" dirty="0">
                <a:latin typeface="Constantia" panose="02030602050306030303" pitchFamily="18" charset="0"/>
              </a:rPr>
              <a:t>pain and limited motion.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Foot </a:t>
            </a:r>
            <a:r>
              <a:rPr lang="en-US" sz="2400" dirty="0">
                <a:latin typeface="Constantia" panose="02030602050306030303" pitchFamily="18" charset="0"/>
              </a:rPr>
              <a:t>– O</a:t>
            </a:r>
            <a:r>
              <a:rPr lang="en-US" sz="2400" dirty="0" smtClean="0">
                <a:latin typeface="Constantia" panose="02030602050306030303" pitchFamily="18" charset="0"/>
              </a:rPr>
              <a:t>ften </a:t>
            </a:r>
            <a:r>
              <a:rPr lang="en-US" sz="2400" dirty="0">
                <a:latin typeface="Constantia" panose="02030602050306030303" pitchFamily="18" charset="0"/>
              </a:rPr>
              <a:t>affected in the </a:t>
            </a:r>
            <a:r>
              <a:rPr lang="en-US" sz="2400" dirty="0" smtClean="0">
                <a:latin typeface="Constantia" panose="02030602050306030303" pitchFamily="18" charset="0"/>
              </a:rPr>
              <a:t>early. May </a:t>
            </a:r>
            <a:r>
              <a:rPr lang="en-US" sz="2400" dirty="0">
                <a:latin typeface="Constantia" panose="02030602050306030303" pitchFamily="18" charset="0"/>
              </a:rPr>
              <a:t>be swollen and </a:t>
            </a:r>
            <a:r>
              <a:rPr lang="en-US" sz="2400" dirty="0" smtClean="0">
                <a:latin typeface="Constantia" panose="02030602050306030303" pitchFamily="18" charset="0"/>
              </a:rPr>
              <a:t>red.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Ankle</a:t>
            </a:r>
            <a:r>
              <a:rPr lang="en-US" sz="2400" dirty="0" smtClean="0">
                <a:latin typeface="Constantia" panose="02030602050306030303" pitchFamily="18" charset="0"/>
              </a:rPr>
              <a:t> –RA </a:t>
            </a:r>
            <a:r>
              <a:rPr lang="en-US" sz="2400" dirty="0">
                <a:latin typeface="Constantia" panose="02030602050306030303" pitchFamily="18" charset="0"/>
              </a:rPr>
              <a:t>of this joint may cause nerve damage, leading to numbness and </a:t>
            </a:r>
            <a:r>
              <a:rPr lang="en-US" sz="2400" dirty="0" smtClean="0">
                <a:latin typeface="Constantia" panose="02030602050306030303" pitchFamily="18" charset="0"/>
              </a:rPr>
              <a:t>tingling.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Knee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– </a:t>
            </a:r>
            <a:r>
              <a:rPr lang="en-US" sz="2400" dirty="0" smtClean="0">
                <a:latin typeface="Constantia" panose="02030602050306030303" pitchFamily="18" charset="0"/>
              </a:rPr>
              <a:t>RA </a:t>
            </a:r>
            <a:r>
              <a:rPr lang="en-US" sz="2400" dirty="0">
                <a:latin typeface="Constantia" panose="02030602050306030303" pitchFamily="18" charset="0"/>
              </a:rPr>
              <a:t>may cause swelling of the knee, difficulty bending the knee, excessive looseness of the </a:t>
            </a:r>
            <a:r>
              <a:rPr lang="en-US" sz="2400" dirty="0" smtClean="0">
                <a:latin typeface="Constantia" panose="02030602050306030303" pitchFamily="18" charset="0"/>
              </a:rPr>
              <a:t>ligaments.  May </a:t>
            </a:r>
            <a:r>
              <a:rPr lang="en-US" sz="2400" dirty="0">
                <a:latin typeface="Constantia" panose="02030602050306030303" pitchFamily="18" charset="0"/>
              </a:rPr>
              <a:t>cause </a:t>
            </a: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b="1" dirty="0">
                <a:latin typeface="Constantia" panose="02030602050306030303" pitchFamily="18" charset="0"/>
              </a:rPr>
              <a:t>Baker's </a:t>
            </a:r>
            <a:r>
              <a:rPr lang="en-US" sz="2400" b="1" dirty="0" smtClean="0">
                <a:latin typeface="Constantia" panose="02030602050306030303" pitchFamily="18" charset="0"/>
              </a:rPr>
              <a:t>cyst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Cervical </a:t>
            </a:r>
            <a:r>
              <a:rPr lang="en-US" sz="2400" b="1" dirty="0">
                <a:latin typeface="Constantia" panose="02030602050306030303" pitchFamily="18" charset="0"/>
              </a:rPr>
              <a:t>spine </a:t>
            </a:r>
            <a:r>
              <a:rPr lang="en-US" sz="2400" dirty="0" smtClean="0">
                <a:latin typeface="Constantia" panose="02030602050306030303" pitchFamily="18" charset="0"/>
              </a:rPr>
              <a:t>– May </a:t>
            </a:r>
            <a:r>
              <a:rPr lang="en-US" sz="2400" dirty="0">
                <a:latin typeface="Constantia" panose="02030602050306030303" pitchFamily="18" charset="0"/>
              </a:rPr>
              <a:t>cause a painful and stiff neck and a decreased ability to bend the neck and turn the </a:t>
            </a:r>
            <a:r>
              <a:rPr lang="en-US" sz="2400" dirty="0" smtClean="0">
                <a:latin typeface="Constantia" panose="02030602050306030303" pitchFamily="18" charset="0"/>
              </a:rPr>
              <a:t>head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dirty="0">
              <a:latin typeface="Constantia" panose="02030602050306030303" pitchFamily="18" charset="0"/>
            </a:endParaRPr>
          </a:p>
        </p:txBody>
      </p:sp>
      <p:pic>
        <p:nvPicPr>
          <p:cNvPr id="2052" name="Picture 4" descr="C:\Users\Dr.Sofi\Pictures\md_99-05-0030_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3657600"/>
            <a:ext cx="4114799" cy="27431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63816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tantia" pitchFamily="18" charset="0"/>
              </a:rPr>
              <a:t>Hallux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valgus</a:t>
            </a:r>
            <a:r>
              <a:rPr lang="en-US" sz="2000" dirty="0" smtClean="0">
                <a:latin typeface="Constantia" pitchFamily="18" charset="0"/>
              </a:rPr>
              <a:t> and hammertoes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053" name="Picture 5" descr="C:\Users\Dr.Sofi\Pictures\md_07-05-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575"/>
            <a:ext cx="4114800" cy="3171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3200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itchFamily="18" charset="0"/>
              </a:rPr>
              <a:t>Sublaxation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metacarpophalyngeal</a:t>
            </a:r>
            <a:r>
              <a:rPr lang="en-US" dirty="0" smtClean="0">
                <a:latin typeface="Constantia" pitchFamily="18" charset="0"/>
              </a:rPr>
              <a:t> joints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988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Physical findings include:</a:t>
            </a:r>
          </a:p>
          <a:p>
            <a:r>
              <a:rPr lang="en-US" sz="2400" dirty="0" smtClean="0">
                <a:latin typeface="Constantia" pitchFamily="18" charset="0"/>
              </a:rPr>
              <a:t>Splenomegaly</a:t>
            </a:r>
          </a:p>
          <a:p>
            <a:r>
              <a:rPr lang="en-US" sz="2400" dirty="0" smtClean="0">
                <a:latin typeface="Constantia" pitchFamily="18" charset="0"/>
              </a:rPr>
              <a:t>Hepatomegaly (mild)</a:t>
            </a:r>
          </a:p>
          <a:p>
            <a:r>
              <a:rPr lang="en-US" sz="2400" dirty="0" smtClean="0">
                <a:latin typeface="Constantia" pitchFamily="18" charset="0"/>
              </a:rPr>
              <a:t>Lymphadenopathy </a:t>
            </a:r>
          </a:p>
          <a:p>
            <a:r>
              <a:rPr lang="en-US" sz="2400" dirty="0" smtClean="0">
                <a:latin typeface="Constantia" pitchFamily="18" charset="0"/>
              </a:rPr>
              <a:t>Weight loss </a:t>
            </a:r>
          </a:p>
          <a:p>
            <a:r>
              <a:rPr lang="en-US" sz="2400" dirty="0" smtClean="0">
                <a:latin typeface="Constantia" pitchFamily="18" charset="0"/>
              </a:rPr>
              <a:t>Rheumatoid nodules </a:t>
            </a:r>
          </a:p>
          <a:p>
            <a:r>
              <a:rPr lang="en-US" sz="2400" dirty="0" err="1" smtClean="0">
                <a:latin typeface="Constantia" pitchFamily="18" charset="0"/>
              </a:rPr>
              <a:t>Sjögren</a:t>
            </a:r>
            <a:r>
              <a:rPr lang="en-US" sz="2400" dirty="0" smtClean="0">
                <a:latin typeface="Constantia" pitchFamily="18" charset="0"/>
              </a:rPr>
              <a:t> syndrome </a:t>
            </a:r>
          </a:p>
          <a:p>
            <a:r>
              <a:rPr lang="en-US" sz="2400" dirty="0" err="1" smtClean="0">
                <a:latin typeface="Constantia" pitchFamily="18" charset="0"/>
              </a:rPr>
              <a:t>Articular</a:t>
            </a:r>
            <a:r>
              <a:rPr lang="en-US" sz="2400" dirty="0" smtClean="0">
                <a:latin typeface="Constantia" pitchFamily="18" charset="0"/>
              </a:rPr>
              <a:t> findings of long-standing RA – Joint deformities typical of RA, as well as </a:t>
            </a:r>
            <a:r>
              <a:rPr lang="en-US" sz="2400" dirty="0" err="1" smtClean="0">
                <a:latin typeface="Constantia" pitchFamily="18" charset="0"/>
              </a:rPr>
              <a:t>synovitis</a:t>
            </a:r>
            <a:r>
              <a:rPr lang="en-US" sz="2400" dirty="0" smtClean="0">
                <a:latin typeface="Constantia" pitchFamily="18" charset="0"/>
              </a:rPr>
              <a:t> (joint swelling and tenderness), which may be mild at presentation 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364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Small-vessel inflammation (vasculitis) – Lower-extremity ulcers, palpable </a:t>
            </a:r>
            <a:r>
              <a:rPr lang="en-US" sz="2400" dirty="0" err="1" smtClean="0">
                <a:latin typeface="Constantia" pitchFamily="18" charset="0"/>
              </a:rPr>
              <a:t>purpura</a:t>
            </a:r>
            <a:r>
              <a:rPr lang="en-US" sz="2400" dirty="0" smtClean="0">
                <a:latin typeface="Constantia" pitchFamily="18" charset="0"/>
              </a:rPr>
              <a:t> and brownish </a:t>
            </a:r>
            <a:r>
              <a:rPr lang="en-US" sz="2400" dirty="0" err="1" smtClean="0">
                <a:latin typeface="Constantia" pitchFamily="18" charset="0"/>
              </a:rPr>
              <a:t>pigmentary</a:t>
            </a:r>
            <a:r>
              <a:rPr lang="en-US" sz="2400" dirty="0" smtClean="0">
                <a:latin typeface="Constantia" pitchFamily="18" charset="0"/>
              </a:rPr>
              <a:t> changes of the lower extremities, and </a:t>
            </a:r>
            <a:r>
              <a:rPr lang="en-US" sz="2400" dirty="0" err="1" smtClean="0">
                <a:latin typeface="Constantia" pitchFamily="18" charset="0"/>
              </a:rPr>
              <a:t>periungual</a:t>
            </a:r>
            <a:r>
              <a:rPr lang="en-US" sz="2400" dirty="0" smtClean="0">
                <a:latin typeface="Constantia" pitchFamily="18" charset="0"/>
              </a:rPr>
              <a:t> infarcts </a:t>
            </a:r>
          </a:p>
          <a:p>
            <a:r>
              <a:rPr lang="en-US" sz="2400" dirty="0" smtClean="0">
                <a:latin typeface="Constantia" pitchFamily="18" charset="0"/>
              </a:rPr>
              <a:t>Signs of systemic vasculitis – </a:t>
            </a:r>
            <a:r>
              <a:rPr lang="en-US" sz="2400" dirty="0" err="1" smtClean="0">
                <a:latin typeface="Constantia" pitchFamily="18" charset="0"/>
              </a:rPr>
              <a:t>Mononeuritis</a:t>
            </a:r>
            <a:r>
              <a:rPr lang="en-US" sz="2400" dirty="0" smtClean="0">
                <a:latin typeface="Constantia" pitchFamily="18" charset="0"/>
              </a:rPr>
              <a:t> multiplex and extremity ischemia </a:t>
            </a:r>
          </a:p>
          <a:p>
            <a:r>
              <a:rPr lang="en-US" sz="2400" dirty="0" smtClean="0">
                <a:latin typeface="Constantia" pitchFamily="18" charset="0"/>
              </a:rPr>
              <a:t>Other findings – </a:t>
            </a:r>
            <a:r>
              <a:rPr lang="en-US" sz="2400" dirty="0" err="1" smtClean="0">
                <a:latin typeface="Constantia" pitchFamily="18" charset="0"/>
              </a:rPr>
              <a:t>Pleuritis</a:t>
            </a:r>
            <a:r>
              <a:rPr lang="en-US" sz="2400" dirty="0" smtClean="0">
                <a:latin typeface="Constantia" pitchFamily="18" charset="0"/>
              </a:rPr>
              <a:t>, peripheral neuropathy, </a:t>
            </a:r>
            <a:r>
              <a:rPr lang="en-US" sz="2400" dirty="0" err="1" smtClean="0">
                <a:latin typeface="Constantia" pitchFamily="18" charset="0"/>
              </a:rPr>
              <a:t>episcleritis</a:t>
            </a:r>
            <a:r>
              <a:rPr lang="en-US" sz="2400" dirty="0" smtClean="0">
                <a:latin typeface="Constantia" pitchFamily="18" charset="0"/>
              </a:rPr>
              <a:t>, and signs of portal hypertension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Physical Examination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1910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Diagnostic Considerations</a:t>
            </a: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In addition to the conditions listed in the differential diagnosis, other problems to be considered include the following: </a:t>
            </a:r>
          </a:p>
          <a:p>
            <a:r>
              <a:rPr lang="en-US" sz="2400" dirty="0" smtClean="0">
                <a:latin typeface="Constantia" pitchFamily="18" charset="0"/>
              </a:rPr>
              <a:t>Chronic infection </a:t>
            </a:r>
          </a:p>
          <a:p>
            <a:r>
              <a:rPr lang="en-US" sz="2400" dirty="0" smtClean="0">
                <a:latin typeface="Constantia" pitchFamily="18" charset="0"/>
              </a:rPr>
              <a:t>Drug reactions </a:t>
            </a:r>
          </a:p>
          <a:p>
            <a:r>
              <a:rPr lang="en-US" sz="2400" dirty="0" smtClean="0">
                <a:latin typeface="Constantia" pitchFamily="18" charset="0"/>
              </a:rPr>
              <a:t>Other rheumatologic diseases </a:t>
            </a:r>
          </a:p>
          <a:p>
            <a:r>
              <a:rPr lang="en-US" sz="2400" dirty="0" smtClean="0">
                <a:latin typeface="Constantia" pitchFamily="18" charset="0"/>
              </a:rPr>
              <a:t>Infiltrative diseases </a:t>
            </a:r>
          </a:p>
          <a:p>
            <a:r>
              <a:rPr lang="en-US" sz="2400" dirty="0" smtClean="0">
                <a:latin typeface="Constantia" pitchFamily="18" charset="0"/>
              </a:rPr>
              <a:t>HIV infection </a:t>
            </a:r>
          </a:p>
          <a:p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with large granular </a:t>
            </a:r>
            <a:r>
              <a:rPr lang="en-US" sz="2400" dirty="0" err="1" smtClean="0">
                <a:latin typeface="Constantia" pitchFamily="18" charset="0"/>
              </a:rPr>
              <a:t>lymphocytosis</a:t>
            </a:r>
            <a:r>
              <a:rPr lang="en-US" sz="2400" dirty="0" smtClean="0">
                <a:latin typeface="Constantia" pitchFamily="18" charset="0"/>
              </a:rPr>
              <a:t> (LGL), also known as pseudo-</a:t>
            </a:r>
            <a:r>
              <a:rPr lang="en-US" sz="2400" dirty="0" err="1" smtClean="0">
                <a:latin typeface="Constantia" pitchFamily="18" charset="0"/>
              </a:rPr>
              <a:t>Felty</a:t>
            </a:r>
            <a:r>
              <a:rPr lang="en-US" sz="2400" dirty="0" smtClean="0">
                <a:latin typeface="Constantia" pitchFamily="18" charset="0"/>
              </a:rPr>
              <a:t> syndrome </a:t>
            </a: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324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Differential Diagnoses</a:t>
            </a:r>
          </a:p>
          <a:p>
            <a:r>
              <a:rPr lang="en-US" sz="2400" dirty="0" smtClean="0">
                <a:latin typeface="Constantia" pitchFamily="18" charset="0"/>
              </a:rPr>
              <a:t>Cirrhosis</a:t>
            </a:r>
          </a:p>
          <a:p>
            <a:r>
              <a:rPr lang="en-US" sz="2400" dirty="0" smtClean="0">
                <a:latin typeface="Constantia" pitchFamily="18" charset="0"/>
              </a:rPr>
              <a:t>Myeloproliferative Disease</a:t>
            </a:r>
          </a:p>
          <a:p>
            <a:r>
              <a:rPr lang="en-US" sz="2400" dirty="0" smtClean="0">
                <a:latin typeface="Constantia" pitchFamily="18" charset="0"/>
              </a:rPr>
              <a:t>Non-Hodgkin Lymphoma</a:t>
            </a:r>
          </a:p>
          <a:p>
            <a:r>
              <a:rPr lang="en-US" sz="2400" dirty="0" smtClean="0">
                <a:latin typeface="Constantia" pitchFamily="18" charset="0"/>
              </a:rPr>
              <a:t>Sarcoidosis</a:t>
            </a:r>
          </a:p>
          <a:p>
            <a:r>
              <a:rPr lang="en-US" sz="2400" dirty="0" err="1" smtClean="0">
                <a:latin typeface="Constantia" pitchFamily="18" charset="0"/>
              </a:rPr>
              <a:t>Sjogren</a:t>
            </a:r>
            <a:r>
              <a:rPr lang="en-US" sz="2400" dirty="0" smtClean="0">
                <a:latin typeface="Constantia" pitchFamily="18" charset="0"/>
              </a:rPr>
              <a:t> Syndrome</a:t>
            </a:r>
          </a:p>
          <a:p>
            <a:r>
              <a:rPr lang="en-US" sz="2400" dirty="0" smtClean="0">
                <a:latin typeface="Constantia" pitchFamily="18" charset="0"/>
              </a:rPr>
              <a:t>Systemic Lupus Erythematosus (SLE)</a:t>
            </a:r>
          </a:p>
          <a:p>
            <a:r>
              <a:rPr lang="en-US" sz="2400" dirty="0" smtClean="0">
                <a:latin typeface="Constantia" pitchFamily="18" charset="0"/>
              </a:rPr>
              <a:t>Tuberculosis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6248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WBC count and differential, which are crucial when determining the degree of </a:t>
            </a:r>
            <a:r>
              <a:rPr lang="en-US" sz="2400" dirty="0" err="1" smtClean="0">
                <a:latin typeface="Constantia" pitchFamily="18" charset="0"/>
              </a:rPr>
              <a:t>granulocytopenia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Anemia and thrombocytopenia may result from </a:t>
            </a:r>
            <a:r>
              <a:rPr lang="en-US" sz="2400" dirty="0" err="1" smtClean="0">
                <a:latin typeface="Constantia" pitchFamily="18" charset="0"/>
              </a:rPr>
              <a:t>hypersplenism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Mild elevations of ALP and </a:t>
            </a:r>
            <a:r>
              <a:rPr lang="en-US" sz="2400" dirty="0" err="1" smtClean="0">
                <a:latin typeface="Constantia" pitchFamily="18" charset="0"/>
              </a:rPr>
              <a:t>transaminase</a:t>
            </a:r>
            <a:r>
              <a:rPr lang="en-US" sz="2400" dirty="0" smtClean="0">
                <a:latin typeface="Constantia" pitchFamily="18" charset="0"/>
              </a:rPr>
              <a:t> levels may occur.</a:t>
            </a:r>
          </a:p>
          <a:p>
            <a:r>
              <a:rPr lang="en-US" sz="2400" dirty="0" smtClean="0">
                <a:latin typeface="Constantia" pitchFamily="18" charset="0"/>
              </a:rPr>
              <a:t>Some 98% of patients with FS have high titers of RF. </a:t>
            </a:r>
          </a:p>
          <a:p>
            <a:r>
              <a:rPr lang="en-US" sz="2400" dirty="0" smtClean="0">
                <a:latin typeface="Constantia" pitchFamily="18" charset="0"/>
              </a:rPr>
              <a:t>Antinuclear antibodies (ANAs), found in 67% of cases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62484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onstantia" pitchFamily="18" charset="0"/>
              </a:rPr>
              <a:t>Antineutrophil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cytoplasmic</a:t>
            </a:r>
            <a:r>
              <a:rPr lang="en-US" sz="2400" dirty="0" smtClean="0">
                <a:latin typeface="Constantia" pitchFamily="18" charset="0"/>
              </a:rPr>
              <a:t> antibodies (</a:t>
            </a:r>
            <a:r>
              <a:rPr lang="en-US" sz="2400" dirty="0" err="1" smtClean="0">
                <a:latin typeface="Constantia" pitchFamily="18" charset="0"/>
              </a:rPr>
              <a:t>perinuclear</a:t>
            </a:r>
            <a:r>
              <a:rPr lang="en-US" sz="2400" dirty="0" smtClean="0">
                <a:latin typeface="Constantia" pitchFamily="18" charset="0"/>
              </a:rPr>
              <a:t> pattern; p-ANCA), found in 77% of cases.</a:t>
            </a:r>
          </a:p>
          <a:p>
            <a:r>
              <a:rPr lang="en-US" sz="2400" dirty="0" smtClean="0">
                <a:latin typeface="Constantia" pitchFamily="18" charset="0"/>
              </a:rPr>
              <a:t>ESR and serum immunoglobulin levels are invariably elevated</a:t>
            </a:r>
          </a:p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Diagnostic imaging</a:t>
            </a:r>
          </a:p>
          <a:p>
            <a:r>
              <a:rPr lang="en-US" sz="2400" dirty="0" smtClean="0">
                <a:latin typeface="Constantia" pitchFamily="18" charset="0"/>
              </a:rPr>
              <a:t>Radionuclide studies, </a:t>
            </a:r>
            <a:r>
              <a:rPr lang="en-US" sz="2400" dirty="0" err="1" smtClean="0">
                <a:latin typeface="Constantia" pitchFamily="18" charset="0"/>
              </a:rPr>
              <a:t>ultrasonography</a:t>
            </a:r>
            <a:r>
              <a:rPr lang="en-US" sz="2400" dirty="0" smtClean="0">
                <a:latin typeface="Constantia" pitchFamily="18" charset="0"/>
              </a:rPr>
              <a:t>, or computed tomography (CT) may define the presence and extent of </a:t>
            </a:r>
            <a:r>
              <a:rPr lang="en-US" sz="2400" dirty="0" err="1" smtClean="0">
                <a:latin typeface="Constantia" pitchFamily="18" charset="0"/>
              </a:rPr>
              <a:t>splenomegaly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The same modalities can also be used to assess patient response to therapy.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Laboratory and Imaging Studies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Immunosuppressant</a:t>
            </a:r>
          </a:p>
          <a:p>
            <a:r>
              <a:rPr lang="en-US" sz="2000" dirty="0" smtClean="0">
                <a:latin typeface="Constantia" pitchFamily="18" charset="0"/>
              </a:rPr>
              <a:t>Immunosuppressive agents inhibit key factors in the immune system responsible for immune reactions.</a:t>
            </a:r>
          </a:p>
          <a:p>
            <a:r>
              <a:rPr lang="en-US" sz="2000" b="1" dirty="0" err="1" smtClean="0">
                <a:latin typeface="Constantia" pitchFamily="18" charset="0"/>
              </a:rPr>
              <a:t>Methotrexate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: It is very effective in treating rheumatoid arthritis (RA). </a:t>
            </a:r>
            <a:r>
              <a:rPr lang="en-US" sz="2000" dirty="0" err="1" smtClean="0">
                <a:latin typeface="Constantia" pitchFamily="18" charset="0"/>
              </a:rPr>
              <a:t>Antirheumatic</a:t>
            </a:r>
            <a:r>
              <a:rPr lang="en-US" sz="2000" dirty="0" smtClean="0">
                <a:latin typeface="Constantia" pitchFamily="18" charset="0"/>
              </a:rPr>
              <a:t> effects may take several weeks to become apparent. </a:t>
            </a:r>
          </a:p>
          <a:p>
            <a:r>
              <a:rPr lang="en-US" sz="2000" dirty="0" err="1" smtClean="0">
                <a:latin typeface="Constantia" pitchFamily="18" charset="0"/>
              </a:rPr>
              <a:t>Methotrexate</a:t>
            </a:r>
            <a:r>
              <a:rPr lang="en-US" sz="2000" dirty="0" smtClean="0">
                <a:latin typeface="Constantia" pitchFamily="18" charset="0"/>
              </a:rPr>
              <a:t> ameliorates symptoms of inflammation (e.g., pain, swelling, and stiffness). </a:t>
            </a:r>
            <a:endParaRPr lang="en-US" sz="2000" b="1" dirty="0" smtClean="0">
              <a:latin typeface="Constantia" pitchFamily="18" charset="0"/>
            </a:endParaRPr>
          </a:p>
          <a:p>
            <a:r>
              <a:rPr lang="en-US" sz="2000" b="1" dirty="0" err="1" smtClean="0">
                <a:latin typeface="Constantia" pitchFamily="18" charset="0"/>
              </a:rPr>
              <a:t>Cyclophosphamide</a:t>
            </a:r>
            <a:r>
              <a:rPr lang="en-US" sz="2000" dirty="0" smtClean="0">
                <a:latin typeface="Constantia" pitchFamily="18" charset="0"/>
              </a:rPr>
              <a:t> is an </a:t>
            </a:r>
            <a:r>
              <a:rPr lang="en-US" sz="2000" dirty="0" err="1" smtClean="0">
                <a:latin typeface="Constantia" pitchFamily="18" charset="0"/>
              </a:rPr>
              <a:t>antineoplastic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alkylating</a:t>
            </a:r>
            <a:r>
              <a:rPr lang="en-US" sz="2000" dirty="0" smtClean="0">
                <a:latin typeface="Constantia" pitchFamily="18" charset="0"/>
              </a:rPr>
              <a:t> agent and immunosuppressive agent. </a:t>
            </a:r>
          </a:p>
          <a:p>
            <a:r>
              <a:rPr lang="en-US" sz="2000" dirty="0" smtClean="0">
                <a:latin typeface="Constantia" pitchFamily="18" charset="0"/>
              </a:rPr>
              <a:t>It reduces the numbers of B and T cells and increases the risk of infection</a:t>
            </a:r>
            <a:r>
              <a:rPr lang="en-US" sz="1200" dirty="0" smtClean="0">
                <a:latin typeface="Constantia" pitchFamily="18" charset="0"/>
              </a:rPr>
              <a:t>.</a:t>
            </a:r>
          </a:p>
          <a:p>
            <a:endParaRPr lang="en-US" sz="1200" dirty="0" smtClean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Constantia" pitchFamily="18" charset="0"/>
              </a:rPr>
              <a:t>Hematopoietic Growth Factors</a:t>
            </a:r>
          </a:p>
          <a:p>
            <a:r>
              <a:rPr lang="en-US" sz="2000" dirty="0" smtClean="0">
                <a:latin typeface="Constantia" pitchFamily="18" charset="0"/>
              </a:rPr>
              <a:t>CSFs stimulate production, maturation, and activation of </a:t>
            </a:r>
            <a:r>
              <a:rPr lang="en-US" sz="2000" dirty="0" err="1" smtClean="0">
                <a:latin typeface="Constantia" pitchFamily="18" charset="0"/>
              </a:rPr>
              <a:t>neutrophils</a:t>
            </a:r>
            <a:r>
              <a:rPr lang="en-US" sz="2000" dirty="0" smtClean="0">
                <a:latin typeface="Constantia" pitchFamily="18" charset="0"/>
              </a:rPr>
              <a:t> and increase migration and </a:t>
            </a:r>
            <a:r>
              <a:rPr lang="en-US" sz="2000" dirty="0" err="1" smtClean="0">
                <a:latin typeface="Constantia" pitchFamily="18" charset="0"/>
              </a:rPr>
              <a:t>cytotoxicity</a:t>
            </a:r>
            <a:r>
              <a:rPr lang="en-US" sz="2000" dirty="0" smtClean="0">
                <a:latin typeface="Constantia" pitchFamily="18" charset="0"/>
              </a:rPr>
              <a:t> of </a:t>
            </a:r>
            <a:r>
              <a:rPr lang="en-US" sz="2000" dirty="0" err="1" smtClean="0">
                <a:latin typeface="Constantia" pitchFamily="18" charset="0"/>
              </a:rPr>
              <a:t>neutrophils</a:t>
            </a:r>
            <a:r>
              <a:rPr lang="en-US" sz="2000" dirty="0" smtClean="0">
                <a:latin typeface="Constantia" pitchFamily="18" charset="0"/>
              </a:rPr>
              <a:t>.</a:t>
            </a:r>
          </a:p>
          <a:p>
            <a:r>
              <a:rPr lang="en-US" sz="2000" dirty="0" smtClean="0">
                <a:latin typeface="Constantia" pitchFamily="18" charset="0"/>
              </a:rPr>
              <a:t>Most experience has been with the use of granulocyte CSF (G-CSF).</a:t>
            </a:r>
          </a:p>
          <a:p>
            <a:r>
              <a:rPr lang="en-US" sz="2000" dirty="0" smtClean="0">
                <a:latin typeface="Constantia" pitchFamily="18" charset="0"/>
              </a:rPr>
              <a:t>Granulocyte-macrophage CSF (GM-CSF) stimulates division and maturation of earlier myeloid and macrophage precursor cells. </a:t>
            </a:r>
          </a:p>
          <a:p>
            <a:r>
              <a:rPr lang="en-US" sz="2000" dirty="0" smtClean="0">
                <a:latin typeface="Constantia" pitchFamily="18" charset="0"/>
              </a:rPr>
              <a:t>It reportedly increases granulocytes in 48-91% of patients.</a:t>
            </a:r>
          </a:p>
          <a:p>
            <a:r>
              <a:rPr lang="en-US" sz="2000" b="1" dirty="0" smtClean="0">
                <a:latin typeface="Constantia" pitchFamily="18" charset="0"/>
              </a:rPr>
              <a:t>Monoclonal Antibody: </a:t>
            </a:r>
            <a:r>
              <a:rPr lang="en-US" sz="2000" b="1" dirty="0" err="1" smtClean="0">
                <a:latin typeface="Constantia" pitchFamily="18" charset="0"/>
              </a:rPr>
              <a:t>Rituximab</a:t>
            </a:r>
            <a:endParaRPr lang="en-US" sz="20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Constantia" pitchFamily="18" charset="0"/>
              </a:rPr>
              <a:t>	Current data suggest that </a:t>
            </a:r>
            <a:r>
              <a:rPr lang="en-US" sz="2000" dirty="0" err="1" smtClean="0">
                <a:latin typeface="Constantia" pitchFamily="18" charset="0"/>
              </a:rPr>
              <a:t>rituximab</a:t>
            </a:r>
            <a:r>
              <a:rPr lang="en-US" sz="2000" dirty="0" smtClean="0">
                <a:latin typeface="Constantia" pitchFamily="18" charset="0"/>
              </a:rPr>
              <a:t> should be considered a second-line therapy in patients with refractory FS.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Treatment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YOU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FOR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YOUR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	ATTENTION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r>
              <a:rPr lang="en-US" sz="2800" dirty="0" smtClean="0">
                <a:latin typeface="Constantia" pitchFamily="18" charset="0"/>
              </a:rPr>
              <a:t> manifestations of Rheumatoid arthritis</a:t>
            </a:r>
          </a:p>
          <a:p>
            <a:endParaRPr lang="en-US" sz="2800" dirty="0" smtClean="0">
              <a:latin typeface="Constantia" pitchFamily="18" charset="0"/>
            </a:endParaRPr>
          </a:p>
          <a:p>
            <a:r>
              <a:rPr lang="en-US" sz="2800" dirty="0" smtClean="0">
                <a:latin typeface="Constantia" pitchFamily="18" charset="0"/>
              </a:rPr>
              <a:t> </a:t>
            </a:r>
            <a:endParaRPr lang="en-US" sz="28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09603"/>
          <a:ext cx="9144000" cy="624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Systemic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Musculoskeletal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Fever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Muscle wasting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Weight loss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Tenosynovitis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/Bursitis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Fatigue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Osteoporosis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Hematological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Ocular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Anaemia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Episcleritis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Scleritis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Thrombocytosis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Scleromalacia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Eosinophilia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Keratoconjunctivitis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sica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Vasculitis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Carditis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 (30% in+ RA)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Digital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arteritis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Pericarditis/Myocarditis/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Ulcers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Conduction defects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7868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Pyoderma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gangrenosum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Coronary  vasculitis/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Granulomatous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aortitis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9530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Morning stiffness that lasts at least one hour and that has been present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three or more joints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the wrist, hand, or finger joints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the same joints on both sides of the body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Changes in hand x-rays that are characteristic of rheumatoid 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Rheumatoid nodules of the skin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Blood test positive for rheumatoid factor and/or anti-</a:t>
            </a:r>
            <a:r>
              <a:rPr lang="en-US" sz="2400" dirty="0" err="1" smtClean="0">
                <a:latin typeface="Constantia" pitchFamily="18" charset="0"/>
              </a:rPr>
              <a:t>citrullinated</a:t>
            </a:r>
            <a:r>
              <a:rPr lang="en-US" sz="2400" dirty="0" smtClean="0">
                <a:latin typeface="Constantia" pitchFamily="18" charset="0"/>
              </a:rPr>
              <a:t> peptide/protein antibodies (ACPA)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DIAGNOSIS — There is no single test used to diagnose RA. Diagnosis is based upon many factors, including the characteristic signs and symptoms, the results of laboratory tests, and the results of x-rays.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ofi\Pictures\fig9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8" r="45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846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ofi\Pictures\updates-on-rheumatoid-arthritis-management-pra-2015-6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77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dirty="0" smtClean="0">
                <a:latin typeface="Constantia" panose="02030602050306030303" pitchFamily="18" charset="0"/>
              </a:rPr>
              <a:t>U</a:t>
            </a:r>
            <a:r>
              <a:rPr lang="en-US" sz="3000" dirty="0" smtClean="0">
                <a:latin typeface="Constantia" panose="02030602050306030303" pitchFamily="18" charset="0"/>
              </a:rPr>
              <a:t>seful </a:t>
            </a:r>
            <a:r>
              <a:rPr lang="en-US" sz="3000" dirty="0" smtClean="0">
                <a:latin typeface="Constantia" panose="02030602050306030303" pitchFamily="18" charset="0"/>
              </a:rPr>
              <a:t>laboratory studies in suspected RA fall into 3 categories</a:t>
            </a:r>
            <a:r>
              <a:rPr lang="en-US" sz="3000" dirty="0" smtClean="0">
                <a:latin typeface="Constantia" panose="02030602050306030303" pitchFamily="18" charset="0"/>
              </a:rPr>
              <a:t>—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M</a:t>
            </a:r>
            <a:r>
              <a:rPr lang="en-US" sz="2600" i="1" dirty="0" smtClean="0">
                <a:latin typeface="Constantia" panose="02030602050306030303" pitchFamily="18" charset="0"/>
              </a:rPr>
              <a:t>arkers </a:t>
            </a:r>
            <a:r>
              <a:rPr lang="en-US" sz="2600" i="1" dirty="0" smtClean="0">
                <a:latin typeface="Constantia" panose="02030602050306030303" pitchFamily="18" charset="0"/>
              </a:rPr>
              <a:t>of </a:t>
            </a:r>
            <a:r>
              <a:rPr lang="en-US" sz="2600" i="1" dirty="0" smtClean="0">
                <a:latin typeface="Constantia" panose="02030602050306030303" pitchFamily="18" charset="0"/>
              </a:rPr>
              <a:t>inflammation,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H</a:t>
            </a:r>
            <a:r>
              <a:rPr lang="en-US" sz="2600" i="1" dirty="0" smtClean="0">
                <a:latin typeface="Constantia" panose="02030602050306030303" pitchFamily="18" charset="0"/>
              </a:rPr>
              <a:t>ematologic parameters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I</a:t>
            </a:r>
            <a:r>
              <a:rPr lang="en-US" sz="2600" i="1" dirty="0" smtClean="0">
                <a:latin typeface="Constantia" panose="02030602050306030303" pitchFamily="18" charset="0"/>
              </a:rPr>
              <a:t>mmunologic parameter</a:t>
            </a:r>
          </a:p>
          <a:p>
            <a:pPr>
              <a:buClr>
                <a:srgbClr val="C00000"/>
              </a:buClr>
              <a:buSzPct val="75000"/>
              <a:buNone/>
            </a:pPr>
            <a:r>
              <a:rPr lang="en-US" sz="3000" dirty="0" smtClean="0">
                <a:latin typeface="Constantia" panose="02030602050306030303" pitchFamily="18" charset="0"/>
              </a:rPr>
              <a:t> include </a:t>
            </a:r>
            <a:r>
              <a:rPr lang="en-US" sz="3000" dirty="0" smtClean="0">
                <a:latin typeface="Constantia" panose="02030602050306030303" pitchFamily="18" charset="0"/>
              </a:rPr>
              <a:t>following</a:t>
            </a:r>
            <a:r>
              <a:rPr lang="en-US" sz="3000" dirty="0" smtClean="0">
                <a:latin typeface="Constantia" panose="02030602050306030303" pitchFamily="18" charset="0"/>
              </a:rPr>
              <a:t>: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nstantia" panose="02030602050306030303" pitchFamily="18" charset="0"/>
              </a:rPr>
              <a:t>Erythrocyte sedimentation rate (ESR)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nstantia" panose="02030602050306030303" pitchFamily="18" charset="0"/>
              </a:rPr>
              <a:t>C-reactive protein (CRP) </a:t>
            </a:r>
            <a:r>
              <a:rPr lang="en-US" sz="3000" dirty="0" smtClean="0">
                <a:latin typeface="Constantia" panose="02030602050306030303" pitchFamily="18" charset="0"/>
              </a:rPr>
              <a:t>level</a:t>
            </a:r>
            <a:endParaRPr lang="en-US" sz="3000" dirty="0" smtClean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60198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Complete blood count (CBC)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Rheumatoid factor (RF) assay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Antinuclear antibody (ANA) assay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Anti−cyclic </a:t>
            </a:r>
            <a:r>
              <a:rPr lang="en-US" dirty="0" err="1" smtClean="0">
                <a:latin typeface="Constantia" panose="02030602050306030303" pitchFamily="18" charset="0"/>
              </a:rPr>
              <a:t>citrullinated</a:t>
            </a:r>
            <a:r>
              <a:rPr lang="en-US" dirty="0" smtClean="0">
                <a:latin typeface="Constantia" panose="02030602050306030303" pitchFamily="18" charset="0"/>
              </a:rPr>
              <a:t> peptide (anti-CCP</a:t>
            </a:r>
            <a:r>
              <a:rPr lang="en-US" dirty="0" smtClean="0">
                <a:latin typeface="Constantia" panose="02030602050306030303" pitchFamily="18" charset="0"/>
              </a:rPr>
              <a:t>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</a:t>
            </a:r>
            <a:r>
              <a:rPr lang="en-US" dirty="0" smtClean="0">
                <a:latin typeface="Constantia" panose="02030602050306030303" pitchFamily="18" charset="0"/>
              </a:rPr>
              <a:t>nti</a:t>
            </a:r>
            <a:r>
              <a:rPr lang="en-US" dirty="0" smtClean="0">
                <a:latin typeface="Constantia" panose="02030602050306030303" pitchFamily="18" charset="0"/>
              </a:rPr>
              <a:t>−mutated </a:t>
            </a:r>
            <a:r>
              <a:rPr lang="en-US" dirty="0" err="1" smtClean="0">
                <a:latin typeface="Constantia" panose="02030602050306030303" pitchFamily="18" charset="0"/>
              </a:rPr>
              <a:t>citrullinated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vimentin</a:t>
            </a:r>
            <a:r>
              <a:rPr lang="en-US" dirty="0" smtClean="0">
                <a:latin typeface="Constantia" panose="02030602050306030303" pitchFamily="18" charset="0"/>
              </a:rPr>
              <a:t> (anti-MCV) </a:t>
            </a:r>
            <a:r>
              <a:rPr lang="en-US" dirty="0" smtClean="0">
                <a:latin typeface="Constantia" panose="02030602050306030303" pitchFamily="18" charset="0"/>
              </a:rPr>
              <a:t>assays</a:t>
            </a:r>
            <a:endParaRPr lang="en-US" dirty="0" smtClean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</a:t>
            </a:r>
            <a:endParaRPr lang="en-US" sz="28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2846</Words>
  <Application>Microsoft Office PowerPoint</Application>
  <PresentationFormat>On-screen Show (4:3)</PresentationFormat>
  <Paragraphs>339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RHEUMATOID ARTHRITIS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</dc:title>
  <dc:creator>Mohamad Sofi</dc:creator>
  <cp:lastModifiedBy>Toshiba-User</cp:lastModifiedBy>
  <cp:revision>167</cp:revision>
  <dcterms:created xsi:type="dcterms:W3CDTF">2015-12-30T07:04:50Z</dcterms:created>
  <dcterms:modified xsi:type="dcterms:W3CDTF">2016-01-22T12:09:00Z</dcterms:modified>
</cp:coreProperties>
</file>