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82" r:id="rId10"/>
    <p:sldId id="265" r:id="rId11"/>
    <p:sldId id="283" r:id="rId12"/>
    <p:sldId id="284" r:id="rId13"/>
    <p:sldId id="285" r:id="rId14"/>
    <p:sldId id="286" r:id="rId15"/>
    <p:sldId id="287" r:id="rId16"/>
    <p:sldId id="264" r:id="rId17"/>
    <p:sldId id="266" r:id="rId18"/>
    <p:sldId id="267" r:id="rId19"/>
    <p:sldId id="288" r:id="rId20"/>
    <p:sldId id="269" r:id="rId21"/>
    <p:sldId id="270" r:id="rId22"/>
    <p:sldId id="289" r:id="rId23"/>
    <p:sldId id="271" r:id="rId24"/>
    <p:sldId id="273" r:id="rId25"/>
    <p:sldId id="272" r:id="rId26"/>
    <p:sldId id="268" r:id="rId27"/>
    <p:sldId id="274" r:id="rId28"/>
    <p:sldId id="290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2149-76C9-42A5-9E8E-9E18A4E1F0DD}" type="datetimeFigureOut">
              <a:rPr lang="en-US" smtClean="0"/>
              <a:t>18-Jan-16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5A77-942D-4161-8E63-32B51A0B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effectLst/>
                <a:latin typeface="Times New Roman"/>
                <a:ea typeface="Times New Roman"/>
              </a:rPr>
              <a:t>Principles of surgical oncology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M K ALAM</a:t>
            </a:r>
          </a:p>
          <a:p>
            <a:r>
              <a:rPr lang="en-US" sz="2400" i="1" dirty="0" smtClean="0"/>
              <a:t>PROFESSOR OF SURGRY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043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Routes of metastasis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smtClean="0"/>
              <a:t>Direct invasion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Haematogenous spread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Lymphatic spread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Transcelomic spread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 K Alam\Documents\Hepatoma multicentr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3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 K Alam\Documents\Ascitis- perit.depos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8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 K Alam\Documents\Chest-2ndry depos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490663"/>
            <a:ext cx="24415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2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 K Alam\Documents\Lung m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7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 K Alam\Documents\Lung Mets-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7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Natural history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3/4</a:t>
            </a:r>
            <a:r>
              <a:rPr lang="en-US" i="1" baseline="30000" dirty="0" smtClean="0"/>
              <a:t>th</a:t>
            </a:r>
            <a:r>
              <a:rPr lang="en-US" i="1" dirty="0" smtClean="0"/>
              <a:t> of tumor life span- </a:t>
            </a:r>
            <a:r>
              <a:rPr lang="en-US" b="1" i="1" dirty="0" smtClean="0"/>
              <a:t>pre-clinical or occult</a:t>
            </a:r>
            <a:r>
              <a:rPr lang="en-US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Progression </a:t>
            </a:r>
            <a:r>
              <a:rPr lang="en-US" b="1" i="1" dirty="0" smtClean="0"/>
              <a:t>of malignant tumors</a:t>
            </a:r>
            <a:r>
              <a:rPr lang="en-US" i="1" dirty="0" smtClean="0"/>
              <a:t>: Carcinoma in situ (pre-invasive) → early invasive → advanced invasive → metastatic tumor</a:t>
            </a:r>
            <a:r>
              <a:rPr lang="en-US" i="1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</a:rPr>
              <a:t>Cure:</a:t>
            </a:r>
            <a:r>
              <a:rPr lang="en-US" i="1" dirty="0">
                <a:solidFill>
                  <a:prstClr val="black"/>
                </a:solidFill>
              </a:rPr>
              <a:t> Every malignant cell eradicated, no recurrence during patient’s life time &amp; no residual tumor at death.</a:t>
            </a:r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Goals of Management of malignant diseases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150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b="1" i="1" dirty="0" smtClean="0"/>
              <a:t>Prevention</a:t>
            </a:r>
            <a:r>
              <a:rPr lang="en-US" i="1" dirty="0" smtClean="0"/>
              <a:t>: Smoking, sunlight, chemoprevention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Screening</a:t>
            </a:r>
            <a:r>
              <a:rPr lang="en-US" i="1" dirty="0" smtClean="0"/>
              <a:t>: Early detection </a:t>
            </a:r>
            <a:r>
              <a:rPr lang="en-US" i="1" dirty="0" smtClean="0"/>
              <a:t>for </a:t>
            </a:r>
            <a:r>
              <a:rPr lang="en-US" i="1" dirty="0" smtClean="0"/>
              <a:t>cure.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dirty="0"/>
              <a:t> </a:t>
            </a:r>
            <a:r>
              <a:rPr lang="en-US" i="1" dirty="0" smtClean="0"/>
              <a:t>        </a:t>
            </a:r>
            <a:r>
              <a:rPr lang="en-US" i="1" dirty="0" smtClean="0"/>
              <a:t>- </a:t>
            </a:r>
            <a:r>
              <a:rPr lang="en-US" b="1" i="1" dirty="0" smtClean="0"/>
              <a:t>Risk groups</a:t>
            </a:r>
            <a:r>
              <a:rPr lang="en-US" i="1" dirty="0" smtClean="0"/>
              <a:t>: Cervical </a:t>
            </a:r>
            <a:r>
              <a:rPr lang="en-US" i="1" dirty="0" smtClean="0"/>
              <a:t>cytology, mammography, </a:t>
            </a:r>
            <a:r>
              <a:rPr lang="en-US" i="1" dirty="0" smtClean="0"/>
              <a:t> 	     CRC (</a:t>
            </a:r>
            <a:r>
              <a:rPr lang="en-US" i="1" dirty="0" smtClean="0"/>
              <a:t>FOB, sigmoidoscopy/colonoscopy), PSA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i="1" dirty="0" smtClean="0"/>
              <a:t>         </a:t>
            </a:r>
            <a:r>
              <a:rPr lang="en-US" i="1" dirty="0" smtClean="0"/>
              <a:t>- </a:t>
            </a:r>
            <a:r>
              <a:rPr lang="en-US" b="1" i="1" dirty="0" smtClean="0"/>
              <a:t>Inherited cancers:</a:t>
            </a:r>
            <a:r>
              <a:rPr lang="en-US" i="1" dirty="0" smtClean="0"/>
              <a:t> </a:t>
            </a:r>
            <a:r>
              <a:rPr lang="en-US" i="1" dirty="0" smtClean="0"/>
              <a:t>BRCA 1, BRCA 2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Cure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Palliation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5297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</a:rPr>
              <a:t>Presentation </a:t>
            </a:r>
            <a:r>
              <a:rPr lang="en-US" sz="4000" b="1" i="1" dirty="0">
                <a:solidFill>
                  <a:prstClr val="black"/>
                </a:solidFill>
              </a:rPr>
              <a:t>of </a:t>
            </a:r>
            <a:r>
              <a:rPr lang="en-US" sz="4000" b="1" i="1" dirty="0" smtClean="0">
                <a:solidFill>
                  <a:prstClr val="black"/>
                </a:solidFill>
              </a:rPr>
              <a:t>malignant </a:t>
            </a:r>
            <a:r>
              <a:rPr lang="en-US" sz="4000" b="1" i="1" dirty="0">
                <a:solidFill>
                  <a:prstClr val="black"/>
                </a:solidFill>
              </a:rPr>
              <a:t>diseases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1300" dirty="0" smtClean="0"/>
          </a:p>
          <a:p>
            <a:pPr>
              <a:lnSpc>
                <a:spcPct val="160000"/>
              </a:lnSpc>
            </a:pPr>
            <a:r>
              <a:rPr lang="en-US" b="1" i="1" dirty="0" smtClean="0"/>
              <a:t>Swellings</a:t>
            </a:r>
            <a:r>
              <a:rPr lang="en-US" i="1" dirty="0" smtClean="0"/>
              <a:t>: Painless, irregular, firm or hard. 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Anemia</a:t>
            </a:r>
            <a:r>
              <a:rPr lang="en-US" i="1" dirty="0" smtClean="0"/>
              <a:t>: Chronic blood loss from GI tumors. 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Obstruction</a:t>
            </a:r>
            <a:r>
              <a:rPr lang="en-US" i="1" dirty="0" smtClean="0"/>
              <a:t> of hollow tubes: Dysphagia, bowel obstruction, jaundice, hydronephrosis. 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Metastasis</a:t>
            </a:r>
            <a:r>
              <a:rPr lang="en-US" i="1" dirty="0" smtClean="0"/>
              <a:t>: Lymphadenopathy, hepatomegaly, ascites, pleural effusion, pathological fracture. </a:t>
            </a:r>
          </a:p>
          <a:p>
            <a:pPr>
              <a:lnSpc>
                <a:spcPct val="160000"/>
              </a:lnSpc>
            </a:pPr>
            <a:r>
              <a:rPr lang="en-US" b="1" i="1" dirty="0" smtClean="0"/>
              <a:t>Asymptomatic:</a:t>
            </a:r>
            <a:r>
              <a:rPr lang="en-US" i="1" dirty="0" smtClean="0"/>
              <a:t> Tumor discovered during routine checkup.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3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 K Alam\Documents\Neck-Lymphom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r="6315"/>
          <a:stretch/>
        </p:blipFill>
        <p:spPr bwMode="auto">
          <a:xfrm>
            <a:off x="243840" y="1371600"/>
            <a:ext cx="440436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 K Alam\Documents\Liposarcoma Trapeziu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 bwMode="auto">
          <a:xfrm>
            <a:off x="4953000" y="1371600"/>
            <a:ext cx="3977647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ILOs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15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effectLst/>
                <a:latin typeface="Times New Roman"/>
                <a:ea typeface="Times New Roman"/>
              </a:rPr>
              <a:t>At the end of this presentation students will be able to</a:t>
            </a:r>
            <a:r>
              <a:rPr lang="en-US" sz="2800" b="1" dirty="0" smtClean="0">
                <a:effectLst/>
                <a:latin typeface="Times New Roman"/>
                <a:ea typeface="Times New Roman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effectLst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Understand the </a:t>
            </a:r>
            <a:r>
              <a:rPr lang="en-US" sz="2600" b="1" i="1" dirty="0" smtClean="0">
                <a:effectLst/>
                <a:latin typeface="Times New Roman"/>
                <a:ea typeface="Times New Roman"/>
              </a:rPr>
              <a:t>biology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of malignant diseases.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>
                <a:solidFill>
                  <a:prstClr val="black"/>
                </a:solidFill>
                <a:latin typeface="Times New Roman"/>
                <a:ea typeface="Times New Roman"/>
              </a:rPr>
              <a:t>Outline general </a:t>
            </a:r>
            <a:r>
              <a:rPr lang="en-US" sz="2600" b="1" i="1" dirty="0">
                <a:solidFill>
                  <a:prstClr val="black"/>
                </a:solidFill>
                <a:latin typeface="Times New Roman"/>
                <a:ea typeface="Times New Roman"/>
              </a:rPr>
              <a:t>features of malignancy</a:t>
            </a:r>
            <a:r>
              <a:rPr lang="en-US" sz="26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Describe clinical features of malignant disease.</a:t>
            </a:r>
            <a:endParaRPr lang="en-US" sz="2600" dirty="0" smtClean="0">
              <a:effectLst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Describe tumor </a:t>
            </a:r>
            <a:r>
              <a:rPr lang="en-US" sz="2600" b="1" i="1" dirty="0" smtClean="0">
                <a:effectLst/>
                <a:latin typeface="Times New Roman"/>
                <a:ea typeface="Times New Roman"/>
              </a:rPr>
              <a:t>staging</a:t>
            </a:r>
            <a:endParaRPr lang="en-US" sz="2600" b="1" i="1" dirty="0" smtClean="0">
              <a:effectLst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Explain the </a:t>
            </a:r>
            <a:r>
              <a:rPr lang="en-US" sz="2600" b="1" i="1" dirty="0" smtClean="0">
                <a:effectLst/>
                <a:latin typeface="Times New Roman"/>
                <a:ea typeface="Times New Roman"/>
              </a:rPr>
              <a:t>multi-modal approach to management 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of malignant diseases.</a:t>
            </a:r>
            <a:endParaRPr lang="en-US" sz="2600" dirty="0" smtClean="0">
              <a:effectLst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Outline the principles and methods of </a:t>
            </a:r>
            <a:r>
              <a:rPr lang="en-US" sz="2600" b="1" i="1" dirty="0" smtClean="0">
                <a:effectLst/>
                <a:latin typeface="Times New Roman"/>
                <a:ea typeface="Times New Roman"/>
              </a:rPr>
              <a:t>screening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malignant diseases</a:t>
            </a:r>
            <a:r>
              <a:rPr lang="en-US" sz="2600" b="1" dirty="0" smtClean="0">
                <a:effectLst/>
                <a:latin typeface="Times New Roman"/>
                <a:ea typeface="Times New Roman"/>
              </a:rPr>
              <a:t>.</a:t>
            </a:r>
            <a:endParaRPr lang="en-US" sz="26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</a:rPr>
              <a:t>Diagnosis </a:t>
            </a:r>
            <a:r>
              <a:rPr lang="en-US" sz="4000" b="1" i="1" dirty="0">
                <a:solidFill>
                  <a:prstClr val="black"/>
                </a:solidFill>
              </a:rPr>
              <a:t>of malignant diseases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History: </a:t>
            </a:r>
          </a:p>
          <a:p>
            <a:pPr marL="0" indent="0">
              <a:buNone/>
            </a:pPr>
            <a:r>
              <a:rPr lang="en-US" i="1" dirty="0" smtClean="0"/>
              <a:t>  	</a:t>
            </a:r>
            <a:r>
              <a:rPr lang="en-US" sz="2000" i="1" dirty="0" smtClean="0"/>
              <a:t>Wt. loss, </a:t>
            </a:r>
          </a:p>
          <a:p>
            <a:pPr marL="0" indent="0">
              <a:buNone/>
            </a:pPr>
            <a:r>
              <a:rPr lang="en-US" sz="2000" i="1" dirty="0" smtClean="0"/>
              <a:t>	Bleeding GI/urinary), </a:t>
            </a:r>
          </a:p>
          <a:p>
            <a:pPr marL="0" indent="0">
              <a:buNone/>
            </a:pPr>
            <a:r>
              <a:rPr lang="en-US" sz="2000" i="1" dirty="0" smtClean="0"/>
              <a:t>	Lump, </a:t>
            </a:r>
          </a:p>
          <a:p>
            <a:pPr marL="0" indent="0">
              <a:buNone/>
            </a:pPr>
            <a:r>
              <a:rPr lang="en-US" sz="2000" i="1" dirty="0" smtClean="0"/>
              <a:t>	Obstruction-dysphagia, bowel obstruction</a:t>
            </a:r>
          </a:p>
          <a:p>
            <a:pPr marL="0" indent="0">
              <a:buNone/>
            </a:pPr>
            <a:r>
              <a:rPr lang="en-US" sz="2000" i="1" dirty="0" smtClean="0"/>
              <a:t>	Persistent non-specific symptoms.</a:t>
            </a:r>
          </a:p>
          <a:p>
            <a:r>
              <a:rPr lang="en-US" b="1" i="1" dirty="0" smtClean="0"/>
              <a:t>Examination: 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sz="2200" i="1" dirty="0" smtClean="0"/>
              <a:t>Primary lesion, </a:t>
            </a:r>
          </a:p>
          <a:p>
            <a:pPr marL="0" indent="0">
              <a:buNone/>
            </a:pPr>
            <a:r>
              <a:rPr lang="en-US" sz="2200" i="1" dirty="0" smtClean="0"/>
              <a:t>	local spread, </a:t>
            </a:r>
          </a:p>
          <a:p>
            <a:pPr marL="0" indent="0">
              <a:buNone/>
            </a:pPr>
            <a:r>
              <a:rPr lang="en-US" sz="2200" i="1" dirty="0" smtClean="0"/>
              <a:t>	metastasis.</a:t>
            </a:r>
          </a:p>
          <a:p>
            <a:r>
              <a:rPr lang="en-US" b="1" i="1" dirty="0" smtClean="0"/>
              <a:t>Investigations: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447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9144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solidFill>
                  <a:prstClr val="black"/>
                </a:solidFill>
              </a:rPr>
              <a:t/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600" b="1" i="1" dirty="0" smtClean="0">
                <a:solidFill>
                  <a:prstClr val="black"/>
                </a:solidFill>
              </a:rPr>
              <a:t>Investigations </a:t>
            </a:r>
            <a:r>
              <a:rPr lang="en-US" sz="3200" i="1" dirty="0">
                <a:solidFill>
                  <a:prstClr val="black"/>
                </a:solidFill>
              </a:rPr>
              <a:t/>
            </a:r>
            <a:br>
              <a:rPr lang="en-US" sz="3200" i="1" dirty="0">
                <a:solidFill>
                  <a:prstClr val="black"/>
                </a:solidFill>
              </a:rPr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/>
              <a:t>Blood tests: </a:t>
            </a:r>
            <a:r>
              <a:rPr lang="en-US" sz="2400" i="1" dirty="0" smtClean="0"/>
              <a:t>Hematology, biochemistry, tumor markers-               (</a:t>
            </a:r>
            <a:r>
              <a:rPr lang="el-GR" sz="2400" i="1" dirty="0" smtClean="0"/>
              <a:t>α</a:t>
            </a:r>
            <a:r>
              <a:rPr lang="en-US" sz="2400" i="1" dirty="0" smtClean="0"/>
              <a:t>-fetoprotein, CEA, CA 125, PSA, CA19-9).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Radiology:</a:t>
            </a:r>
            <a:r>
              <a:rPr lang="en-US" sz="2800" i="1" dirty="0" smtClean="0"/>
              <a:t> </a:t>
            </a:r>
            <a:r>
              <a:rPr lang="en-US" sz="2400" i="1" dirty="0" smtClean="0"/>
              <a:t>Plain x-rays, contrast studies, US, CT, MRI, PET scan.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Endoscopy:</a:t>
            </a:r>
            <a:r>
              <a:rPr lang="en-US" sz="2800" i="1" dirty="0" smtClean="0"/>
              <a:t> </a:t>
            </a:r>
            <a:r>
              <a:rPr lang="en-US" sz="2400" i="1" dirty="0" smtClean="0"/>
              <a:t>Upper GI, lower GI, ERCP.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Cytology/histology:</a:t>
            </a:r>
            <a:r>
              <a:rPr lang="en-US" sz="2800" i="1" dirty="0" smtClean="0"/>
              <a:t> </a:t>
            </a:r>
            <a:r>
              <a:rPr lang="en-US" sz="2400" i="1" dirty="0" smtClean="0"/>
              <a:t>FNA, core biopsy, excision/ incision biopsy, endoscopic brushings, radiology guided FNA.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Operative:</a:t>
            </a:r>
            <a:r>
              <a:rPr lang="en-US" sz="2400" i="1" dirty="0" smtClean="0"/>
              <a:t> EUA &amp; biopsy, Lymph node excision biopsy, diagnostic</a:t>
            </a:r>
            <a:r>
              <a:rPr lang="en-US" sz="2400" dirty="0" smtClean="0"/>
              <a:t> </a:t>
            </a:r>
            <a:r>
              <a:rPr lang="en-US" sz="2400" i="1" dirty="0" smtClean="0"/>
              <a:t>laparoscopy &amp; biopsy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31479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M K Alam\Documents\Liposarcoma-M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 K Alam\Documents\Liver-Hepato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2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Tumor staging- </a:t>
            </a:r>
            <a:r>
              <a:rPr lang="en-US" b="1" i="1" dirty="0" smtClean="0">
                <a:solidFill>
                  <a:srgbClr val="FF0000"/>
                </a:solidFill>
              </a:rPr>
              <a:t>TNM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smtClean="0">
                <a:solidFill>
                  <a:srgbClr val="FF0000"/>
                </a:solidFill>
              </a:rPr>
              <a:t>T</a:t>
            </a:r>
            <a:r>
              <a:rPr lang="en-US" sz="2400" i="1" u="sng" dirty="0" smtClean="0"/>
              <a:t>umor: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T0</a:t>
            </a:r>
            <a:r>
              <a:rPr lang="en-US" sz="1600" i="1" dirty="0" smtClean="0"/>
              <a:t>- primary unknown, </a:t>
            </a:r>
            <a:r>
              <a:rPr lang="en-US" sz="1600" b="1" i="1" dirty="0" smtClean="0"/>
              <a:t>Tis</a:t>
            </a:r>
            <a:r>
              <a:rPr lang="en-US" sz="1600" i="1" dirty="0" smtClean="0"/>
              <a:t>- tumor in-situ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T1</a:t>
            </a:r>
            <a:r>
              <a:rPr lang="en-US" sz="1600" i="1" dirty="0" smtClean="0"/>
              <a:t>- &lt; 2cm tumor, </a:t>
            </a:r>
            <a:r>
              <a:rPr lang="en-US" sz="1600" b="1" i="1" dirty="0" smtClean="0"/>
              <a:t>T2</a:t>
            </a:r>
            <a:r>
              <a:rPr lang="en-US" sz="1600" i="1" dirty="0" smtClean="0"/>
              <a:t>- &gt; 2cm tumor, 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T3</a:t>
            </a:r>
            <a:r>
              <a:rPr lang="en-US" sz="1600" i="1" dirty="0" smtClean="0"/>
              <a:t>- &gt; 5cm or reaching serosa (GI tumors)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T4</a:t>
            </a:r>
            <a:r>
              <a:rPr lang="en-US" sz="1600" i="1" dirty="0" smtClean="0"/>
              <a:t>- infiltrating into surrounding tissues.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>
                <a:solidFill>
                  <a:srgbClr val="FF0000"/>
                </a:solidFill>
              </a:rPr>
              <a:t>N</a:t>
            </a:r>
            <a:r>
              <a:rPr lang="en-US" sz="2400" i="1" u="sng" dirty="0" smtClean="0"/>
              <a:t>odes: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N0</a:t>
            </a:r>
            <a:r>
              <a:rPr lang="en-US" sz="1600" i="1" dirty="0" smtClean="0"/>
              <a:t>- not involved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N1</a:t>
            </a:r>
            <a:r>
              <a:rPr lang="en-US" sz="1600" i="1" dirty="0" smtClean="0"/>
              <a:t>- local nodes involved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N2</a:t>
            </a:r>
            <a:r>
              <a:rPr lang="en-US" sz="1600" i="1" dirty="0" smtClean="0"/>
              <a:t>- distant nodes involved (fixed nodes- breast, N3- distant nodes involved)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>
                <a:solidFill>
                  <a:srgbClr val="FF0000"/>
                </a:solidFill>
              </a:rPr>
              <a:t>M</a:t>
            </a:r>
            <a:r>
              <a:rPr lang="en-US" sz="2400" i="1" u="sng" dirty="0" smtClean="0"/>
              <a:t>etastasis: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M0</a:t>
            </a:r>
            <a:r>
              <a:rPr lang="en-US" sz="1600" i="1" dirty="0" smtClean="0"/>
              <a:t>- no metastasis.</a:t>
            </a:r>
          </a:p>
          <a:p>
            <a:pPr>
              <a:lnSpc>
                <a:spcPct val="150000"/>
              </a:lnSpc>
            </a:pPr>
            <a:r>
              <a:rPr lang="en-US" sz="1600" b="1" i="1" dirty="0" smtClean="0"/>
              <a:t>M1</a:t>
            </a:r>
            <a:r>
              <a:rPr lang="en-US" sz="1600" i="1" dirty="0" smtClean="0"/>
              <a:t>- metastasis present.</a:t>
            </a:r>
          </a:p>
          <a:p>
            <a:pPr>
              <a:lnSpc>
                <a:spcPct val="150000"/>
              </a:lnSpc>
            </a:pPr>
            <a:r>
              <a:rPr lang="en-US" sz="1600" b="1" i="1" dirty="0" err="1" smtClean="0"/>
              <a:t>Mx</a:t>
            </a:r>
            <a:r>
              <a:rPr lang="en-US" sz="1600" i="1" dirty="0" smtClean="0"/>
              <a:t>- status unknown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577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Tumor staging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Purpose of staging:</a:t>
            </a:r>
          </a:p>
          <a:p>
            <a:pPr marL="0" indent="0">
              <a:buNone/>
            </a:pPr>
            <a:endParaRPr lang="en-US" sz="1500" b="1" i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	Define </a:t>
            </a:r>
            <a:r>
              <a:rPr lang="en-US" b="1" i="1" dirty="0" smtClean="0"/>
              <a:t>extent</a:t>
            </a:r>
            <a:r>
              <a:rPr lang="en-US" i="1" dirty="0" smtClean="0"/>
              <a:t> of disease.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	Development of </a:t>
            </a:r>
            <a:r>
              <a:rPr lang="en-US" b="1" i="1" dirty="0" smtClean="0"/>
              <a:t>treatment plan</a:t>
            </a:r>
            <a:r>
              <a:rPr lang="en-US" i="1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	Assess likely </a:t>
            </a:r>
            <a:r>
              <a:rPr lang="en-US" b="1" i="1" dirty="0" smtClean="0"/>
              <a:t>prognosis</a:t>
            </a:r>
            <a:r>
              <a:rPr lang="en-US" i="1" dirty="0" smtClean="0"/>
              <a:t>.</a:t>
            </a:r>
          </a:p>
          <a:p>
            <a:pPr marL="457200" lvl="1" indent="0">
              <a:buNone/>
            </a:pPr>
            <a:endParaRPr lang="en-US" sz="1400" i="1" dirty="0" smtClean="0"/>
          </a:p>
          <a:p>
            <a:r>
              <a:rPr lang="en-US" b="1" i="1" dirty="0" smtClean="0"/>
              <a:t>Investigations for staging: </a:t>
            </a:r>
          </a:p>
          <a:p>
            <a:endParaRPr lang="en-US" sz="1200" b="1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CT, MRI, PET scan, endoscopic ultrasound,   	bone scans, laparoscopy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376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prstClr val="black"/>
                </a:solidFill>
              </a:rPr>
              <a:t>Tumor </a:t>
            </a:r>
            <a:r>
              <a:rPr lang="en-US" b="1" i="1" dirty="0" smtClean="0">
                <a:solidFill>
                  <a:prstClr val="black"/>
                </a:solidFill>
              </a:rPr>
              <a:t>Grading-histological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Grade 1:</a:t>
            </a:r>
            <a:r>
              <a:rPr lang="en-US" i="1" dirty="0" smtClean="0"/>
              <a:t> </a:t>
            </a:r>
            <a:r>
              <a:rPr lang="en-US" b="1" i="1" dirty="0" smtClean="0"/>
              <a:t>Well differentiated </a:t>
            </a:r>
            <a:r>
              <a:rPr lang="en-US" sz="2400" i="1" dirty="0" smtClean="0"/>
              <a:t>(recognizable structures of parent tissue)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Grade 2</a:t>
            </a:r>
            <a:r>
              <a:rPr lang="en-US" i="1" dirty="0" smtClean="0"/>
              <a:t>: </a:t>
            </a:r>
            <a:r>
              <a:rPr lang="en-US" b="1" i="1" dirty="0" smtClean="0"/>
              <a:t>Moderately differentiated </a:t>
            </a:r>
            <a:r>
              <a:rPr lang="en-US" sz="2400" i="1" dirty="0" smtClean="0"/>
              <a:t>(some degree of organization)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Grade 3</a:t>
            </a:r>
            <a:r>
              <a:rPr lang="en-US" i="1" dirty="0" smtClean="0"/>
              <a:t>: P</a:t>
            </a:r>
            <a:r>
              <a:rPr lang="en-US" b="1" i="1" dirty="0" smtClean="0"/>
              <a:t>oorly differentiated </a:t>
            </a:r>
            <a:r>
              <a:rPr lang="en-US" sz="2400" i="1" dirty="0" smtClean="0"/>
              <a:t>(architecture totally disorganized, cells not recognizable from parent tissue)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1603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/>
                </a:solidFill>
              </a:rPr>
              <a:t>Management of malignant diseases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b="1" i="1" dirty="0" smtClean="0"/>
              <a:t>Multidisciplinary team approach: </a:t>
            </a:r>
          </a:p>
          <a:p>
            <a:endParaRPr lang="en-US" sz="1200" b="1" i="1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Surgeon</a:t>
            </a:r>
            <a:r>
              <a:rPr lang="en-US" i="1" dirty="0"/>
              <a:t>.</a:t>
            </a:r>
            <a:r>
              <a:rPr lang="en-US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Oncologist( radiotherapy, chemotherapy).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Radiologist.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Pathologist.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Specialist nurse.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8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Principles of surgical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6388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Benign:</a:t>
            </a:r>
            <a:r>
              <a:rPr lang="en-US" i="1" dirty="0" smtClean="0"/>
              <a:t> </a:t>
            </a:r>
            <a:r>
              <a:rPr lang="en-US" sz="2400" i="1" dirty="0" smtClean="0"/>
              <a:t>Complete excision with sufficient surrounding </a:t>
            </a:r>
            <a:r>
              <a:rPr lang="en-US" sz="2400" i="1" dirty="0" smtClean="0"/>
              <a:t>tissue.</a:t>
            </a:r>
          </a:p>
          <a:p>
            <a:pPr marL="0" indent="0">
              <a:buNone/>
            </a:pP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Malignant:</a:t>
            </a:r>
            <a:r>
              <a:rPr lang="en-US" i="1" dirty="0" smtClean="0"/>
              <a:t> </a:t>
            </a:r>
            <a:r>
              <a:rPr lang="en-US" sz="2400" i="1" dirty="0" smtClean="0"/>
              <a:t>Discussion with multidisciplinary team before or after surgery.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 </a:t>
            </a:r>
            <a:r>
              <a:rPr lang="en-US" i="1" dirty="0" smtClean="0"/>
              <a:t>        -</a:t>
            </a:r>
            <a:r>
              <a:rPr lang="en-US" sz="2600" b="1" i="1" dirty="0" smtClean="0"/>
              <a:t>Radical surgery</a:t>
            </a:r>
            <a:r>
              <a:rPr lang="en-US" sz="2600" i="1" dirty="0" smtClean="0"/>
              <a:t>: Complete removal of tumor </a:t>
            </a:r>
            <a:r>
              <a:rPr lang="en-US" sz="2600" i="1" dirty="0" smtClean="0"/>
              <a:t>bearing 	tissue </a:t>
            </a:r>
            <a:r>
              <a:rPr lang="en-US" sz="2600" i="1" dirty="0" smtClean="0"/>
              <a:t>together with margin of unaffected tissue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   -</a:t>
            </a:r>
            <a:r>
              <a:rPr lang="en-US" sz="2600" b="1" i="1" dirty="0" smtClean="0"/>
              <a:t>En bloc resection</a:t>
            </a:r>
            <a:r>
              <a:rPr lang="en-US" sz="2600" i="1" dirty="0" smtClean="0"/>
              <a:t>: removal of tumour with loco-regional    	lymph nodes.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       -</a:t>
            </a:r>
            <a:r>
              <a:rPr lang="en-US" sz="2600" b="1" i="1" dirty="0" smtClean="0"/>
              <a:t>Sentinel lymph node biopsy</a:t>
            </a:r>
            <a:r>
              <a:rPr lang="en-US" sz="2600" i="1" dirty="0" smtClean="0"/>
              <a:t>: example- breast ca.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7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M K Alam\Documents\GIST stomach-specim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 K Alam\Documents\GIT- Ileocecal Ca. &amp; poly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70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ADJUVANT THERAPY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smtClean="0"/>
              <a:t>Accurate staging after histopathological examination of resected tumor.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Multidisciplinary team discussion.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Aim</a:t>
            </a:r>
            <a:r>
              <a:rPr lang="en-US" i="1" dirty="0" smtClean="0"/>
              <a:t>: Local and systemic disease control.</a:t>
            </a:r>
          </a:p>
        </p:txBody>
      </p:sp>
    </p:spTree>
    <p:extLst>
      <p:ext uri="{BB962C8B-B14F-4D97-AF65-F5344CB8AC3E}">
        <p14:creationId xmlns:p14="http://schemas.microsoft.com/office/powerpoint/2010/main" val="18583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Introduction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i="1" u="sng" dirty="0" smtClean="0"/>
              <a:t>Neoplasm</a:t>
            </a:r>
            <a:r>
              <a:rPr lang="en-US" b="1" i="1" dirty="0" smtClean="0"/>
              <a:t>:</a:t>
            </a:r>
            <a:r>
              <a:rPr lang="en-US" b="1" dirty="0" smtClean="0"/>
              <a:t> </a:t>
            </a:r>
            <a:r>
              <a:rPr lang="en-US" sz="2800" i="1" dirty="0" smtClean="0"/>
              <a:t>A </a:t>
            </a:r>
            <a:r>
              <a:rPr lang="en-US" sz="2800" b="1" i="1" dirty="0" smtClean="0"/>
              <a:t>mass of transformed cells </a:t>
            </a:r>
            <a:r>
              <a:rPr lang="en-US" sz="2800" i="1" dirty="0" smtClean="0"/>
              <a:t>that does not respond in a normal way to  growth regulatory system.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	- No useful function.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	- Atypical &amp; </a:t>
            </a:r>
            <a:r>
              <a:rPr lang="en-US" b="1" i="1" dirty="0" smtClean="0"/>
              <a:t>uncontrolled growth</a:t>
            </a:r>
            <a:r>
              <a:rPr lang="en-US" i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/>
              <a:t>	- Genomic abnormality</a:t>
            </a:r>
            <a:r>
              <a:rPr lang="en-US" dirty="0" smtClean="0"/>
              <a:t>:                                                         	     </a:t>
            </a:r>
            <a:r>
              <a:rPr lang="en-US" sz="2600" i="1" dirty="0" smtClean="0"/>
              <a:t>Increased cell replication </a:t>
            </a:r>
            <a:r>
              <a:rPr lang="en-US" sz="2600" b="1" i="1" dirty="0" smtClean="0"/>
              <a:t>or</a:t>
            </a:r>
            <a:r>
              <a:rPr lang="en-US" b="1" dirty="0" smtClean="0"/>
              <a:t> </a:t>
            </a:r>
            <a:r>
              <a:rPr lang="en-US" dirty="0" smtClean="0"/>
              <a:t>                                                              </a:t>
            </a:r>
            <a:r>
              <a:rPr lang="en-US" dirty="0" smtClean="0"/>
              <a:t>	     </a:t>
            </a:r>
            <a:r>
              <a:rPr lang="en-US" sz="2600" i="1" dirty="0" smtClean="0"/>
              <a:t>Inhibit </a:t>
            </a:r>
            <a:r>
              <a:rPr lang="en-US" sz="2600" i="1" dirty="0" smtClean="0"/>
              <a:t>cell death.</a:t>
            </a:r>
          </a:p>
          <a:p>
            <a:pPr>
              <a:lnSpc>
                <a:spcPct val="150000"/>
              </a:lnSpc>
            </a:pPr>
            <a:r>
              <a:rPr lang="en-US" b="1" i="1" u="sng" dirty="0" smtClean="0"/>
              <a:t>Normal cell</a:t>
            </a:r>
            <a:r>
              <a:rPr lang="en-US" dirty="0" smtClean="0"/>
              <a:t>: </a:t>
            </a:r>
            <a:r>
              <a:rPr lang="en-US" i="1" dirty="0" smtClean="0"/>
              <a:t>Balanced replication &amp; cell death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Chemotherapy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Help </a:t>
            </a:r>
            <a:r>
              <a:rPr lang="en-US" i="1" dirty="0">
                <a:solidFill>
                  <a:prstClr val="black"/>
                </a:solidFill>
              </a:rPr>
              <a:t>control local and systemic disease. </a:t>
            </a:r>
            <a:endParaRPr lang="en-US" i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Success varies in different types of cancer.</a:t>
            </a: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Chemotherapy is toxic.</a:t>
            </a: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Affects quality of life.</a:t>
            </a: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Benefits, morbidity and  affect on quality of life must be balanced. </a:t>
            </a:r>
            <a:endParaRPr lang="en-US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0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prstClr val="black"/>
                </a:solidFill>
              </a:rPr>
              <a:t>Radiotherapy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i="1" dirty="0" smtClean="0">
                <a:solidFill>
                  <a:prstClr val="black"/>
                </a:solidFill>
              </a:rPr>
              <a:t>Post-operative:</a:t>
            </a:r>
            <a:r>
              <a:rPr lang="en-US" i="1" dirty="0" smtClean="0">
                <a:solidFill>
                  <a:prstClr val="black"/>
                </a:solidFill>
              </a:rPr>
              <a:t> Local </a:t>
            </a:r>
            <a:r>
              <a:rPr lang="en-US" i="1" dirty="0">
                <a:solidFill>
                  <a:prstClr val="black"/>
                </a:solidFill>
              </a:rPr>
              <a:t>control (incompletely removed </a:t>
            </a:r>
            <a:r>
              <a:rPr lang="en-US" i="1" dirty="0" smtClean="0">
                <a:solidFill>
                  <a:prstClr val="black"/>
                </a:solidFill>
              </a:rPr>
              <a:t>tumor, close margin resection)</a:t>
            </a:r>
          </a:p>
          <a:p>
            <a:pPr lvl="0">
              <a:lnSpc>
                <a:spcPct val="150000"/>
              </a:lnSpc>
            </a:pPr>
            <a:r>
              <a:rPr lang="en-US" b="1" i="1" dirty="0" smtClean="0">
                <a:solidFill>
                  <a:prstClr val="black"/>
                </a:solidFill>
              </a:rPr>
              <a:t>Neoadjuvant:</a:t>
            </a:r>
            <a:r>
              <a:rPr lang="en-US" i="1" dirty="0" smtClean="0">
                <a:solidFill>
                  <a:prstClr val="black"/>
                </a:solidFill>
              </a:rPr>
              <a:t> Given before surgery to downstage, or shrink a bulky and fixed tumors ( rectum)</a:t>
            </a:r>
          </a:p>
          <a:p>
            <a:pPr lvl="0">
              <a:lnSpc>
                <a:spcPct val="150000"/>
              </a:lnSpc>
            </a:pPr>
            <a:r>
              <a:rPr lang="en-US" b="1" i="1" dirty="0" smtClean="0">
                <a:solidFill>
                  <a:prstClr val="black"/>
                </a:solidFill>
              </a:rPr>
              <a:t>Part of radical treatment</a:t>
            </a:r>
            <a:r>
              <a:rPr lang="en-US" i="1" dirty="0" smtClean="0">
                <a:solidFill>
                  <a:prstClr val="black"/>
                </a:solidFill>
              </a:rPr>
              <a:t>: to improve cosmetic result in radiosensitive tumors </a:t>
            </a:r>
            <a:r>
              <a:rPr lang="en-US" sz="1800" i="1" dirty="0" smtClean="0">
                <a:solidFill>
                  <a:prstClr val="black"/>
                </a:solidFill>
              </a:rPr>
              <a:t>( breast- lumpectomy vs mastectomy) </a:t>
            </a:r>
            <a:endParaRPr lang="en-US" sz="1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1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Other forms of adjuvant therapy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Hormone therapy</a:t>
            </a:r>
            <a:r>
              <a:rPr lang="en-US" i="1" dirty="0" smtClean="0"/>
              <a:t>: Anti-</a:t>
            </a:r>
            <a:r>
              <a:rPr lang="en-US" i="1" dirty="0" err="1" smtClean="0"/>
              <a:t>oestrogen</a:t>
            </a:r>
            <a:r>
              <a:rPr lang="en-US" i="1" dirty="0" smtClean="0"/>
              <a:t>-</a:t>
            </a:r>
            <a:r>
              <a:rPr lang="en-US" i="1" dirty="0" err="1" smtClean="0"/>
              <a:t>Tamoxifen</a:t>
            </a:r>
            <a:r>
              <a:rPr lang="en-US" i="1" dirty="0" smtClean="0"/>
              <a:t>, </a:t>
            </a:r>
            <a:r>
              <a:rPr lang="en-US" i="1" dirty="0" err="1" smtClean="0"/>
              <a:t>orchidectomy</a:t>
            </a:r>
            <a:r>
              <a:rPr lang="en-US" i="1" dirty="0" smtClean="0"/>
              <a:t> (prostate cancer)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Immunotherapy</a:t>
            </a:r>
            <a:r>
              <a:rPr lang="en-US" i="1" dirty="0" smtClean="0"/>
              <a:t>: Monoclonal antibodies – </a:t>
            </a:r>
            <a:r>
              <a:rPr lang="en-US" i="1" dirty="0" err="1" smtClean="0"/>
              <a:t>herceptin</a:t>
            </a:r>
            <a:r>
              <a:rPr lang="en-US" i="1" dirty="0" smtClean="0"/>
              <a:t> in breast carcinoma.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Gene therapy </a:t>
            </a:r>
            <a:r>
              <a:rPr lang="en-US" i="1" dirty="0" smtClean="0"/>
              <a:t>to restore function of tumor suppressor gene.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1225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/>
                </a:solidFill>
              </a:rPr>
              <a:t>Management of </a:t>
            </a:r>
            <a:r>
              <a:rPr lang="en-US" sz="4000" b="1" i="1" dirty="0" smtClean="0">
                <a:solidFill>
                  <a:prstClr val="black"/>
                </a:solidFill>
              </a:rPr>
              <a:t>advanced malignant </a:t>
            </a:r>
            <a:r>
              <a:rPr lang="en-US" sz="4000" b="1" i="1" dirty="0">
                <a:solidFill>
                  <a:prstClr val="black"/>
                </a:solidFill>
              </a:rPr>
              <a:t>diseases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Surgery for metastasis</a:t>
            </a:r>
            <a:r>
              <a:rPr lang="en-US" i="1" dirty="0" smtClean="0"/>
              <a:t>: colorectal liver metastasis. Improved 5- year survival- 40%.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Palliative surgery</a:t>
            </a:r>
            <a:r>
              <a:rPr lang="en-US" i="1" dirty="0" smtClean="0"/>
              <a:t>:  relief of distressing symptoms by surgery, chemotherapy, radiotherapy, pain relief, psychological and social aspect management.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Care of dying</a:t>
            </a:r>
            <a:r>
              <a:rPr lang="en-US" i="1" dirty="0" smtClean="0"/>
              <a:t>: palliative team, hospice care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9294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Regular follow-up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/>
              <a:t>Local recurrence( history, examination, investigations- tumor markers, radiology, endoscopy).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Metastasis.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Symptom relief.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Patients seen more frequently in early months after surgery.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Interval increased later.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98415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703" y="2828836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i="1" dirty="0">
                <a:solidFill>
                  <a:srgbClr val="31B6FD"/>
                </a:solidFill>
                <a:latin typeface="Candara"/>
              </a:rPr>
              <a:t>Thank you!</a:t>
            </a:r>
            <a:endParaRPr lang="en-US" dirty="0">
              <a:solidFill>
                <a:srgbClr val="31B6F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045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Carcinogenesis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Multifactorial, complex mechanisms &amp; influenced by:</a:t>
            </a:r>
          </a:p>
          <a:p>
            <a:pPr marL="0" indent="0">
              <a:buNone/>
            </a:pPr>
            <a:endParaRPr lang="en-US" sz="1300" b="1" dirty="0" smtClean="0"/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Inherited</a:t>
            </a:r>
            <a:r>
              <a:rPr lang="en-US" sz="2800" dirty="0" smtClean="0"/>
              <a:t> genetic makeup. </a:t>
            </a:r>
            <a:r>
              <a:rPr lang="en-US" sz="2400" i="1" dirty="0" smtClean="0"/>
              <a:t>(FAP)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Environment</a:t>
            </a:r>
            <a:r>
              <a:rPr lang="en-US" sz="2800" dirty="0" smtClean="0"/>
              <a:t>. </a:t>
            </a:r>
            <a:r>
              <a:rPr lang="en-US" sz="2400" i="1" dirty="0" smtClean="0"/>
              <a:t>(BCC, melanoma)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Radiation </a:t>
            </a:r>
            <a:r>
              <a:rPr lang="en-US" sz="2800" i="1" dirty="0" smtClean="0"/>
              <a:t>exposure</a:t>
            </a:r>
            <a:r>
              <a:rPr lang="en-US" sz="2400" i="1" dirty="0" smtClean="0"/>
              <a:t>.(</a:t>
            </a:r>
            <a:r>
              <a:rPr lang="en-US" sz="2400" i="1" dirty="0" smtClean="0"/>
              <a:t>skin tumors, leukaemia)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Exposure to </a:t>
            </a:r>
            <a:r>
              <a:rPr lang="en-US" sz="2800" b="1" i="1" dirty="0" smtClean="0"/>
              <a:t>carcinogens </a:t>
            </a:r>
            <a:r>
              <a:rPr lang="en-US" sz="2400" i="1" dirty="0" smtClean="0"/>
              <a:t>(bladder carcinoma, mesothelioma).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Viral</a:t>
            </a:r>
            <a:r>
              <a:rPr lang="en-US" sz="2800" dirty="0" smtClean="0"/>
              <a:t> infection </a:t>
            </a:r>
            <a:r>
              <a:rPr lang="en-US" sz="1600" i="1" dirty="0" smtClean="0"/>
              <a:t>(HCC, cervical carcinoma, Kaposi’s sarcoma, b cell lymphoma, nasopharyngeal carcinoma)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Diet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600" i="1" dirty="0" smtClean="0"/>
              <a:t>(Aflatoxins- </a:t>
            </a:r>
            <a:r>
              <a:rPr lang="en-US" sz="2600" i="1" dirty="0" smtClean="0"/>
              <a:t>ca-esophagus, smoked foods- gastric carcinoma)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Hormonal</a:t>
            </a:r>
            <a:r>
              <a:rPr lang="en-US" sz="2800" dirty="0" smtClean="0"/>
              <a:t> imbalances </a:t>
            </a:r>
            <a:r>
              <a:rPr lang="en-US" sz="2400" i="1" dirty="0" smtClean="0"/>
              <a:t>(HRT)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Life style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47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Mechanism of gene mutation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lvl="0"/>
            <a:r>
              <a:rPr lang="en-US" sz="3000" b="1" i="1" dirty="0" smtClean="0">
                <a:solidFill>
                  <a:prstClr val="black"/>
                </a:solidFill>
              </a:rPr>
              <a:t>Insults </a:t>
            </a:r>
            <a:r>
              <a:rPr lang="en-US" sz="3000" b="1" i="1" dirty="0">
                <a:solidFill>
                  <a:prstClr val="black"/>
                </a:solidFill>
              </a:rPr>
              <a:t>leads to DNA mutation → cancer.</a:t>
            </a:r>
          </a:p>
          <a:p>
            <a:r>
              <a:rPr lang="en-US" sz="2800" i="1" dirty="0" smtClean="0"/>
              <a:t>Mutation lead to- disruption of cell replication cycle</a:t>
            </a:r>
            <a:r>
              <a:rPr lang="en-US" i="1" dirty="0" smtClean="0"/>
              <a:t>.                            				</a:t>
            </a:r>
            <a:r>
              <a:rPr lang="en-US" i="1" dirty="0" smtClean="0">
                <a:solidFill>
                  <a:srgbClr val="FF0000"/>
                </a:solidFill>
              </a:rPr>
              <a:t>↓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n-US" i="1" dirty="0" smtClean="0"/>
              <a:t>Either</a:t>
            </a:r>
          </a:p>
          <a:p>
            <a:r>
              <a:rPr lang="en-US" b="1" i="1" dirty="0" smtClean="0"/>
              <a:t>Activation </a:t>
            </a:r>
            <a:r>
              <a:rPr lang="en-US" i="1" dirty="0" smtClean="0"/>
              <a:t>or overexpression of oncogenes.</a:t>
            </a:r>
          </a:p>
          <a:p>
            <a:r>
              <a:rPr lang="en-US" b="1" i="1" dirty="0" smtClean="0"/>
              <a:t>Inactivation</a:t>
            </a:r>
            <a:r>
              <a:rPr lang="en-US" i="1" dirty="0" smtClean="0"/>
              <a:t> of tumor suppressor gene.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Examples of gene mutation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i="1" u="sng" dirty="0" smtClean="0"/>
              <a:t>Gene</a:t>
            </a:r>
            <a:r>
              <a:rPr lang="en-US" i="1" dirty="0" smtClean="0"/>
              <a:t>                </a:t>
            </a:r>
            <a:r>
              <a:rPr lang="en-US" b="1" i="1" u="sng" dirty="0" smtClean="0"/>
              <a:t>Point of action in cell cycle     </a:t>
            </a:r>
          </a:p>
          <a:p>
            <a:r>
              <a:rPr lang="en-US" i="1" dirty="0" smtClean="0"/>
              <a:t>P16, CDK4,Rb - </a:t>
            </a:r>
            <a:r>
              <a:rPr lang="en-US" i="1" dirty="0" smtClean="0"/>
              <a:t> Cell </a:t>
            </a:r>
            <a:r>
              <a:rPr lang="en-US" i="1" dirty="0" smtClean="0"/>
              <a:t>cycle check point</a:t>
            </a:r>
          </a:p>
          <a:p>
            <a:r>
              <a:rPr lang="en-US" i="1" dirty="0" smtClean="0"/>
              <a:t>MSH2, MLH1  - </a:t>
            </a:r>
            <a:r>
              <a:rPr lang="en-US" i="1" dirty="0" smtClean="0"/>
              <a:t> DNA </a:t>
            </a:r>
            <a:r>
              <a:rPr lang="en-US" i="1" dirty="0" smtClean="0"/>
              <a:t>replication &amp; repair</a:t>
            </a:r>
          </a:p>
          <a:p>
            <a:r>
              <a:rPr lang="en-US" i="1" dirty="0" smtClean="0"/>
              <a:t>P53, </a:t>
            </a:r>
            <a:r>
              <a:rPr lang="en-US" i="1" dirty="0" err="1" smtClean="0"/>
              <a:t>fas</a:t>
            </a:r>
            <a:r>
              <a:rPr lang="en-US" i="1" dirty="0" smtClean="0"/>
              <a:t>-             </a:t>
            </a:r>
            <a:r>
              <a:rPr lang="en-US" i="1" dirty="0" smtClean="0"/>
              <a:t> Apoptosis</a:t>
            </a:r>
            <a:endParaRPr lang="en-US" i="1" dirty="0" smtClean="0"/>
          </a:p>
          <a:p>
            <a:r>
              <a:rPr lang="en-US" i="1" dirty="0" smtClean="0"/>
              <a:t>E cadherin-        </a:t>
            </a:r>
            <a:r>
              <a:rPr lang="en-US" i="1" dirty="0" smtClean="0"/>
              <a:t> Cellular </a:t>
            </a:r>
            <a:r>
              <a:rPr lang="en-US" i="1" dirty="0" smtClean="0"/>
              <a:t>adhesion</a:t>
            </a:r>
          </a:p>
          <a:p>
            <a:r>
              <a:rPr lang="en-US" i="1" dirty="0" err="1" smtClean="0"/>
              <a:t>erb</a:t>
            </a:r>
            <a:r>
              <a:rPr lang="en-US" i="1" dirty="0" smtClean="0"/>
              <a:t>-A-                 </a:t>
            </a:r>
            <a:r>
              <a:rPr lang="en-US" i="1" dirty="0" smtClean="0"/>
              <a:t> Cellular </a:t>
            </a:r>
            <a:r>
              <a:rPr lang="en-US" i="1" dirty="0" smtClean="0"/>
              <a:t>differentiation</a:t>
            </a:r>
          </a:p>
          <a:p>
            <a:r>
              <a:rPr lang="en-US" i="1" dirty="0" smtClean="0"/>
              <a:t>Ki-</a:t>
            </a:r>
            <a:r>
              <a:rPr lang="en-US" i="1" dirty="0" err="1" smtClean="0"/>
              <a:t>ras</a:t>
            </a:r>
            <a:r>
              <a:rPr lang="en-US" i="1" dirty="0" smtClean="0"/>
              <a:t>, </a:t>
            </a:r>
            <a:r>
              <a:rPr lang="en-US" i="1" dirty="0" err="1" smtClean="0"/>
              <a:t>erb</a:t>
            </a:r>
            <a:r>
              <a:rPr lang="en-US" i="1" dirty="0" smtClean="0"/>
              <a:t> B-     </a:t>
            </a:r>
            <a:r>
              <a:rPr lang="en-US" i="1" dirty="0" smtClean="0"/>
              <a:t> Regulatory </a:t>
            </a:r>
            <a:r>
              <a:rPr lang="en-US" i="1" dirty="0" smtClean="0"/>
              <a:t>kinase</a:t>
            </a:r>
          </a:p>
          <a:p>
            <a:r>
              <a:rPr lang="en-US" i="1" dirty="0" smtClean="0"/>
              <a:t>TGF-</a:t>
            </a:r>
            <a:r>
              <a:rPr lang="el-GR" i="1" dirty="0" smtClean="0"/>
              <a:t>β</a:t>
            </a:r>
            <a:r>
              <a:rPr lang="en-US" i="1" dirty="0" smtClean="0"/>
              <a:t>-                </a:t>
            </a:r>
            <a:r>
              <a:rPr lang="en-US" i="1" dirty="0" smtClean="0"/>
              <a:t> Growth </a:t>
            </a:r>
            <a:r>
              <a:rPr lang="en-US" i="1" dirty="0" smtClean="0"/>
              <a:t>factors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35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prstClr val="black"/>
                </a:solidFill>
                <a:ea typeface="+mn-ea"/>
                <a:cs typeface="+mn-cs"/>
              </a:rPr>
              <a:t>Natural protective mechanisms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b="1" i="1" dirty="0" smtClean="0"/>
              <a:t>Repair error </a:t>
            </a:r>
            <a:r>
              <a:rPr lang="en-US" dirty="0" smtClean="0"/>
              <a:t>in DNA replication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Immune</a:t>
            </a:r>
            <a:r>
              <a:rPr lang="en-US" dirty="0" smtClean="0"/>
              <a:t> surveillance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Simple </a:t>
            </a:r>
            <a:r>
              <a:rPr lang="en-US" b="1" i="1" dirty="0" smtClean="0"/>
              <a:t>wastage</a:t>
            </a:r>
            <a:r>
              <a:rPr lang="en-US" dirty="0" smtClean="0"/>
              <a:t> of cells </a:t>
            </a:r>
            <a:r>
              <a:rPr lang="en-US" sz="2400" dirty="0" smtClean="0"/>
              <a:t>(loss of cell from surface)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Apoptosis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50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1"/>
            <a:ext cx="8991600" cy="6248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/>
              <a:t>Neoplasms-  </a:t>
            </a:r>
            <a:r>
              <a:rPr lang="en-US" sz="2800" b="1" i="1" dirty="0" smtClean="0"/>
              <a:t>Benign &amp; Malignant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Malignant cells are </a:t>
            </a:r>
            <a:r>
              <a:rPr lang="en-US" sz="2800" b="1" i="1" dirty="0" smtClean="0"/>
              <a:t>invasive &amp; metastasize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Malignant genotype develops as result of </a:t>
            </a:r>
            <a:r>
              <a:rPr lang="en-US" sz="2800" b="1" i="1" dirty="0" smtClean="0"/>
              <a:t>progressive acquisition of cancer mutation </a:t>
            </a:r>
            <a:r>
              <a:rPr lang="en-US" sz="2100" i="1" dirty="0" smtClean="0"/>
              <a:t>(chromosomal loss or translocation).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Progressive accumulation of mutation give rise to cancer stem cell (</a:t>
            </a:r>
            <a:r>
              <a:rPr lang="en-US" sz="2800" b="1" i="1" dirty="0" smtClean="0"/>
              <a:t>pluripotent</a:t>
            </a:r>
            <a:r>
              <a:rPr lang="en-US" sz="2800" i="1" dirty="0" smtClean="0"/>
              <a:t>- give rise to different type of cells- epithelial, vascular, structural cells)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Concept of progression from benign to malignant- rationale behind screening &amp; early detection plan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405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b="1" i="1" dirty="0" smtClean="0"/>
              <a:t>Metastasis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86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Mechanism of metastasis is complex &amp; unclear</a:t>
            </a:r>
            <a:r>
              <a:rPr lang="en-US" sz="2600" i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i="1" dirty="0" smtClean="0">
                <a:solidFill>
                  <a:prstClr val="black"/>
                </a:solidFill>
              </a:rPr>
              <a:t>Further </a:t>
            </a:r>
            <a:r>
              <a:rPr lang="en-US" sz="2800" i="1" dirty="0">
                <a:solidFill>
                  <a:prstClr val="black"/>
                </a:solidFill>
              </a:rPr>
              <a:t>mutation in cancer cell </a:t>
            </a:r>
            <a:r>
              <a:rPr lang="en-US" sz="2800" i="1" dirty="0" smtClean="0">
                <a:solidFill>
                  <a:prstClr val="black"/>
                </a:solidFill>
              </a:rPr>
              <a:t>occur for metastasis.</a:t>
            </a:r>
            <a:endParaRPr lang="en-US" sz="2800" i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600" i="1" dirty="0" smtClean="0">
                <a:solidFill>
                  <a:prstClr val="black"/>
                </a:solidFill>
              </a:rPr>
              <a:t>Local </a:t>
            </a:r>
            <a:r>
              <a:rPr lang="en-US" sz="2600" i="1" dirty="0">
                <a:solidFill>
                  <a:prstClr val="black"/>
                </a:solidFill>
              </a:rPr>
              <a:t>pressure effects from expanding tumors</a:t>
            </a:r>
          </a:p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Loss of adhesion</a:t>
            </a:r>
          </a:p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Increased motility of cancer cells</a:t>
            </a:r>
          </a:p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Secretion of multiple factors</a:t>
            </a:r>
          </a:p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Embolization of cancer cells</a:t>
            </a:r>
          </a:p>
          <a:p>
            <a:pPr lvl="0">
              <a:lnSpc>
                <a:spcPct val="150000"/>
              </a:lnSpc>
            </a:pPr>
            <a:r>
              <a:rPr lang="en-US" sz="2600" i="1" dirty="0">
                <a:solidFill>
                  <a:prstClr val="black"/>
                </a:solidFill>
              </a:rPr>
              <a:t>Survival of metastatic deposits – local angiogenesis </a:t>
            </a:r>
          </a:p>
        </p:txBody>
      </p:sp>
    </p:spTree>
    <p:extLst>
      <p:ext uri="{BB962C8B-B14F-4D97-AF65-F5344CB8AC3E}">
        <p14:creationId xmlns:p14="http://schemas.microsoft.com/office/powerpoint/2010/main" val="260002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1027</Words>
  <Application>Microsoft Office PowerPoint</Application>
  <PresentationFormat>On-screen Show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Principles of surgical oncology</vt:lpstr>
      <vt:lpstr>ILOs</vt:lpstr>
      <vt:lpstr>Introduction</vt:lpstr>
      <vt:lpstr>Carcinogenesis</vt:lpstr>
      <vt:lpstr>Mechanism of gene mutation</vt:lpstr>
      <vt:lpstr>Examples of gene mutation</vt:lpstr>
      <vt:lpstr>Natural protective mechanisms</vt:lpstr>
      <vt:lpstr>PowerPoint Presentation</vt:lpstr>
      <vt:lpstr>Metastasis</vt:lpstr>
      <vt:lpstr>Routes of metastasis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history</vt:lpstr>
      <vt:lpstr>Goals of Management of malignant diseases</vt:lpstr>
      <vt:lpstr>Presentation of malignant diseases</vt:lpstr>
      <vt:lpstr>PowerPoint Presentation</vt:lpstr>
      <vt:lpstr>Diagnosis of malignant diseases</vt:lpstr>
      <vt:lpstr> Investigations  </vt:lpstr>
      <vt:lpstr>PowerPoint Presentation</vt:lpstr>
      <vt:lpstr>Tumor staging- TNM</vt:lpstr>
      <vt:lpstr>Tumor staging</vt:lpstr>
      <vt:lpstr>Tumor Grading-histological</vt:lpstr>
      <vt:lpstr>Management of malignant diseases</vt:lpstr>
      <vt:lpstr>Principles of surgical treatment</vt:lpstr>
      <vt:lpstr>PowerPoint Presentation</vt:lpstr>
      <vt:lpstr>ADJUVANT THERAPY</vt:lpstr>
      <vt:lpstr>Chemotherapy</vt:lpstr>
      <vt:lpstr>Radiotherapy</vt:lpstr>
      <vt:lpstr>Other forms of adjuvant therapy</vt:lpstr>
      <vt:lpstr>Management of advanced malignant diseases</vt:lpstr>
      <vt:lpstr>Regular follow-up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surgical oncology</dc:title>
  <dc:creator>Mohammed Alam</dc:creator>
  <cp:lastModifiedBy>Mohammed Alam</cp:lastModifiedBy>
  <cp:revision>78</cp:revision>
  <dcterms:created xsi:type="dcterms:W3CDTF">2014-06-30T11:26:22Z</dcterms:created>
  <dcterms:modified xsi:type="dcterms:W3CDTF">2016-01-18T07:28:47Z</dcterms:modified>
</cp:coreProperties>
</file>