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1" r:id="rId4"/>
    <p:sldId id="257" r:id="rId5"/>
    <p:sldId id="258" r:id="rId6"/>
    <p:sldId id="264" r:id="rId7"/>
    <p:sldId id="259" r:id="rId8"/>
    <p:sldId id="260" r:id="rId9"/>
    <p:sldId id="261" r:id="rId10"/>
    <p:sldId id="262" r:id="rId11"/>
    <p:sldId id="265" r:id="rId12"/>
    <p:sldId id="266" r:id="rId13"/>
    <p:sldId id="280" r:id="rId14"/>
    <p:sldId id="268" r:id="rId15"/>
    <p:sldId id="269" r:id="rId16"/>
    <p:sldId id="270" r:id="rId17"/>
    <p:sldId id="272" r:id="rId18"/>
    <p:sldId id="271" r:id="rId19"/>
    <p:sldId id="273" r:id="rId20"/>
    <p:sldId id="263" r:id="rId21"/>
    <p:sldId id="274" r:id="rId22"/>
    <p:sldId id="276" r:id="rId23"/>
    <p:sldId id="275" r:id="rId24"/>
    <p:sldId id="27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315" y="-11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6830-DDA5-463E-BB42-94BAABC13749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29D6-DD82-4874-9A58-0AF66AB8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945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6830-DDA5-463E-BB42-94BAABC13749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29D6-DD82-4874-9A58-0AF66AB8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101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6830-DDA5-463E-BB42-94BAABC13749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29D6-DD82-4874-9A58-0AF66AB8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44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6830-DDA5-463E-BB42-94BAABC13749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29D6-DD82-4874-9A58-0AF66AB8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419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6830-DDA5-463E-BB42-94BAABC13749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29D6-DD82-4874-9A58-0AF66AB8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459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6830-DDA5-463E-BB42-94BAABC13749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29D6-DD82-4874-9A58-0AF66AB8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62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6830-DDA5-463E-BB42-94BAABC13749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29D6-DD82-4874-9A58-0AF66AB8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073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6830-DDA5-463E-BB42-94BAABC13749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29D6-DD82-4874-9A58-0AF66AB8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735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6830-DDA5-463E-BB42-94BAABC13749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29D6-DD82-4874-9A58-0AF66AB8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892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6830-DDA5-463E-BB42-94BAABC13749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29D6-DD82-4874-9A58-0AF66AB8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120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6830-DDA5-463E-BB42-94BAABC13749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29D6-DD82-4874-9A58-0AF66AB8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742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26830-DDA5-463E-BB42-94BAABC13749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229D6-DD82-4874-9A58-0AF66AB82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651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METABOLIC RESPONSE TO INJURY</a:t>
            </a:r>
            <a:endParaRPr lang="en-GB" b="1" i="1" dirty="0">
              <a:solidFill>
                <a:schemeClr val="accent6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769640"/>
          </a:xfrm>
        </p:spPr>
        <p:txBody>
          <a:bodyPr/>
          <a:lstStyle/>
          <a:p>
            <a:r>
              <a:rPr lang="en-GB" i="1" dirty="0" smtClean="0">
                <a:solidFill>
                  <a:schemeClr val="tx1"/>
                </a:solidFill>
                <a:latin typeface="Algerian" panose="04020705040A02060702" pitchFamily="82" charset="0"/>
              </a:rPr>
              <a:t>M K ALAM MS; FRCS</a:t>
            </a:r>
            <a:endParaRPr lang="en-GB" i="1" dirty="0">
              <a:solidFill>
                <a:schemeClr val="tx1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61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GB" b="1" i="1" dirty="0" smtClean="0">
                <a:solidFill>
                  <a:schemeClr val="accent6">
                    <a:lumMod val="50000"/>
                  </a:schemeClr>
                </a:solidFill>
              </a:rPr>
              <a:t>ROLE OF AFFRENT NERVE IMPULSES</a:t>
            </a:r>
            <a:endParaRPr lang="en-GB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400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GB" b="1" i="1" dirty="0" smtClean="0"/>
              <a:t>Injury  &amp; inflammation</a:t>
            </a:r>
            <a:r>
              <a:rPr lang="en-GB" i="1" dirty="0" smtClean="0"/>
              <a:t>: </a:t>
            </a:r>
            <a:r>
              <a:rPr lang="en-GB" sz="2400" i="1" dirty="0" smtClean="0"/>
              <a:t>stimulates </a:t>
            </a:r>
            <a:r>
              <a:rPr lang="en-GB" sz="2400" b="1" i="1" dirty="0" smtClean="0"/>
              <a:t>afferent pain  fibres</a:t>
            </a:r>
            <a:r>
              <a:rPr lang="en-GB" sz="2400" b="1" i="1" dirty="0" smtClean="0">
                <a:solidFill>
                  <a:prstClr val="black"/>
                </a:solidFill>
              </a:rPr>
              <a:t> </a:t>
            </a:r>
            <a:r>
              <a:rPr lang="en-GB" sz="2400" i="1" dirty="0" smtClean="0">
                <a:solidFill>
                  <a:prstClr val="black"/>
                </a:solidFill>
              </a:rPr>
              <a:t>→</a:t>
            </a:r>
            <a:r>
              <a:rPr lang="en-GB" sz="2400" i="1" dirty="0" smtClean="0"/>
              <a:t> stimulus reaches to </a:t>
            </a:r>
            <a:r>
              <a:rPr lang="en-GB" sz="2400" b="1" i="1" dirty="0" smtClean="0"/>
              <a:t>thalamus</a:t>
            </a:r>
            <a:r>
              <a:rPr lang="en-GB" sz="2400" i="1" dirty="0" smtClean="0"/>
              <a:t> which stimulates: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2400" i="1" dirty="0" smtClean="0"/>
              <a:t>                                                      </a:t>
            </a:r>
            <a:r>
              <a:rPr lang="en-GB" sz="2400" b="1" i="1" dirty="0" smtClean="0">
                <a:solidFill>
                  <a:srgbClr val="FF0000"/>
                </a:solidFill>
              </a:rPr>
              <a:t>↓</a:t>
            </a:r>
          </a:p>
          <a:p>
            <a:pPr>
              <a:lnSpc>
                <a:spcPct val="150000"/>
              </a:lnSpc>
            </a:pPr>
            <a:r>
              <a:rPr lang="en-GB" b="1" i="1" dirty="0" smtClean="0"/>
              <a:t>Sympathetic NS: </a:t>
            </a:r>
            <a:r>
              <a:rPr lang="en-GB" sz="2400" b="1" i="1" dirty="0" smtClean="0"/>
              <a:t>Catecholamine</a:t>
            </a:r>
            <a:r>
              <a:rPr lang="en-GB" sz="2400" i="1" dirty="0" smtClean="0"/>
              <a:t> release ( noradrenaline from sympathetic nerve ends &amp; adrenaline from adrenal medulla)  </a:t>
            </a:r>
            <a:r>
              <a:rPr lang="en-GB" sz="2400" b="1" i="1" dirty="0" smtClean="0"/>
              <a:t>→</a:t>
            </a:r>
            <a:r>
              <a:rPr lang="en-GB" sz="2400" i="1" dirty="0" smtClean="0"/>
              <a:t> tachycardia, increased cardiac output, changes in CH, protein &amp; fat metabolism</a:t>
            </a:r>
          </a:p>
          <a:p>
            <a:pPr>
              <a:lnSpc>
                <a:spcPct val="150000"/>
              </a:lnSpc>
            </a:pPr>
            <a:r>
              <a:rPr lang="en-GB" b="1" i="1" dirty="0" smtClean="0"/>
              <a:t>Hormone release: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2400" b="1" i="1" dirty="0" smtClean="0"/>
              <a:t>             - Increased secretion of stress hormones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n-GB" sz="2400" b="1" i="1" dirty="0">
                <a:solidFill>
                  <a:prstClr val="black"/>
                </a:solidFill>
              </a:rPr>
              <a:t> </a:t>
            </a:r>
            <a:r>
              <a:rPr lang="en-GB" sz="2400" b="1" i="1" dirty="0" smtClean="0">
                <a:solidFill>
                  <a:prstClr val="black"/>
                </a:solidFill>
              </a:rPr>
              <a:t>            - Decreased </a:t>
            </a:r>
            <a:r>
              <a:rPr lang="en-GB" sz="2400" b="1" i="1" dirty="0">
                <a:solidFill>
                  <a:prstClr val="black"/>
                </a:solidFill>
              </a:rPr>
              <a:t>secretion of </a:t>
            </a:r>
            <a:r>
              <a:rPr lang="en-GB" sz="2400" b="1" i="1" dirty="0" smtClean="0">
                <a:solidFill>
                  <a:prstClr val="black"/>
                </a:solidFill>
              </a:rPr>
              <a:t>anabolic </a:t>
            </a:r>
            <a:r>
              <a:rPr lang="en-GB" sz="2400" b="1" i="1" dirty="0">
                <a:solidFill>
                  <a:prstClr val="black"/>
                </a:solidFill>
              </a:rPr>
              <a:t>hormones</a:t>
            </a:r>
          </a:p>
          <a:p>
            <a:pPr>
              <a:lnSpc>
                <a:spcPct val="150000"/>
              </a:lnSpc>
            </a:pPr>
            <a:endParaRPr lang="en-GB" b="1" i="1" dirty="0" smtClean="0"/>
          </a:p>
          <a:p>
            <a:pPr>
              <a:lnSpc>
                <a:spcPct val="150000"/>
              </a:lnSpc>
            </a:pPr>
            <a:endParaRPr lang="en-GB" b="1" i="1" dirty="0" smtClean="0"/>
          </a:p>
          <a:p>
            <a:pPr>
              <a:lnSpc>
                <a:spcPct val="150000"/>
              </a:lnSpc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9159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GB" b="1" i="1" dirty="0" smtClean="0">
                <a:solidFill>
                  <a:schemeClr val="accent6">
                    <a:lumMod val="50000"/>
                  </a:schemeClr>
                </a:solidFill>
              </a:rPr>
              <a:t>HORMONAL CHANGES</a:t>
            </a:r>
            <a:endParaRPr lang="en-GB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2507327"/>
              </p:ext>
            </p:extLst>
          </p:nvPr>
        </p:nvGraphicFramePr>
        <p:xfrm>
          <a:off x="107505" y="1044699"/>
          <a:ext cx="8928991" cy="5056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6907"/>
                <a:gridCol w="2097691"/>
                <a:gridCol w="1807299"/>
                <a:gridCol w="1807299"/>
                <a:gridCol w="1699795"/>
              </a:tblGrid>
              <a:tr h="49001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</a:t>
                      </a:r>
                      <a:r>
                        <a:rPr lang="en-GB" i="1" dirty="0" smtClean="0"/>
                        <a:t>PITUITARY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</a:t>
                      </a:r>
                      <a:r>
                        <a:rPr lang="en-GB" i="1" dirty="0" smtClean="0"/>
                        <a:t>ADRENAL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</a:t>
                      </a:r>
                      <a:r>
                        <a:rPr lang="en-GB" i="1" dirty="0" smtClean="0"/>
                        <a:t>PANCREAS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    OTHERS</a:t>
                      </a:r>
                      <a:endParaRPr lang="en-GB" i="1" dirty="0"/>
                    </a:p>
                  </a:txBody>
                  <a:tcPr/>
                </a:tc>
              </a:tr>
              <a:tr h="1551727"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</a:t>
                      </a:r>
                      <a:r>
                        <a:rPr lang="en-GB" b="1" dirty="0" smtClean="0"/>
                        <a:t>↑</a:t>
                      </a:r>
                      <a:r>
                        <a:rPr lang="en-GB" dirty="0" smtClean="0"/>
                        <a:t> </a:t>
                      </a:r>
                      <a:r>
                        <a:rPr lang="en-GB" sz="2000" b="1" i="1" dirty="0" smtClean="0"/>
                        <a:t>SECRETION</a:t>
                      </a:r>
                      <a:endParaRPr lang="en-GB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i="1" dirty="0" smtClean="0"/>
                        <a:t>GH</a:t>
                      </a:r>
                      <a:r>
                        <a:rPr lang="en-GB" b="1" i="1" baseline="0" dirty="0" smtClean="0"/>
                        <a:t>                            ACTH     </a:t>
                      </a:r>
                    </a:p>
                    <a:p>
                      <a:r>
                        <a:rPr lang="en-GB" b="1" i="1" baseline="0" dirty="0" smtClean="0"/>
                        <a:t>PROLACTIN</a:t>
                      </a:r>
                    </a:p>
                    <a:p>
                      <a:r>
                        <a:rPr lang="en-GB" b="1" i="1" baseline="0" dirty="0" smtClean="0"/>
                        <a:t>ADH</a:t>
                      </a:r>
                      <a:endParaRPr lang="en-GB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i="1" dirty="0" smtClean="0"/>
                        <a:t>ADRENALINE</a:t>
                      </a:r>
                    </a:p>
                    <a:p>
                      <a:r>
                        <a:rPr lang="en-GB" b="1" i="1" dirty="0" smtClean="0"/>
                        <a:t>CORTISOL</a:t>
                      </a:r>
                    </a:p>
                    <a:p>
                      <a:r>
                        <a:rPr lang="en-GB" b="1" i="1" dirty="0" smtClean="0"/>
                        <a:t>ALDOSTERON</a:t>
                      </a:r>
                      <a:r>
                        <a:rPr lang="en-GB" b="1" dirty="0" smtClean="0"/>
                        <a:t>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</a:t>
                      </a:r>
                      <a:r>
                        <a:rPr lang="en-GB" b="1" i="1" dirty="0" smtClean="0"/>
                        <a:t>GLUCAGON</a:t>
                      </a:r>
                      <a:endParaRPr lang="en-GB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i="1" dirty="0" smtClean="0"/>
                        <a:t>RENIN</a:t>
                      </a:r>
                    </a:p>
                    <a:p>
                      <a:r>
                        <a:rPr lang="en-GB" b="1" i="1" dirty="0" smtClean="0"/>
                        <a:t>ANGIOTENSIN</a:t>
                      </a:r>
                      <a:endParaRPr lang="en-GB" b="1" i="1" dirty="0"/>
                    </a:p>
                  </a:txBody>
                  <a:tcPr/>
                </a:tc>
              </a:tr>
              <a:tr h="1551727">
                <a:tc>
                  <a:txBody>
                    <a:bodyPr/>
                    <a:lstStyle/>
                    <a:p>
                      <a:r>
                        <a:rPr lang="en-GB" b="1" i="1" dirty="0" smtClean="0"/>
                        <a:t>UNCHANGED</a:t>
                      </a:r>
                      <a:endParaRPr lang="en-GB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i="1" dirty="0" smtClean="0"/>
                        <a:t>TSH</a:t>
                      </a:r>
                    </a:p>
                    <a:p>
                      <a:r>
                        <a:rPr lang="en-GB" sz="2000" b="1" i="1" dirty="0" smtClean="0"/>
                        <a:t>LH</a:t>
                      </a:r>
                    </a:p>
                    <a:p>
                      <a:r>
                        <a:rPr lang="en-GB" sz="2000" b="1" i="1" dirty="0" smtClean="0"/>
                        <a:t>FSH</a:t>
                      </a:r>
                      <a:endParaRPr lang="en-GB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             -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      -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    -</a:t>
                      </a:r>
                      <a:endParaRPr lang="en-GB" dirty="0"/>
                    </a:p>
                  </a:txBody>
                  <a:tcPr/>
                </a:tc>
              </a:tr>
              <a:tr h="1382994">
                <a:tc>
                  <a:txBody>
                    <a:bodyPr/>
                    <a:lstStyle/>
                    <a:p>
                      <a:r>
                        <a:rPr lang="en-GB" dirty="0" smtClean="0"/>
                        <a:t>       </a:t>
                      </a:r>
                      <a:r>
                        <a:rPr lang="en-GB" b="1" dirty="0" smtClean="0"/>
                        <a:t>↓</a:t>
                      </a:r>
                      <a:r>
                        <a:rPr lang="en-GB" dirty="0" smtClean="0"/>
                        <a:t> </a:t>
                      </a:r>
                      <a:r>
                        <a:rPr lang="en-GB" sz="2000" b="1" i="1" dirty="0" smtClean="0"/>
                        <a:t>SECRETION</a:t>
                      </a:r>
                      <a:endParaRPr lang="en-GB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  </a:t>
                      </a:r>
                    </a:p>
                    <a:p>
                      <a:r>
                        <a:rPr lang="en-GB" dirty="0" smtClean="0"/>
                        <a:t>               -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           </a:t>
                      </a:r>
                      <a:r>
                        <a:rPr lang="en-GB" baseline="0" dirty="0" smtClean="0"/>
                        <a:t>  -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r>
                        <a:rPr lang="en-GB" sz="2000" b="1" i="1" dirty="0" smtClean="0"/>
                        <a:t>   INSULIN      </a:t>
                      </a:r>
                      <a:endParaRPr lang="en-GB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i="1" dirty="0" smtClean="0"/>
                        <a:t>TESTOSTERONE</a:t>
                      </a:r>
                    </a:p>
                    <a:p>
                      <a:r>
                        <a:rPr lang="en-GB" b="1" i="1" dirty="0" smtClean="0"/>
                        <a:t>OESTROGEN</a:t>
                      </a:r>
                    </a:p>
                    <a:p>
                      <a:endParaRPr lang="en-GB" i="1" dirty="0" smtClean="0"/>
                    </a:p>
                    <a:p>
                      <a:r>
                        <a:rPr lang="en-GB" b="1" i="1" dirty="0" smtClean="0"/>
                        <a:t>THYROID</a:t>
                      </a:r>
                      <a:r>
                        <a:rPr lang="en-GB" b="1" i="1" baseline="0" dirty="0" smtClean="0"/>
                        <a:t> HORMONES</a:t>
                      </a:r>
                      <a:endParaRPr lang="en-GB" b="1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93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GB" sz="2800" b="1" i="1" dirty="0" smtClean="0">
                <a:solidFill>
                  <a:schemeClr val="accent6">
                    <a:lumMod val="50000"/>
                  </a:schemeClr>
                </a:solidFill>
              </a:rPr>
              <a:t>CONSEQUENCES OF METABOLIC RESPONSES TO INJURY</a:t>
            </a:r>
            <a:endParaRPr lang="en-GB" sz="28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896544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220000"/>
              </a:lnSpc>
            </a:pPr>
            <a:r>
              <a:rPr lang="en-GB" b="1" i="1" dirty="0" smtClean="0"/>
              <a:t>Hypovolaemia</a:t>
            </a:r>
            <a:r>
              <a:rPr lang="en-GB" dirty="0" smtClean="0"/>
              <a:t> </a:t>
            </a:r>
            <a:r>
              <a:rPr lang="en-GB" i="1" dirty="0" smtClean="0"/>
              <a:t>(moderate to severe injury) due to:</a:t>
            </a:r>
          </a:p>
          <a:p>
            <a:pPr marL="0" lvl="0" indent="0">
              <a:lnSpc>
                <a:spcPct val="220000"/>
              </a:lnSpc>
              <a:buNone/>
            </a:pPr>
            <a:r>
              <a:rPr lang="en-GB" sz="2200" b="1" i="1" dirty="0" smtClean="0">
                <a:solidFill>
                  <a:prstClr val="black"/>
                </a:solidFill>
              </a:rPr>
              <a:t>       - </a:t>
            </a:r>
            <a:r>
              <a:rPr lang="en-GB" sz="3100" i="1" dirty="0" smtClean="0">
                <a:solidFill>
                  <a:prstClr val="black"/>
                </a:solidFill>
              </a:rPr>
              <a:t>Blood</a:t>
            </a:r>
            <a:r>
              <a:rPr lang="en-GB" sz="3100" i="1" dirty="0">
                <a:solidFill>
                  <a:prstClr val="black"/>
                </a:solidFill>
              </a:rPr>
              <a:t>, electrolyte containing fluid/ water loss</a:t>
            </a:r>
          </a:p>
          <a:p>
            <a:pPr marL="0" lvl="0" indent="0">
              <a:lnSpc>
                <a:spcPct val="220000"/>
              </a:lnSpc>
              <a:buNone/>
            </a:pPr>
            <a:r>
              <a:rPr lang="en-GB" sz="3100" i="1" dirty="0">
                <a:solidFill>
                  <a:prstClr val="black"/>
                </a:solidFill>
              </a:rPr>
              <a:t>    </a:t>
            </a:r>
            <a:r>
              <a:rPr lang="en-GB" sz="3100" b="1" i="1" dirty="0" smtClean="0">
                <a:solidFill>
                  <a:prstClr val="black"/>
                </a:solidFill>
              </a:rPr>
              <a:t>-</a:t>
            </a:r>
            <a:r>
              <a:rPr lang="en-GB" sz="3100" i="1" dirty="0" smtClean="0">
                <a:solidFill>
                  <a:prstClr val="black"/>
                </a:solidFill>
              </a:rPr>
              <a:t> </a:t>
            </a:r>
            <a:r>
              <a:rPr lang="en-GB" sz="3100" i="1" dirty="0">
                <a:solidFill>
                  <a:prstClr val="black"/>
                </a:solidFill>
              </a:rPr>
              <a:t>Protein rich fluid loss in 3</a:t>
            </a:r>
            <a:r>
              <a:rPr lang="en-GB" sz="3100" i="1" baseline="30000" dirty="0">
                <a:solidFill>
                  <a:prstClr val="black"/>
                </a:solidFill>
              </a:rPr>
              <a:t>rd</a:t>
            </a:r>
            <a:r>
              <a:rPr lang="en-GB" sz="3100" i="1" dirty="0">
                <a:solidFill>
                  <a:prstClr val="black"/>
                </a:solidFill>
              </a:rPr>
              <a:t> </a:t>
            </a:r>
            <a:r>
              <a:rPr lang="en-GB" sz="3100" i="1" dirty="0" smtClean="0">
                <a:solidFill>
                  <a:prstClr val="black"/>
                </a:solidFill>
              </a:rPr>
              <a:t>space </a:t>
            </a:r>
            <a:r>
              <a:rPr lang="en-GB" sz="2600" i="1" dirty="0" smtClean="0">
                <a:solidFill>
                  <a:prstClr val="black"/>
                </a:solidFill>
              </a:rPr>
              <a:t>(24-48 hrs)</a:t>
            </a:r>
            <a:r>
              <a:rPr lang="en-GB" sz="3100" i="1" dirty="0" smtClean="0">
                <a:solidFill>
                  <a:prstClr val="black"/>
                </a:solidFill>
              </a:rPr>
              <a:t>  </a:t>
            </a:r>
            <a:r>
              <a:rPr lang="en-GB" sz="2300" i="1" dirty="0" smtClean="0">
                <a:solidFill>
                  <a:prstClr val="black"/>
                </a:solidFill>
              </a:rPr>
              <a:t>greater loss in </a:t>
            </a:r>
            <a:r>
              <a:rPr lang="en-GB" sz="2300" i="1" dirty="0">
                <a:solidFill>
                  <a:prstClr val="black"/>
                </a:solidFill>
              </a:rPr>
              <a:t>burn, ischemia, </a:t>
            </a:r>
            <a:r>
              <a:rPr lang="en-GB" sz="2300" i="1" dirty="0" smtClean="0">
                <a:solidFill>
                  <a:prstClr val="black"/>
                </a:solidFill>
              </a:rPr>
              <a:t>infection</a:t>
            </a:r>
            <a:endParaRPr lang="en-GB" sz="2300" i="1" dirty="0">
              <a:solidFill>
                <a:prstClr val="black"/>
              </a:solidFill>
            </a:endParaRPr>
          </a:p>
          <a:p>
            <a:pPr lvl="0">
              <a:lnSpc>
                <a:spcPct val="220000"/>
              </a:lnSpc>
            </a:pPr>
            <a:r>
              <a:rPr lang="en-GB" b="1" i="1" dirty="0" smtClean="0">
                <a:solidFill>
                  <a:prstClr val="black"/>
                </a:solidFill>
              </a:rPr>
              <a:t>Hypovolaemia </a:t>
            </a:r>
            <a:r>
              <a:rPr lang="en-GB" i="1" dirty="0" smtClean="0">
                <a:solidFill>
                  <a:prstClr val="black"/>
                </a:solidFill>
              </a:rPr>
              <a:t>leads to reduced </a:t>
            </a:r>
            <a:r>
              <a:rPr lang="en-GB" i="1" dirty="0">
                <a:solidFill>
                  <a:prstClr val="black"/>
                </a:solidFill>
              </a:rPr>
              <a:t>O₂ &amp; nutrient delivery to tissue</a:t>
            </a:r>
          </a:p>
          <a:p>
            <a:pPr>
              <a:lnSpc>
                <a:spcPct val="200000"/>
              </a:lnSpc>
            </a:pPr>
            <a:endParaRPr lang="en-GB" i="1" dirty="0" smtClean="0"/>
          </a:p>
          <a:p>
            <a:pPr marL="0" indent="0">
              <a:lnSpc>
                <a:spcPct val="200000"/>
              </a:lnSpc>
              <a:buNone/>
            </a:pPr>
            <a:r>
              <a:rPr lang="en-GB" i="1" dirty="0" smtClean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53361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chemeClr val="accent6">
                    <a:lumMod val="50000"/>
                  </a:schemeClr>
                </a:solidFill>
              </a:rPr>
              <a:t>Fluid conserving measures</a:t>
            </a:r>
            <a:endParaRPr lang="en-US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856984" cy="6021288"/>
          </a:xfrm>
        </p:spPr>
        <p:txBody>
          <a:bodyPr/>
          <a:lstStyle/>
          <a:p>
            <a:pPr lvl="0"/>
            <a:endParaRPr lang="en-GB" b="1" i="1" dirty="0" smtClean="0">
              <a:solidFill>
                <a:prstClr val="black"/>
              </a:solidFill>
            </a:endParaRPr>
          </a:p>
          <a:p>
            <a:pPr lvl="0"/>
            <a:r>
              <a:rPr lang="en-GB" b="1" i="1" dirty="0" smtClean="0">
                <a:solidFill>
                  <a:prstClr val="black"/>
                </a:solidFill>
              </a:rPr>
              <a:t>Sodium </a:t>
            </a:r>
            <a:r>
              <a:rPr lang="en-GB" b="1" i="1" dirty="0">
                <a:solidFill>
                  <a:prstClr val="black"/>
                </a:solidFill>
              </a:rPr>
              <a:t>&amp; water retention </a:t>
            </a:r>
            <a:r>
              <a:rPr lang="en-GB" i="1" dirty="0">
                <a:solidFill>
                  <a:prstClr val="black"/>
                </a:solidFill>
              </a:rPr>
              <a:t>(Oliguria</a:t>
            </a:r>
            <a:r>
              <a:rPr lang="en-GB" i="1" dirty="0" smtClean="0">
                <a:solidFill>
                  <a:prstClr val="black"/>
                </a:solidFill>
              </a:rPr>
              <a:t>) due to:</a:t>
            </a:r>
            <a:endParaRPr lang="en-GB" i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n-GB" sz="1000" i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GB" i="1" dirty="0">
                <a:solidFill>
                  <a:prstClr val="black"/>
                </a:solidFill>
              </a:rPr>
              <a:t>    -</a:t>
            </a:r>
            <a:r>
              <a:rPr lang="en-GB" sz="2400" b="1" i="1" dirty="0">
                <a:solidFill>
                  <a:prstClr val="black"/>
                </a:solidFill>
              </a:rPr>
              <a:t>↑ADH </a:t>
            </a:r>
            <a:r>
              <a:rPr lang="en-GB" sz="1400" i="1" dirty="0" smtClean="0">
                <a:solidFill>
                  <a:prstClr val="black"/>
                </a:solidFill>
              </a:rPr>
              <a:t>(injury,  atrial stretch receptors, osmoreceptors, pain, anxiety)-</a:t>
            </a:r>
            <a:r>
              <a:rPr lang="en-GB" sz="2400" i="1" dirty="0" smtClean="0">
                <a:solidFill>
                  <a:prstClr val="black"/>
                </a:solidFill>
              </a:rPr>
              <a:t> </a:t>
            </a:r>
            <a:r>
              <a:rPr lang="en-GB" i="1" dirty="0" smtClean="0">
                <a:solidFill>
                  <a:prstClr val="black"/>
                </a:solidFill>
              </a:rPr>
              <a:t> </a:t>
            </a:r>
            <a:r>
              <a:rPr lang="en-GB" sz="2400" i="1" dirty="0">
                <a:solidFill>
                  <a:prstClr val="black"/>
                </a:solidFill>
              </a:rPr>
              <a:t>free water retention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n-GB" i="1" dirty="0">
                <a:solidFill>
                  <a:prstClr val="black"/>
                </a:solidFill>
              </a:rPr>
              <a:t>    -</a:t>
            </a:r>
            <a:r>
              <a:rPr lang="en-GB" sz="2400" b="1" i="1" dirty="0">
                <a:solidFill>
                  <a:prstClr val="black"/>
                </a:solidFill>
              </a:rPr>
              <a:t>↑Aldosterone </a:t>
            </a:r>
            <a:r>
              <a:rPr lang="en-GB" sz="1600" i="1" dirty="0">
                <a:solidFill>
                  <a:prstClr val="black"/>
                </a:solidFill>
              </a:rPr>
              <a:t>(stimulated by renin-angiotensin, ACTH, ADH)- </a:t>
            </a:r>
            <a:r>
              <a:rPr lang="en-GB" sz="2400" i="1" dirty="0" smtClean="0">
                <a:solidFill>
                  <a:prstClr val="black"/>
                </a:solidFill>
              </a:rPr>
              <a:t>increase   						reabsorption </a:t>
            </a:r>
            <a:r>
              <a:rPr lang="en-GB" sz="2400" i="1" dirty="0">
                <a:solidFill>
                  <a:prstClr val="black"/>
                </a:solidFill>
              </a:rPr>
              <a:t>of water and Na⁺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n-GB" sz="2400" i="1" dirty="0">
                <a:solidFill>
                  <a:prstClr val="black"/>
                </a:solidFill>
              </a:rPr>
              <a:t>      </a:t>
            </a:r>
            <a:r>
              <a:rPr lang="en-GB" sz="2400" b="1" i="1" dirty="0">
                <a:solidFill>
                  <a:prstClr val="black"/>
                </a:solidFill>
              </a:rPr>
              <a:t>-</a:t>
            </a:r>
            <a:r>
              <a:rPr lang="en-GB" sz="2400" i="1" dirty="0">
                <a:solidFill>
                  <a:prstClr val="black"/>
                </a:solidFill>
              </a:rPr>
              <a:t> </a:t>
            </a:r>
            <a:r>
              <a:rPr lang="en-GB" sz="2400" b="1" i="1" dirty="0" smtClean="0">
                <a:solidFill>
                  <a:prstClr val="black"/>
                </a:solidFill>
              </a:rPr>
              <a:t>ADH </a:t>
            </a:r>
            <a:r>
              <a:rPr lang="en-GB" sz="2400" b="1" i="1" dirty="0">
                <a:solidFill>
                  <a:prstClr val="black"/>
                </a:solidFill>
              </a:rPr>
              <a:t>&amp; Aldosterone </a:t>
            </a:r>
            <a:r>
              <a:rPr lang="en-GB" sz="2400" i="1" dirty="0">
                <a:solidFill>
                  <a:prstClr val="black"/>
                </a:solidFill>
              </a:rPr>
              <a:t>elevated for </a:t>
            </a:r>
            <a:r>
              <a:rPr lang="en-GB" sz="2400" b="1" i="1" dirty="0">
                <a:solidFill>
                  <a:prstClr val="black"/>
                </a:solidFill>
              </a:rPr>
              <a:t>48-72</a:t>
            </a:r>
            <a:r>
              <a:rPr lang="en-GB" sz="2400" i="1" dirty="0">
                <a:solidFill>
                  <a:prstClr val="black"/>
                </a:solidFill>
              </a:rPr>
              <a:t> </a:t>
            </a:r>
            <a:r>
              <a:rPr lang="en-GB" sz="2400" b="1" i="1" dirty="0">
                <a:solidFill>
                  <a:prstClr val="black"/>
                </a:solidFill>
              </a:rPr>
              <a:t>Hours</a:t>
            </a:r>
          </a:p>
          <a:p>
            <a:pPr marL="0" lvl="0" indent="0">
              <a:buNone/>
            </a:pPr>
            <a:endParaRPr lang="en-GB" sz="1000" i="1" dirty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GB" sz="2400" b="1" i="1" dirty="0">
                <a:solidFill>
                  <a:prstClr val="black"/>
                </a:solidFill>
              </a:rPr>
              <a:t> </a:t>
            </a:r>
            <a:r>
              <a:rPr lang="en-GB" b="1" i="1" dirty="0">
                <a:solidFill>
                  <a:prstClr val="black"/>
                </a:solidFill>
              </a:rPr>
              <a:t>Increased sympathetic </a:t>
            </a:r>
            <a:r>
              <a:rPr lang="en-GB" b="1" i="1" dirty="0" smtClean="0">
                <a:solidFill>
                  <a:prstClr val="black"/>
                </a:solidFill>
              </a:rPr>
              <a:t>activity- </a:t>
            </a:r>
            <a:r>
              <a:rPr lang="en-GB" sz="2400" i="1" dirty="0" smtClean="0">
                <a:solidFill>
                  <a:prstClr val="black"/>
                </a:solidFill>
              </a:rPr>
              <a:t>compensatory </a:t>
            </a:r>
            <a:r>
              <a:rPr lang="en-GB" sz="2400" i="1" dirty="0">
                <a:solidFill>
                  <a:prstClr val="black"/>
                </a:solidFill>
              </a:rPr>
              <a:t>increase in CO, peripheral vasoconstriction (↑BP)</a:t>
            </a:r>
          </a:p>
        </p:txBody>
      </p:sp>
    </p:spTree>
    <p:extLst>
      <p:ext uri="{BB962C8B-B14F-4D97-AF65-F5344CB8AC3E}">
        <p14:creationId xmlns:p14="http://schemas.microsoft.com/office/powerpoint/2010/main" val="114720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GB" b="1" i="1" dirty="0" smtClean="0">
                <a:solidFill>
                  <a:schemeClr val="accent6">
                    <a:lumMod val="50000"/>
                  </a:schemeClr>
                </a:solidFill>
              </a:rPr>
              <a:t>INCREASED METABOLISM</a:t>
            </a:r>
            <a:endParaRPr lang="en-GB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148" y="1268760"/>
            <a:ext cx="9004852" cy="5184576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220000"/>
              </a:lnSpc>
            </a:pPr>
            <a:r>
              <a:rPr lang="en-GB" sz="5800" b="1" i="1" dirty="0" smtClean="0"/>
              <a:t>Energy expenditure rise </a:t>
            </a:r>
            <a:r>
              <a:rPr lang="en-GB" sz="5900" b="1" i="1" dirty="0">
                <a:solidFill>
                  <a:prstClr val="black"/>
                </a:solidFill>
              </a:rPr>
              <a:t>(10-30%) </a:t>
            </a:r>
            <a:r>
              <a:rPr lang="en-GB" sz="5800" b="1" i="1" dirty="0" smtClean="0"/>
              <a:t>due to:</a:t>
            </a:r>
          </a:p>
          <a:p>
            <a:pPr>
              <a:lnSpc>
                <a:spcPct val="220000"/>
              </a:lnSpc>
            </a:pPr>
            <a:r>
              <a:rPr lang="en-GB" sz="5100" i="1" dirty="0" smtClean="0"/>
              <a:t>Increased </a:t>
            </a:r>
            <a:r>
              <a:rPr lang="en-GB" sz="5100" b="1" i="1" dirty="0" smtClean="0"/>
              <a:t>thermogenesis</a:t>
            </a:r>
            <a:r>
              <a:rPr lang="en-GB" sz="5100" i="1" dirty="0" smtClean="0"/>
              <a:t> due to </a:t>
            </a:r>
            <a:r>
              <a:rPr lang="en-GB" sz="5000" i="1" dirty="0" smtClean="0">
                <a:solidFill>
                  <a:prstClr val="black"/>
                </a:solidFill>
              </a:rPr>
              <a:t>inflammatory response (IL1)</a:t>
            </a:r>
            <a:r>
              <a:rPr lang="en-GB" i="1" dirty="0" smtClean="0">
                <a:solidFill>
                  <a:prstClr val="black"/>
                </a:solidFill>
              </a:rPr>
              <a:t> </a:t>
            </a:r>
            <a:endParaRPr lang="en-GB" sz="5100" i="1" dirty="0" smtClean="0"/>
          </a:p>
          <a:p>
            <a:pPr>
              <a:lnSpc>
                <a:spcPct val="220000"/>
              </a:lnSpc>
            </a:pPr>
            <a:r>
              <a:rPr lang="en-GB" sz="5100" b="1" i="1" dirty="0" smtClean="0"/>
              <a:t>Increased BMR</a:t>
            </a:r>
            <a:r>
              <a:rPr lang="en-GB" sz="5100" i="1" dirty="0" smtClean="0"/>
              <a:t>-</a:t>
            </a:r>
            <a:r>
              <a:rPr lang="en-GB" i="1" dirty="0" smtClean="0"/>
              <a:t> </a:t>
            </a:r>
            <a:r>
              <a:rPr lang="en-GB" sz="4200" i="1" dirty="0" smtClean="0"/>
              <a:t>↑ metabolism of carb., protein, fat. (increased ion pump &amp; cardiac activity)</a:t>
            </a:r>
          </a:p>
          <a:p>
            <a:pPr>
              <a:lnSpc>
                <a:spcPct val="220000"/>
              </a:lnSpc>
            </a:pPr>
            <a:endParaRPr lang="en-GB" sz="2500" i="1" dirty="0" smtClean="0"/>
          </a:p>
          <a:p>
            <a:pPr marL="0" indent="0">
              <a:lnSpc>
                <a:spcPct val="220000"/>
              </a:lnSpc>
              <a:buNone/>
            </a:pPr>
            <a:r>
              <a:rPr lang="en-GB" sz="6000" b="1" i="1" dirty="0" smtClean="0"/>
              <a:t>Patients following major surgery/ severe trauma  are in a state of:</a:t>
            </a:r>
          </a:p>
          <a:p>
            <a:pPr lvl="0">
              <a:lnSpc>
                <a:spcPct val="220000"/>
              </a:lnSpc>
            </a:pPr>
            <a:r>
              <a:rPr lang="en-GB" sz="5000" b="1" i="1" dirty="0">
                <a:solidFill>
                  <a:prstClr val="black"/>
                </a:solidFill>
              </a:rPr>
              <a:t>Catabolism</a:t>
            </a:r>
            <a:r>
              <a:rPr lang="en-GB" sz="4500" b="1" i="1" dirty="0">
                <a:solidFill>
                  <a:prstClr val="black"/>
                </a:solidFill>
              </a:rPr>
              <a:t>:</a:t>
            </a:r>
            <a:r>
              <a:rPr lang="en-GB" sz="4500" i="1" dirty="0">
                <a:solidFill>
                  <a:prstClr val="black"/>
                </a:solidFill>
              </a:rPr>
              <a:t> </a:t>
            </a:r>
            <a:r>
              <a:rPr lang="en-GB" sz="4200" i="1" dirty="0">
                <a:solidFill>
                  <a:prstClr val="black"/>
                </a:solidFill>
              </a:rPr>
              <a:t>increased breakdown of nutrients to its constituents</a:t>
            </a:r>
            <a:r>
              <a:rPr lang="en-GB" sz="3600" i="1" dirty="0">
                <a:solidFill>
                  <a:prstClr val="black"/>
                </a:solidFill>
              </a:rPr>
              <a:t> </a:t>
            </a:r>
            <a:r>
              <a:rPr lang="en-GB" sz="3600" i="1" dirty="0" smtClean="0">
                <a:solidFill>
                  <a:prstClr val="black"/>
                </a:solidFill>
              </a:rPr>
              <a:t> </a:t>
            </a:r>
            <a:r>
              <a:rPr lang="en-GB" sz="2700" i="1" dirty="0">
                <a:solidFill>
                  <a:prstClr val="black"/>
                </a:solidFill>
              </a:rPr>
              <a:t>( glucose, amino acid &amp; fatty acids)</a:t>
            </a:r>
          </a:p>
          <a:p>
            <a:pPr>
              <a:lnSpc>
                <a:spcPct val="220000"/>
              </a:lnSpc>
            </a:pPr>
            <a:r>
              <a:rPr lang="en-GB" sz="5100" b="1" i="1" dirty="0" smtClean="0"/>
              <a:t>Starvation</a:t>
            </a:r>
            <a:r>
              <a:rPr lang="en-GB" sz="5100" i="1" dirty="0" smtClean="0"/>
              <a:t> : ( low intake &amp; increased  demand)</a:t>
            </a:r>
          </a:p>
        </p:txBody>
      </p:sp>
    </p:spTree>
    <p:extLst>
      <p:ext uri="{BB962C8B-B14F-4D97-AF65-F5344CB8AC3E}">
        <p14:creationId xmlns:p14="http://schemas.microsoft.com/office/powerpoint/2010/main" val="338428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GB" b="1" i="1" dirty="0" smtClean="0">
                <a:solidFill>
                  <a:schemeClr val="accent6">
                    <a:lumMod val="50000"/>
                  </a:schemeClr>
                </a:solidFill>
              </a:rPr>
              <a:t>CARBOHYDRATE METABOLISM</a:t>
            </a:r>
            <a:endParaRPr lang="en-GB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18457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GB" sz="2800" b="1" i="1" dirty="0" smtClean="0"/>
              <a:t>↑Catecholamines &amp; Glucagon</a:t>
            </a:r>
            <a:r>
              <a:rPr lang="en-GB" sz="2800" i="1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2800" i="1" dirty="0" smtClean="0"/>
              <a:t> </a:t>
            </a:r>
          </a:p>
          <a:p>
            <a:pPr>
              <a:spcBef>
                <a:spcPts val="0"/>
              </a:spcBef>
            </a:pPr>
            <a:r>
              <a:rPr lang="en-GB" sz="2800" i="1" dirty="0" smtClean="0"/>
              <a:t>Stimulates glycogenolysis  in the liver. </a:t>
            </a:r>
          </a:p>
          <a:p>
            <a:r>
              <a:rPr lang="en-GB" sz="2800" i="1" dirty="0" smtClean="0"/>
              <a:t>Gluconeogenesis </a:t>
            </a:r>
            <a:r>
              <a:rPr lang="en-GB" sz="2000" i="1" dirty="0" smtClean="0"/>
              <a:t>(lactate, amino acids, glycerol)</a:t>
            </a:r>
            <a:r>
              <a:rPr lang="en-GB" sz="2800" i="1" dirty="0" smtClean="0"/>
              <a:t>  in the liver. </a:t>
            </a:r>
          </a:p>
          <a:p>
            <a:r>
              <a:rPr lang="en-GB" sz="2800" i="1" dirty="0" smtClean="0"/>
              <a:t>Suppress Insulin secretion</a:t>
            </a:r>
          </a:p>
          <a:p>
            <a:pPr marL="0" indent="0">
              <a:buNone/>
            </a:pPr>
            <a:endParaRPr lang="en-GB" sz="2800" i="1" dirty="0" smtClean="0"/>
          </a:p>
          <a:p>
            <a:r>
              <a:rPr lang="en-GB" sz="2800" b="1" i="1" dirty="0" smtClean="0"/>
              <a:t>Result:</a:t>
            </a:r>
            <a:r>
              <a:rPr lang="en-GB" sz="2800" i="1" dirty="0" smtClean="0"/>
              <a:t> Hyperglycaemia-</a:t>
            </a:r>
            <a:r>
              <a:rPr lang="en-GB" sz="2400" i="1" dirty="0" smtClean="0"/>
              <a:t> </a:t>
            </a:r>
            <a:r>
              <a:rPr lang="en-GB" sz="2000" i="1" dirty="0" smtClean="0"/>
              <a:t>impaired cellular glucose uptake</a:t>
            </a:r>
          </a:p>
          <a:p>
            <a:r>
              <a:rPr lang="en-GB" sz="2800" i="1" dirty="0" smtClean="0"/>
              <a:t>Glucose available  for - </a:t>
            </a:r>
            <a:r>
              <a:rPr lang="en-GB" sz="2000" i="1" dirty="0" smtClean="0"/>
              <a:t>repair and inflammatory process</a:t>
            </a:r>
          </a:p>
          <a:p>
            <a:r>
              <a:rPr lang="en-GB" sz="2800" i="1" dirty="0" smtClean="0"/>
              <a:t>Severe hyperglycaemia-</a:t>
            </a:r>
            <a:r>
              <a:rPr lang="en-GB" sz="2000" i="1" dirty="0" smtClean="0"/>
              <a:t>↑ morbidity &amp; mortality in surgical patients</a:t>
            </a:r>
            <a:endParaRPr lang="en-GB" sz="2000" i="1" dirty="0"/>
          </a:p>
        </p:txBody>
      </p:sp>
    </p:spTree>
    <p:extLst>
      <p:ext uri="{BB962C8B-B14F-4D97-AF65-F5344CB8AC3E}">
        <p14:creationId xmlns:p14="http://schemas.microsoft.com/office/powerpoint/2010/main" val="327421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b="1" i="1" dirty="0" smtClean="0">
                <a:solidFill>
                  <a:schemeClr val="accent6">
                    <a:lumMod val="50000"/>
                  </a:schemeClr>
                </a:solidFill>
              </a:rPr>
              <a:t>FAT METABOLISM</a:t>
            </a:r>
            <a:endParaRPr lang="en-GB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892480" cy="55446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800" b="1" i="1" dirty="0" smtClean="0">
                <a:solidFill>
                  <a:prstClr val="black"/>
                </a:solidFill>
              </a:rPr>
              <a:t>Catecholamines, Glucagon, cortisol &amp; growth hormone:</a:t>
            </a:r>
            <a:r>
              <a:rPr lang="en-GB" sz="2800" i="1" dirty="0" smtClean="0">
                <a:solidFill>
                  <a:prstClr val="black"/>
                </a:solidFill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GB" sz="2800" i="1" dirty="0" smtClean="0">
                <a:solidFill>
                  <a:prstClr val="black"/>
                </a:solidFill>
              </a:rPr>
              <a:t>Activate </a:t>
            </a:r>
            <a:r>
              <a:rPr lang="en-GB" sz="2800" b="1" i="1" dirty="0" smtClean="0">
                <a:solidFill>
                  <a:prstClr val="black"/>
                </a:solidFill>
              </a:rPr>
              <a:t>triglyceride lipase </a:t>
            </a:r>
            <a:r>
              <a:rPr lang="en-GB" sz="2800" i="1" dirty="0" smtClean="0">
                <a:solidFill>
                  <a:prstClr val="black"/>
                </a:solidFill>
              </a:rPr>
              <a:t>in adipose tissue.</a:t>
            </a:r>
          </a:p>
          <a:p>
            <a:pPr marL="0" indent="0">
              <a:lnSpc>
                <a:spcPct val="150000"/>
              </a:lnSpc>
              <a:buNone/>
            </a:pPr>
            <a:endParaRPr lang="en-GB" sz="1000" i="1" dirty="0" smtClean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en-GB" sz="2800" b="1" i="1" dirty="0" smtClean="0">
                <a:solidFill>
                  <a:prstClr val="black"/>
                </a:solidFill>
              </a:rPr>
              <a:t>Lipolysis</a:t>
            </a:r>
            <a:r>
              <a:rPr lang="en-GB" sz="2800" i="1" dirty="0" smtClean="0">
                <a:solidFill>
                  <a:prstClr val="black"/>
                </a:solidFill>
              </a:rPr>
              <a:t>- glycerol &amp; free fatty acids (FFA).</a:t>
            </a:r>
          </a:p>
          <a:p>
            <a:pPr>
              <a:lnSpc>
                <a:spcPct val="150000"/>
              </a:lnSpc>
            </a:pPr>
            <a:endParaRPr lang="en-GB" sz="1000" i="1" dirty="0" smtClean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en-GB" sz="2800" b="1" i="1" dirty="0" smtClean="0">
                <a:solidFill>
                  <a:prstClr val="black"/>
                </a:solidFill>
              </a:rPr>
              <a:t>Glycerol</a:t>
            </a:r>
            <a:r>
              <a:rPr lang="en-GB" sz="2800" i="1" dirty="0" smtClean="0">
                <a:solidFill>
                  <a:prstClr val="black"/>
                </a:solidFill>
              </a:rPr>
              <a:t> used in gluconeogenesis.</a:t>
            </a:r>
          </a:p>
          <a:p>
            <a:pPr>
              <a:lnSpc>
                <a:spcPct val="150000"/>
              </a:lnSpc>
            </a:pPr>
            <a:endParaRPr lang="en-GB" sz="1100" i="1" dirty="0" smtClean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en-GB" sz="2800" b="1" i="1" dirty="0" smtClean="0">
                <a:solidFill>
                  <a:prstClr val="black"/>
                </a:solidFill>
              </a:rPr>
              <a:t>FFA </a:t>
            </a:r>
            <a:r>
              <a:rPr lang="en-GB" sz="2800" i="1" dirty="0" smtClean="0">
                <a:solidFill>
                  <a:prstClr val="black"/>
                </a:solidFill>
              </a:rPr>
              <a:t>converted to </a:t>
            </a:r>
            <a:r>
              <a:rPr lang="en-GB" sz="2800" b="1" i="1" dirty="0" smtClean="0">
                <a:solidFill>
                  <a:prstClr val="black"/>
                </a:solidFill>
              </a:rPr>
              <a:t>ketone</a:t>
            </a:r>
            <a:r>
              <a:rPr lang="en-GB" sz="2800" i="1" dirty="0" smtClean="0">
                <a:solidFill>
                  <a:prstClr val="black"/>
                </a:solidFill>
              </a:rPr>
              <a:t> in liver &amp; to </a:t>
            </a:r>
            <a:r>
              <a:rPr lang="en-GB" sz="2800" b="1" i="1" dirty="0" smtClean="0">
                <a:solidFill>
                  <a:prstClr val="black"/>
                </a:solidFill>
              </a:rPr>
              <a:t>ATP</a:t>
            </a:r>
            <a:r>
              <a:rPr lang="en-GB" sz="2800" i="1" dirty="0" smtClean="0">
                <a:solidFill>
                  <a:prstClr val="black"/>
                </a:solidFill>
              </a:rPr>
              <a:t> in most tissues.</a:t>
            </a:r>
          </a:p>
          <a:p>
            <a:pPr>
              <a:lnSpc>
                <a:spcPct val="150000"/>
              </a:lnSpc>
            </a:pPr>
            <a:r>
              <a:rPr lang="en-GB" sz="2800" i="1" dirty="0" smtClean="0">
                <a:solidFill>
                  <a:prstClr val="black"/>
                </a:solidFill>
              </a:rPr>
              <a:t>Brain uses ketone for energy when less glucose available.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773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GB" b="1" i="1" dirty="0">
                <a:solidFill>
                  <a:schemeClr val="accent6">
                    <a:lumMod val="50000"/>
                  </a:schemeClr>
                </a:solidFill>
              </a:rPr>
              <a:t>PROTEIN METABOLISM</a:t>
            </a:r>
            <a:endParaRPr lang="en-GB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036496" cy="54006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en-GB" sz="2800" b="1" i="1" dirty="0" smtClean="0"/>
              <a:t>Proteolysis</a:t>
            </a:r>
            <a:r>
              <a:rPr lang="en-GB" sz="2800" i="1" dirty="0" smtClean="0"/>
              <a:t> </a:t>
            </a:r>
            <a:r>
              <a:rPr lang="en-GB" sz="2000" i="1" dirty="0" smtClean="0"/>
              <a:t>(skeletal muscle) </a:t>
            </a:r>
            <a:r>
              <a:rPr lang="en-GB" sz="2400" i="1" dirty="0"/>
              <a:t>mediated primarily by </a:t>
            </a:r>
            <a:r>
              <a:rPr lang="en-GB" sz="2400" b="1" i="1" dirty="0" smtClean="0"/>
              <a:t>glucocorticoids</a:t>
            </a:r>
          </a:p>
          <a:p>
            <a:pPr>
              <a:lnSpc>
                <a:spcPct val="200000"/>
              </a:lnSpc>
            </a:pPr>
            <a:r>
              <a:rPr lang="en-GB" sz="2800" i="1" dirty="0" smtClean="0"/>
              <a:t>↑urinary </a:t>
            </a:r>
            <a:r>
              <a:rPr lang="en-GB" sz="2800" i="1" dirty="0"/>
              <a:t>nitrogen excretion </a:t>
            </a:r>
            <a:r>
              <a:rPr lang="en-GB" sz="2800" i="1" dirty="0" smtClean="0"/>
              <a:t> to ˃30 g/d </a:t>
            </a:r>
            <a:r>
              <a:rPr lang="en-GB" sz="1400" b="1" i="1" dirty="0" smtClean="0"/>
              <a:t>(normal 10-20 g/d).</a:t>
            </a:r>
          </a:p>
          <a:p>
            <a:pPr>
              <a:lnSpc>
                <a:spcPct val="200000"/>
              </a:lnSpc>
            </a:pPr>
            <a:r>
              <a:rPr lang="en-GB" sz="2800" b="1" i="1" dirty="0" smtClean="0"/>
              <a:t>Amino acids </a:t>
            </a:r>
            <a:r>
              <a:rPr lang="en-GB" sz="2800" i="1" dirty="0" smtClean="0"/>
              <a:t>(AA): Used for gluconeogenesis and other activity</a:t>
            </a:r>
          </a:p>
          <a:p>
            <a:pPr>
              <a:lnSpc>
                <a:spcPct val="200000"/>
              </a:lnSpc>
            </a:pPr>
            <a:r>
              <a:rPr lang="en-GB" sz="2800" i="1" dirty="0" smtClean="0"/>
              <a:t>Not a </a:t>
            </a:r>
            <a:r>
              <a:rPr lang="en-GB" sz="2800" i="1" dirty="0"/>
              <a:t>long-term fuel </a:t>
            </a:r>
            <a:r>
              <a:rPr lang="en-GB" sz="2800" i="1" dirty="0" smtClean="0"/>
              <a:t>reserve.</a:t>
            </a:r>
          </a:p>
          <a:p>
            <a:pPr>
              <a:lnSpc>
                <a:spcPct val="200000"/>
              </a:lnSpc>
            </a:pPr>
            <a:r>
              <a:rPr lang="en-GB" sz="2800" i="1" dirty="0" smtClean="0"/>
              <a:t>Excessive </a:t>
            </a:r>
            <a:r>
              <a:rPr lang="en-GB" sz="2800" i="1" dirty="0"/>
              <a:t>protein </a:t>
            </a:r>
            <a:r>
              <a:rPr lang="en-GB" sz="2800" i="1" dirty="0" smtClean="0"/>
              <a:t>depletion-</a:t>
            </a:r>
            <a:r>
              <a:rPr lang="en-GB" sz="2000" i="1" dirty="0" smtClean="0"/>
              <a:t>(25-30</a:t>
            </a:r>
            <a:r>
              <a:rPr lang="en-GB" sz="2000" i="1" dirty="0"/>
              <a:t>% </a:t>
            </a:r>
            <a:r>
              <a:rPr lang="en-GB" sz="2000" i="1" dirty="0" smtClean="0"/>
              <a:t>lean </a:t>
            </a:r>
            <a:r>
              <a:rPr lang="en-GB" sz="2000" i="1" dirty="0"/>
              <a:t>body </a:t>
            </a:r>
            <a:r>
              <a:rPr lang="en-GB" sz="2000" i="1" dirty="0" smtClean="0"/>
              <a:t>wt.)</a:t>
            </a:r>
            <a:r>
              <a:rPr lang="en-GB" sz="2400" i="1" dirty="0" smtClean="0"/>
              <a:t>incompatible </a:t>
            </a:r>
            <a:r>
              <a:rPr lang="en-GB" sz="2400" i="1" dirty="0"/>
              <a:t>with </a:t>
            </a:r>
            <a:r>
              <a:rPr lang="en-GB" sz="2400" i="1" dirty="0" smtClean="0"/>
              <a:t>life.</a:t>
            </a:r>
          </a:p>
          <a:p>
            <a:pPr lvl="0">
              <a:lnSpc>
                <a:spcPct val="200000"/>
              </a:lnSpc>
            </a:pPr>
            <a:r>
              <a:rPr lang="en-GB" sz="2800" i="1" dirty="0" smtClean="0">
                <a:solidFill>
                  <a:prstClr val="black"/>
                </a:solidFill>
              </a:rPr>
              <a:t>Catabolism: </a:t>
            </a:r>
            <a:r>
              <a:rPr lang="en-GB" sz="2400" i="1" dirty="0" smtClean="0">
                <a:solidFill>
                  <a:prstClr val="black"/>
                </a:solidFill>
              </a:rPr>
              <a:t>Correspond to- severity &amp; </a:t>
            </a:r>
            <a:r>
              <a:rPr lang="en-GB" sz="2400" i="1" dirty="0">
                <a:solidFill>
                  <a:prstClr val="black"/>
                </a:solidFill>
              </a:rPr>
              <a:t>duration of </a:t>
            </a:r>
            <a:r>
              <a:rPr lang="en-GB" sz="2400" i="1" dirty="0" smtClean="0">
                <a:solidFill>
                  <a:prstClr val="black"/>
                </a:solidFill>
              </a:rPr>
              <a:t>injury.</a:t>
            </a:r>
          </a:p>
          <a:p>
            <a:pPr lvl="0">
              <a:lnSpc>
                <a:spcPct val="200000"/>
              </a:lnSpc>
            </a:pPr>
            <a:r>
              <a:rPr lang="en-GB" sz="2800" i="1" dirty="0" smtClean="0">
                <a:solidFill>
                  <a:prstClr val="black"/>
                </a:solidFill>
              </a:rPr>
              <a:t>Feeding can’t reverse catabolism but reduces it.</a:t>
            </a:r>
          </a:p>
          <a:p>
            <a:pPr lvl="0">
              <a:lnSpc>
                <a:spcPct val="120000"/>
              </a:lnSpc>
            </a:pPr>
            <a:endParaRPr lang="en-GB" sz="3500" i="1" dirty="0" smtClean="0">
              <a:solidFill>
                <a:prstClr val="black"/>
              </a:solidFill>
            </a:endParaRPr>
          </a:p>
          <a:p>
            <a:pPr lvl="0">
              <a:lnSpc>
                <a:spcPct val="120000"/>
              </a:lnSpc>
            </a:pPr>
            <a:endParaRPr lang="en-GB" sz="3500" i="1" dirty="0">
              <a:solidFill>
                <a:prstClr val="black"/>
              </a:solidFill>
            </a:endParaRPr>
          </a:p>
          <a:p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25758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850106"/>
          </a:xfrm>
        </p:spPr>
        <p:txBody>
          <a:bodyPr>
            <a:normAutofit fontScale="90000"/>
          </a:bodyPr>
          <a:lstStyle/>
          <a:p>
            <a:r>
              <a:rPr lang="en-GB" sz="4000" b="1" i="1" dirty="0">
                <a:solidFill>
                  <a:srgbClr val="F79646">
                    <a:lumMod val="50000"/>
                  </a:srgbClr>
                </a:solidFill>
              </a:rPr>
              <a:t>PROTEIN </a:t>
            </a:r>
            <a:r>
              <a:rPr lang="en-GB" sz="4000" b="1" i="1" dirty="0" smtClean="0">
                <a:solidFill>
                  <a:srgbClr val="F79646">
                    <a:lumMod val="50000"/>
                  </a:srgbClr>
                </a:solidFill>
              </a:rPr>
              <a:t>METABOLISM  </a:t>
            </a:r>
            <a:r>
              <a:rPr lang="en-GB" sz="2200" b="1" i="1" dirty="0" smtClean="0">
                <a:solidFill>
                  <a:srgbClr val="F79646">
                    <a:lumMod val="50000"/>
                  </a:srgbClr>
                </a:solidFill>
              </a:rPr>
              <a:t>(</a:t>
            </a:r>
            <a:r>
              <a:rPr lang="en-GB" sz="2200" b="1" i="1" dirty="0" smtClean="0">
                <a:solidFill>
                  <a:schemeClr val="accent6">
                    <a:lumMod val="50000"/>
                  </a:schemeClr>
                </a:solidFill>
              </a:rPr>
              <a:t>AMINO ACIDS FROM PROTEOLYSIS)</a:t>
            </a:r>
            <a:endParaRPr lang="en-GB" sz="22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036496" cy="5472608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GB" sz="2800" i="1" dirty="0" smtClean="0"/>
              <a:t>1. </a:t>
            </a:r>
            <a:r>
              <a:rPr lang="en-GB" sz="2800" b="1" i="1" dirty="0" smtClean="0"/>
              <a:t>Glucogenic AA </a:t>
            </a:r>
            <a:r>
              <a:rPr lang="en-GB" sz="2000" i="1" dirty="0" smtClean="0"/>
              <a:t>(alanine, glycine, cysteine)-  </a:t>
            </a:r>
            <a:r>
              <a:rPr lang="en-GB" sz="2400" b="1" i="1" dirty="0" smtClean="0"/>
              <a:t>gluconeogenesis</a:t>
            </a:r>
            <a:r>
              <a:rPr lang="en-GB" sz="2400" i="1" dirty="0" smtClean="0"/>
              <a:t> in liver</a:t>
            </a:r>
          </a:p>
          <a:p>
            <a:pPr>
              <a:lnSpc>
                <a:spcPct val="200000"/>
              </a:lnSpc>
            </a:pPr>
            <a:r>
              <a:rPr lang="en-GB" sz="2800" i="1" dirty="0" smtClean="0"/>
              <a:t>2. </a:t>
            </a:r>
            <a:r>
              <a:rPr lang="en-GB" sz="2800" b="1" i="1" dirty="0" smtClean="0"/>
              <a:t>Other AA </a:t>
            </a:r>
            <a:r>
              <a:rPr lang="en-GB" sz="2000" i="1" dirty="0" smtClean="0"/>
              <a:t>(Krebs cycle) pyruvate, acetyl co. A</a:t>
            </a:r>
            <a:r>
              <a:rPr lang="en-GB" sz="2800" i="1" dirty="0" smtClean="0"/>
              <a:t> - </a:t>
            </a:r>
            <a:r>
              <a:rPr lang="en-GB" sz="2400" b="1" i="1" dirty="0" smtClean="0"/>
              <a:t>gluconeogenesis</a:t>
            </a:r>
          </a:p>
          <a:p>
            <a:pPr>
              <a:lnSpc>
                <a:spcPct val="200000"/>
              </a:lnSpc>
            </a:pPr>
            <a:r>
              <a:rPr lang="en-GB" sz="2800" i="1" dirty="0" smtClean="0"/>
              <a:t>3. </a:t>
            </a:r>
            <a:r>
              <a:rPr lang="en-GB" sz="2800" b="1" i="1" dirty="0" smtClean="0"/>
              <a:t>Substrate</a:t>
            </a:r>
            <a:r>
              <a:rPr lang="en-GB" sz="2800" i="1" dirty="0" smtClean="0"/>
              <a:t> for acute phase proteins </a:t>
            </a:r>
            <a:r>
              <a:rPr lang="en-GB" sz="2400" i="1" dirty="0" smtClean="0"/>
              <a:t>(liver)- C reactive protein</a:t>
            </a:r>
          </a:p>
          <a:p>
            <a:pPr>
              <a:lnSpc>
                <a:spcPct val="200000"/>
              </a:lnSpc>
            </a:pPr>
            <a:r>
              <a:rPr lang="en-GB" sz="2800" i="1" dirty="0" smtClean="0"/>
              <a:t>Role of acute phase protein not known ? defence or healing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022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i="1" dirty="0" smtClean="0">
                <a:solidFill>
                  <a:schemeClr val="accent6">
                    <a:lumMod val="50000"/>
                  </a:schemeClr>
                </a:solidFill>
              </a:rPr>
              <a:t>CHANGES IN RBC AND COAGULATION</a:t>
            </a:r>
            <a:endParaRPr lang="en-GB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b="1" i="1" u="sng" dirty="0" smtClean="0"/>
              <a:t>Anaemia</a:t>
            </a:r>
            <a:r>
              <a:rPr lang="en-GB" i="1" u="sng" dirty="0" smtClean="0"/>
              <a:t>: </a:t>
            </a:r>
            <a:r>
              <a:rPr lang="en-GB" sz="2800" i="1" dirty="0" smtClean="0"/>
              <a:t>Blood loss, haemodilution, impaired RBC production in bone marrow (↓ erythropoietin)</a:t>
            </a:r>
          </a:p>
          <a:p>
            <a:pPr marL="0" indent="0">
              <a:buNone/>
            </a:pPr>
            <a:endParaRPr lang="en-GB" sz="2800" i="1" dirty="0" smtClean="0"/>
          </a:p>
          <a:p>
            <a:pPr>
              <a:lnSpc>
                <a:spcPct val="150000"/>
              </a:lnSpc>
            </a:pPr>
            <a:r>
              <a:rPr lang="en-GB" sz="2800" b="1" i="1" u="sng" dirty="0" smtClean="0"/>
              <a:t>Hypercoagulable state</a:t>
            </a:r>
            <a:r>
              <a:rPr lang="en-GB" sz="2800" i="1" u="sng" dirty="0" smtClean="0"/>
              <a:t>: </a:t>
            </a:r>
            <a:r>
              <a:rPr lang="en-GB" sz="2800" i="1" dirty="0" smtClean="0"/>
              <a:t>(Endothelial injury, platelet activation, venous stasis, increased procoagulant factors)  Increased risk of thrombo-embolism</a:t>
            </a:r>
            <a:endParaRPr lang="en-GB" sz="2800" i="1" dirty="0"/>
          </a:p>
        </p:txBody>
      </p:sp>
    </p:spTree>
    <p:extLst>
      <p:ext uri="{BB962C8B-B14F-4D97-AF65-F5344CB8AC3E}">
        <p14:creationId xmlns:p14="http://schemas.microsoft.com/office/powerpoint/2010/main" val="7269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GB" b="1" i="1" dirty="0" smtClean="0">
                <a:solidFill>
                  <a:schemeClr val="accent6">
                    <a:lumMod val="50000"/>
                  </a:schemeClr>
                </a:solidFill>
              </a:rPr>
              <a:t>ILOs</a:t>
            </a:r>
            <a:endParaRPr lang="en-GB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8964488" cy="5472608"/>
          </a:xfrm>
        </p:spPr>
        <p:txBody>
          <a:bodyPr>
            <a:normAutofit/>
          </a:bodyPr>
          <a:lstStyle/>
          <a:p>
            <a:r>
              <a:rPr lang="en-GB" sz="2800" b="1" i="1" dirty="0" smtClean="0"/>
              <a:t>At the end of this presentation students will be able to:</a:t>
            </a:r>
          </a:p>
          <a:p>
            <a:pPr marL="0" indent="0">
              <a:buNone/>
            </a:pPr>
            <a:endParaRPr lang="en-GB" sz="1200" i="1" dirty="0" smtClean="0"/>
          </a:p>
          <a:p>
            <a:pPr lvl="0">
              <a:lnSpc>
                <a:spcPct val="250000"/>
              </a:lnSpc>
              <a:spcBef>
                <a:spcPts val="0"/>
              </a:spcBef>
              <a:buFont typeface="Symbol"/>
              <a:buChar char=""/>
            </a:pPr>
            <a:r>
              <a:rPr lang="en-US" sz="2400" i="1" dirty="0">
                <a:latin typeface="Times New Roman"/>
                <a:ea typeface="Times New Roman"/>
              </a:rPr>
              <a:t>Understand the </a:t>
            </a:r>
            <a:r>
              <a:rPr lang="en-US" sz="2400" b="1" i="1" dirty="0">
                <a:latin typeface="Times New Roman"/>
                <a:ea typeface="Times New Roman"/>
              </a:rPr>
              <a:t>body’s local and systemic response </a:t>
            </a:r>
            <a:r>
              <a:rPr lang="en-US" sz="2400" i="1" dirty="0">
                <a:latin typeface="Times New Roman"/>
                <a:ea typeface="Times New Roman"/>
              </a:rPr>
              <a:t>to injury.</a:t>
            </a:r>
            <a:endParaRPr lang="en-US" sz="2400" i="1" dirty="0"/>
          </a:p>
          <a:p>
            <a:pPr lvl="0">
              <a:lnSpc>
                <a:spcPct val="250000"/>
              </a:lnSpc>
              <a:spcBef>
                <a:spcPts val="0"/>
              </a:spcBef>
              <a:buFont typeface="Symbol"/>
              <a:buChar char=""/>
            </a:pPr>
            <a:r>
              <a:rPr lang="en-US" sz="2400" i="1" dirty="0">
                <a:latin typeface="Times New Roman"/>
                <a:ea typeface="Times New Roman"/>
              </a:rPr>
              <a:t>Explain the </a:t>
            </a:r>
            <a:r>
              <a:rPr lang="en-US" sz="2400" b="1" i="1" dirty="0">
                <a:latin typeface="Times New Roman"/>
                <a:ea typeface="Times New Roman"/>
              </a:rPr>
              <a:t>metabolic changes </a:t>
            </a:r>
            <a:r>
              <a:rPr lang="en-US" sz="2400" i="1" dirty="0">
                <a:latin typeface="Times New Roman"/>
                <a:ea typeface="Times New Roman"/>
              </a:rPr>
              <a:t>that happen </a:t>
            </a:r>
            <a:r>
              <a:rPr lang="en-US" sz="2400" i="1" dirty="0" smtClean="0">
                <a:latin typeface="Times New Roman"/>
                <a:ea typeface="Times New Roman"/>
              </a:rPr>
              <a:t>in </a:t>
            </a:r>
            <a:r>
              <a:rPr lang="en-US" sz="2400" i="1" dirty="0">
                <a:latin typeface="Times New Roman"/>
                <a:ea typeface="Times New Roman"/>
              </a:rPr>
              <a:t>response to injury.</a:t>
            </a:r>
            <a:endParaRPr lang="en-US" sz="2400" i="1" dirty="0"/>
          </a:p>
          <a:p>
            <a:pPr lvl="0">
              <a:lnSpc>
                <a:spcPct val="250000"/>
              </a:lnSpc>
              <a:spcBef>
                <a:spcPts val="0"/>
              </a:spcBef>
              <a:buFont typeface="Symbol"/>
              <a:buChar char=""/>
            </a:pPr>
            <a:r>
              <a:rPr lang="en-US" sz="2400" i="1" dirty="0">
                <a:latin typeface="Times New Roman"/>
                <a:ea typeface="Times New Roman"/>
              </a:rPr>
              <a:t>Recognize the </a:t>
            </a:r>
            <a:r>
              <a:rPr lang="en-US" sz="2400" b="1" i="1" dirty="0">
                <a:latin typeface="Times New Roman"/>
                <a:ea typeface="Times New Roman"/>
              </a:rPr>
              <a:t>harmful effects </a:t>
            </a:r>
            <a:r>
              <a:rPr lang="en-US" sz="2400" i="1" dirty="0">
                <a:latin typeface="Times New Roman"/>
                <a:ea typeface="Times New Roman"/>
              </a:rPr>
              <a:t>of this response. </a:t>
            </a:r>
            <a:endParaRPr lang="en-US" sz="2400" i="1" dirty="0"/>
          </a:p>
          <a:p>
            <a:pPr lvl="0">
              <a:lnSpc>
                <a:spcPct val="250000"/>
              </a:lnSpc>
              <a:spcBef>
                <a:spcPts val="0"/>
              </a:spcBef>
              <a:buFont typeface="Symbol"/>
              <a:buChar char=""/>
            </a:pPr>
            <a:r>
              <a:rPr lang="en-US" sz="2400" i="1" dirty="0">
                <a:latin typeface="Times New Roman"/>
                <a:ea typeface="Times New Roman"/>
              </a:rPr>
              <a:t>Describe the clinical interventions to </a:t>
            </a:r>
            <a:r>
              <a:rPr lang="en-US" sz="2400" b="1" i="1" dirty="0">
                <a:latin typeface="Times New Roman"/>
                <a:ea typeface="Times New Roman"/>
              </a:rPr>
              <a:t>minimize harmful effects</a:t>
            </a:r>
            <a:r>
              <a:rPr lang="en-US" sz="2400" i="1" dirty="0">
                <a:latin typeface="Times New Roman"/>
                <a:ea typeface="Times New Roman"/>
              </a:rPr>
              <a:t>.</a:t>
            </a:r>
            <a:endParaRPr lang="en-US" sz="2400" i="1" dirty="0"/>
          </a:p>
          <a:p>
            <a:pPr lvl="0">
              <a:lnSpc>
                <a:spcPct val="250000"/>
              </a:lnSpc>
              <a:spcBef>
                <a:spcPts val="0"/>
              </a:spcBef>
              <a:buFont typeface="Symbol"/>
              <a:buChar char=""/>
            </a:pPr>
            <a:r>
              <a:rPr lang="en-US" sz="2400" i="1" dirty="0">
                <a:latin typeface="Times New Roman"/>
                <a:ea typeface="Times New Roman"/>
              </a:rPr>
              <a:t>Differentiate the clinical </a:t>
            </a:r>
            <a:r>
              <a:rPr lang="en-US" sz="2400" b="1" i="1" dirty="0">
                <a:latin typeface="Times New Roman"/>
                <a:ea typeface="Times New Roman"/>
              </a:rPr>
              <a:t>spectrum of SIRS</a:t>
            </a:r>
            <a:endParaRPr lang="en-US" sz="2400" b="1" i="1" dirty="0"/>
          </a:p>
          <a:p>
            <a:pPr marL="0" indent="0">
              <a:buNone/>
            </a:pPr>
            <a:endParaRPr lang="en-GB" sz="1100" i="1" dirty="0" smtClean="0"/>
          </a:p>
        </p:txBody>
      </p:sp>
    </p:spTree>
    <p:extLst>
      <p:ext uri="{BB962C8B-B14F-4D97-AF65-F5344CB8AC3E}">
        <p14:creationId xmlns:p14="http://schemas.microsoft.com/office/powerpoint/2010/main" val="356731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722918" cy="6372000"/>
          </a:xfrm>
        </p:spPr>
      </p:pic>
    </p:spTree>
    <p:extLst>
      <p:ext uri="{BB962C8B-B14F-4D97-AF65-F5344CB8AC3E}">
        <p14:creationId xmlns:p14="http://schemas.microsoft.com/office/powerpoint/2010/main" val="417831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GB" sz="3600" b="1" i="1" dirty="0" smtClean="0">
                <a:solidFill>
                  <a:schemeClr val="accent6">
                    <a:lumMod val="50000"/>
                  </a:schemeClr>
                </a:solidFill>
              </a:rPr>
              <a:t>FCTORS MODIFYING RESPONSE TO INJURY</a:t>
            </a:r>
            <a:endParaRPr lang="en-GB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47260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b="1" i="1" dirty="0" smtClean="0"/>
              <a:t>Patient related factors</a:t>
            </a:r>
            <a:r>
              <a:rPr lang="en-GB" i="1" dirty="0" smtClean="0"/>
              <a:t>: </a:t>
            </a:r>
            <a:r>
              <a:rPr lang="en-GB" sz="2600" i="1" dirty="0" smtClean="0"/>
              <a:t>Coexisting illness, medications, nutritional status, genetic factors.</a:t>
            </a:r>
          </a:p>
          <a:p>
            <a:pPr>
              <a:lnSpc>
                <a:spcPct val="150000"/>
              </a:lnSpc>
            </a:pPr>
            <a:r>
              <a:rPr lang="en-GB" b="1" i="1" dirty="0" smtClean="0"/>
              <a:t>Injury related factors</a:t>
            </a:r>
            <a:r>
              <a:rPr lang="en-GB" i="1" dirty="0" smtClean="0"/>
              <a:t>: </a:t>
            </a:r>
            <a:r>
              <a:rPr lang="en-GB" sz="2600" i="1" dirty="0" smtClean="0"/>
              <a:t>Severity, nature </a:t>
            </a:r>
            <a:r>
              <a:rPr lang="en-GB" sz="1700" i="1" dirty="0" smtClean="0"/>
              <a:t>(burn, ischemia), </a:t>
            </a:r>
            <a:r>
              <a:rPr lang="en-GB" sz="2600" i="1" dirty="0" smtClean="0"/>
              <a:t>temperature.</a:t>
            </a:r>
          </a:p>
          <a:p>
            <a:pPr>
              <a:lnSpc>
                <a:spcPct val="150000"/>
              </a:lnSpc>
            </a:pPr>
            <a:r>
              <a:rPr lang="en-GB" b="1" i="1" dirty="0" smtClean="0"/>
              <a:t>Response m</a:t>
            </a:r>
            <a:r>
              <a:rPr lang="en-GB" b="1" i="1" dirty="0" smtClean="0">
                <a:solidFill>
                  <a:prstClr val="black"/>
                </a:solidFill>
              </a:rPr>
              <a:t>agnitude </a:t>
            </a:r>
            <a:r>
              <a:rPr lang="en-GB" b="1" i="1" dirty="0" smtClean="0"/>
              <a:t>can be minimized </a:t>
            </a:r>
            <a:r>
              <a:rPr lang="en-GB" i="1" dirty="0" smtClean="0"/>
              <a:t>by: </a:t>
            </a:r>
            <a:r>
              <a:rPr lang="en-GB" sz="2600" i="1" dirty="0" smtClean="0"/>
              <a:t>minimal invasive surgery , minimizing blood loss, preventing/ treating infection, use of loco-regional anaesthesia.</a:t>
            </a:r>
            <a:endParaRPr lang="en-GB" sz="2600" i="1" dirty="0"/>
          </a:p>
        </p:txBody>
      </p:sp>
    </p:spTree>
    <p:extLst>
      <p:ext uri="{BB962C8B-B14F-4D97-AF65-F5344CB8AC3E}">
        <p14:creationId xmlns:p14="http://schemas.microsoft.com/office/powerpoint/2010/main" val="100191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301006"/>
          </a:xfrm>
        </p:spPr>
        <p:txBody>
          <a:bodyPr>
            <a:normAutofit fontScale="90000"/>
          </a:bodyPr>
          <a:lstStyle/>
          <a:p>
            <a:r>
              <a:rPr lang="en-GB" sz="3200" b="1" i="1" dirty="0" smtClean="0">
                <a:solidFill>
                  <a:schemeClr val="accent6">
                    <a:lumMod val="50000"/>
                  </a:schemeClr>
                </a:solidFill>
              </a:rPr>
              <a:t>CLINICAL SPECTRUM OF INFECTION &amp;                                        SYSTEMIC INFLAMATORY RESPONSE SYNDROME  </a:t>
            </a:r>
            <a:r>
              <a:rPr lang="en-GB" sz="3200" b="1" i="1" dirty="0">
                <a:solidFill>
                  <a:schemeClr val="accent6">
                    <a:lumMod val="50000"/>
                  </a:schemeClr>
                </a:solidFill>
              </a:rPr>
              <a:t>(SIRS</a:t>
            </a:r>
            <a:r>
              <a:rPr lang="en-GB" sz="3200" b="1" i="1" dirty="0" smtClean="0">
                <a:solidFill>
                  <a:schemeClr val="accent6">
                    <a:lumMod val="50000"/>
                  </a:schemeClr>
                </a:solidFill>
              </a:rPr>
              <a:t>)  </a:t>
            </a:r>
            <a:endParaRPr lang="en-GB" sz="32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GB" sz="2800" b="1" i="1" dirty="0" smtClean="0"/>
              <a:t>Terminologies</a:t>
            </a:r>
            <a:r>
              <a:rPr lang="en-GB" sz="2800" i="1" dirty="0" smtClean="0"/>
              <a:t> to describe various </a:t>
            </a:r>
            <a:r>
              <a:rPr lang="en-GB" sz="2800" b="1" i="1" dirty="0" smtClean="0"/>
              <a:t>facets of inflammation</a:t>
            </a:r>
            <a:r>
              <a:rPr lang="en-GB" sz="2800" i="1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GB" sz="2400" b="1" i="1" u="sng" dirty="0" smtClean="0"/>
              <a:t>SIRS</a:t>
            </a:r>
            <a:r>
              <a:rPr lang="en-GB" sz="2400" i="1" u="sng" dirty="0" smtClean="0"/>
              <a:t>:</a:t>
            </a:r>
            <a:r>
              <a:rPr lang="en-GB" sz="2400" i="1" dirty="0" smtClean="0"/>
              <a:t> 2 or more of following: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2400" i="1" dirty="0" smtClean="0"/>
              <a:t>	Temperature ≥38°C </a:t>
            </a:r>
            <a:r>
              <a:rPr lang="en-GB" sz="2400" i="1" dirty="0"/>
              <a:t>or </a:t>
            </a:r>
            <a:r>
              <a:rPr lang="en-GB" sz="2400" i="1" dirty="0" smtClean="0"/>
              <a:t>≤36°C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2400" i="1" dirty="0" smtClean="0"/>
              <a:t>  Heart </a:t>
            </a:r>
            <a:r>
              <a:rPr lang="en-GB" sz="2400" i="1" dirty="0"/>
              <a:t>rate </a:t>
            </a:r>
            <a:r>
              <a:rPr lang="en-GB" sz="2400" i="1" dirty="0" smtClean="0"/>
              <a:t>≥90 beats/min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2400" i="1" dirty="0"/>
              <a:t> </a:t>
            </a:r>
            <a:r>
              <a:rPr lang="en-GB" sz="2400" i="1" dirty="0" smtClean="0"/>
              <a:t> Respiratory </a:t>
            </a:r>
            <a:r>
              <a:rPr lang="en-GB" sz="2400" i="1" dirty="0"/>
              <a:t>rate </a:t>
            </a:r>
            <a:r>
              <a:rPr lang="en-GB" sz="2400" i="1" dirty="0" smtClean="0"/>
              <a:t>≥20/mi  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2400" i="1" dirty="0"/>
              <a:t> </a:t>
            </a:r>
            <a:r>
              <a:rPr lang="en-GB" sz="2400" i="1" dirty="0" smtClean="0"/>
              <a:t> WBC </a:t>
            </a:r>
            <a:r>
              <a:rPr lang="en-GB" sz="2400" i="1" dirty="0"/>
              <a:t>count </a:t>
            </a:r>
            <a:r>
              <a:rPr lang="en-GB" sz="2400" i="1" dirty="0" smtClean="0"/>
              <a:t>≥12,000/L </a:t>
            </a:r>
            <a:r>
              <a:rPr lang="en-GB" sz="2400" i="1" dirty="0"/>
              <a:t>or </a:t>
            </a:r>
            <a:r>
              <a:rPr lang="en-GB" sz="2400" i="1" dirty="0" smtClean="0"/>
              <a:t>≤4000/L</a:t>
            </a:r>
          </a:p>
          <a:p>
            <a:pPr>
              <a:lnSpc>
                <a:spcPct val="150000"/>
              </a:lnSpc>
            </a:pPr>
            <a:r>
              <a:rPr lang="en-GB" sz="2400" b="1" i="1" u="sng" dirty="0" smtClean="0"/>
              <a:t>Sepsis</a:t>
            </a:r>
            <a:r>
              <a:rPr lang="en-GB" sz="2400" i="1" dirty="0" smtClean="0"/>
              <a:t>: </a:t>
            </a:r>
            <a:r>
              <a:rPr lang="en-GB" sz="2400" i="1" dirty="0"/>
              <a:t>Identifiable source of infection + </a:t>
            </a:r>
            <a:r>
              <a:rPr lang="en-GB" sz="2400" i="1" dirty="0" smtClean="0"/>
              <a:t>SIRS</a:t>
            </a:r>
          </a:p>
          <a:p>
            <a:pPr>
              <a:lnSpc>
                <a:spcPct val="150000"/>
              </a:lnSpc>
            </a:pPr>
            <a:r>
              <a:rPr lang="en-GB" sz="2400" b="1" i="1" u="sng" dirty="0"/>
              <a:t>Severe </a:t>
            </a:r>
            <a:r>
              <a:rPr lang="en-GB" sz="2400" b="1" i="1" u="sng" dirty="0" smtClean="0"/>
              <a:t>sepsis</a:t>
            </a:r>
            <a:r>
              <a:rPr lang="en-GB" sz="2400" i="1" dirty="0" smtClean="0"/>
              <a:t>: </a:t>
            </a:r>
            <a:r>
              <a:rPr lang="en-GB" sz="2400" i="1" dirty="0"/>
              <a:t>Sepsis + organ </a:t>
            </a:r>
            <a:r>
              <a:rPr lang="en-GB" sz="2400" i="1" dirty="0" smtClean="0"/>
              <a:t>dysfunction</a:t>
            </a:r>
          </a:p>
          <a:p>
            <a:pPr>
              <a:lnSpc>
                <a:spcPct val="150000"/>
              </a:lnSpc>
            </a:pPr>
            <a:r>
              <a:rPr lang="en-GB" sz="2400" b="1" i="1" u="sng" dirty="0"/>
              <a:t>Septic </a:t>
            </a:r>
            <a:r>
              <a:rPr lang="en-GB" sz="2400" b="1" i="1" u="sng" dirty="0" smtClean="0"/>
              <a:t>shock</a:t>
            </a:r>
            <a:r>
              <a:rPr lang="en-GB" sz="2400" i="1" dirty="0" smtClean="0"/>
              <a:t>: </a:t>
            </a:r>
            <a:r>
              <a:rPr lang="en-GB" sz="2400" i="1" dirty="0"/>
              <a:t>Sepsis + cardiovascular collapse </a:t>
            </a:r>
          </a:p>
        </p:txBody>
      </p:sp>
    </p:spTree>
    <p:extLst>
      <p:ext uri="{BB962C8B-B14F-4D97-AF65-F5344CB8AC3E}">
        <p14:creationId xmlns:p14="http://schemas.microsoft.com/office/powerpoint/2010/main" val="306726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accent6">
                    <a:lumMod val="50000"/>
                  </a:schemeClr>
                </a:solidFill>
              </a:rPr>
              <a:t>ANABOLISM</a:t>
            </a:r>
            <a:endParaRPr lang="en-GB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5184576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GB" sz="2800" i="1" dirty="0">
                <a:solidFill>
                  <a:prstClr val="black"/>
                </a:solidFill>
              </a:rPr>
              <a:t>Pro-inflammatory cytokine has subsided</a:t>
            </a:r>
          </a:p>
          <a:p>
            <a:pPr>
              <a:lnSpc>
                <a:spcPct val="150000"/>
              </a:lnSpc>
            </a:pPr>
            <a:r>
              <a:rPr lang="en-GB" sz="2800" i="1" dirty="0" smtClean="0"/>
              <a:t>Regaining weight, skeletal muscle mass, and fat.</a:t>
            </a:r>
          </a:p>
          <a:p>
            <a:pPr>
              <a:lnSpc>
                <a:spcPct val="150000"/>
              </a:lnSpc>
            </a:pPr>
            <a:r>
              <a:rPr lang="en-GB" sz="2800" i="1" dirty="0" smtClean="0"/>
              <a:t>Patients feel better, regain appetite</a:t>
            </a:r>
          </a:p>
          <a:p>
            <a:pPr>
              <a:lnSpc>
                <a:spcPct val="150000"/>
              </a:lnSpc>
            </a:pPr>
            <a:r>
              <a:rPr lang="en-GB" sz="2800" i="1" dirty="0" smtClean="0"/>
              <a:t>Hormones: Insulin, insulin like growth factor, growth hormone, androgens, 17-ketosteroids</a:t>
            </a:r>
          </a:p>
          <a:p>
            <a:pPr>
              <a:lnSpc>
                <a:spcPct val="150000"/>
              </a:lnSpc>
            </a:pPr>
            <a:r>
              <a:rPr lang="en-GB" sz="2800" i="1" dirty="0" smtClean="0"/>
              <a:t>Adequate nutrition &amp; early mobilization promote enhanced recovery.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4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2459504"/>
            <a:ext cx="65527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i="1" kern="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  <a:cs typeface="Arial"/>
              </a:rPr>
              <a:t>THANK </a:t>
            </a:r>
            <a:r>
              <a:rPr lang="en-US" sz="7200" b="1" i="1" kern="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  <a:cs typeface="Arial"/>
              </a:rPr>
              <a:t> YOU!</a:t>
            </a:r>
            <a:endParaRPr lang="en-GB" sz="7200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68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20688"/>
            <a:ext cx="3592287" cy="2011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C:\Users\malam\Documents\Clinical Photographs\Clinical Photos-RCH\Second Look Surgery for Hepatic trauma\DSCN131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464" y="2867744"/>
            <a:ext cx="48768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613048"/>
            <a:ext cx="3388091" cy="2011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820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b="1" i="1" dirty="0" smtClean="0">
                <a:solidFill>
                  <a:schemeClr val="accent6">
                    <a:lumMod val="50000"/>
                  </a:schemeClr>
                </a:solidFill>
              </a:rPr>
              <a:t>INTRODUCTION</a:t>
            </a:r>
            <a:endParaRPr lang="en-GB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184576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GB" i="1" dirty="0" smtClean="0"/>
              <a:t>Complex  </a:t>
            </a:r>
            <a:r>
              <a:rPr lang="en-GB" b="1" i="1" dirty="0" smtClean="0"/>
              <a:t>neuroendocrine  </a:t>
            </a:r>
            <a:r>
              <a:rPr lang="en-GB" i="1" dirty="0" smtClean="0"/>
              <a:t>response  </a:t>
            </a:r>
          </a:p>
          <a:p>
            <a:pPr lvl="0">
              <a:lnSpc>
                <a:spcPct val="200000"/>
              </a:lnSpc>
            </a:pPr>
            <a:r>
              <a:rPr lang="en-GB" i="1" dirty="0" smtClean="0">
                <a:solidFill>
                  <a:prstClr val="black"/>
                </a:solidFill>
              </a:rPr>
              <a:t>Aim :  </a:t>
            </a:r>
            <a:r>
              <a:rPr lang="en-GB" b="1" i="1" dirty="0" smtClean="0">
                <a:solidFill>
                  <a:prstClr val="black"/>
                </a:solidFill>
              </a:rPr>
              <a:t>Restore </a:t>
            </a:r>
            <a:r>
              <a:rPr lang="en-GB" i="1" dirty="0" smtClean="0">
                <a:solidFill>
                  <a:prstClr val="black"/>
                </a:solidFill>
              </a:rPr>
              <a:t>body to pre-injury state</a:t>
            </a:r>
            <a:endParaRPr lang="en-GB" i="1" dirty="0">
              <a:solidFill>
                <a:prstClr val="black"/>
              </a:solidFill>
            </a:endParaRPr>
          </a:p>
          <a:p>
            <a:pPr>
              <a:lnSpc>
                <a:spcPct val="200000"/>
              </a:lnSpc>
            </a:pPr>
            <a:r>
              <a:rPr lang="en-GB" i="1" dirty="0" smtClean="0"/>
              <a:t>Acts </a:t>
            </a:r>
            <a:r>
              <a:rPr lang="en-GB" b="1" i="1" dirty="0" smtClean="0"/>
              <a:t>locally</a:t>
            </a:r>
            <a:r>
              <a:rPr lang="en-GB" i="1" dirty="0" smtClean="0"/>
              <a:t> &amp; </a:t>
            </a:r>
            <a:r>
              <a:rPr lang="en-GB" b="1" i="1" dirty="0" smtClean="0"/>
              <a:t>systemically</a:t>
            </a:r>
          </a:p>
          <a:p>
            <a:pPr>
              <a:lnSpc>
                <a:spcPct val="200000"/>
              </a:lnSpc>
            </a:pPr>
            <a:r>
              <a:rPr lang="en-GB" i="1" dirty="0" smtClean="0"/>
              <a:t>Major insults- </a:t>
            </a:r>
            <a:r>
              <a:rPr lang="en-GB" b="1" i="1" dirty="0"/>
              <a:t>overwhelming</a:t>
            </a:r>
            <a:r>
              <a:rPr lang="en-GB" i="1" dirty="0"/>
              <a:t> inflammatory response </a:t>
            </a:r>
            <a:endParaRPr lang="en-GB" b="1" i="1" dirty="0" smtClean="0"/>
          </a:p>
          <a:p>
            <a:pPr>
              <a:lnSpc>
                <a:spcPct val="200000"/>
              </a:lnSpc>
            </a:pPr>
            <a:r>
              <a:rPr lang="en-GB" i="1" dirty="0" smtClean="0"/>
              <a:t>Without </a:t>
            </a:r>
            <a:r>
              <a:rPr lang="en-GB" i="1" dirty="0"/>
              <a:t>appropriate </a:t>
            </a:r>
            <a:r>
              <a:rPr lang="en-GB" i="1" dirty="0" smtClean="0"/>
              <a:t>intervention-  </a:t>
            </a:r>
            <a:r>
              <a:rPr lang="en-GB" b="1" i="1" dirty="0" smtClean="0"/>
              <a:t>threatens </a:t>
            </a:r>
            <a:r>
              <a:rPr lang="en-GB" b="1" i="1" dirty="0"/>
              <a:t>survival</a:t>
            </a:r>
            <a:r>
              <a:rPr lang="en-GB" dirty="0"/>
              <a:t>.</a:t>
            </a:r>
            <a:endParaRPr lang="en-GB" b="1" dirty="0" smtClean="0"/>
          </a:p>
          <a:p>
            <a:endParaRPr lang="en-GB" b="1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853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>
            <a:normAutofit/>
          </a:bodyPr>
          <a:lstStyle/>
          <a:p>
            <a:r>
              <a:rPr lang="en-GB" sz="4000" b="1" i="1" dirty="0" smtClean="0">
                <a:solidFill>
                  <a:schemeClr val="accent6">
                    <a:lumMod val="50000"/>
                  </a:schemeClr>
                </a:solidFill>
              </a:rPr>
              <a:t>RESPONSE</a:t>
            </a:r>
            <a:endParaRPr lang="en-GB" sz="4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616624"/>
          </a:xfrm>
        </p:spPr>
        <p:txBody>
          <a:bodyPr>
            <a:normAutofit/>
          </a:bodyPr>
          <a:lstStyle/>
          <a:p>
            <a:endParaRPr lang="en-GB" sz="1000" dirty="0" smtClean="0"/>
          </a:p>
          <a:p>
            <a:pPr>
              <a:lnSpc>
                <a:spcPct val="150000"/>
              </a:lnSpc>
            </a:pPr>
            <a:r>
              <a:rPr lang="en-GB" b="1" i="1" dirty="0" smtClean="0"/>
              <a:t>Proinflammatory</a:t>
            </a:r>
            <a:r>
              <a:rPr lang="en-GB" i="1" dirty="0" smtClean="0"/>
              <a:t>: Activation </a:t>
            </a:r>
            <a:r>
              <a:rPr lang="en-GB" i="1" dirty="0"/>
              <a:t>of cellular processes designed to restore tissue function and eradicate invading </a:t>
            </a:r>
            <a:r>
              <a:rPr lang="en-GB" i="1" dirty="0" smtClean="0"/>
              <a:t>microorganisms. </a:t>
            </a:r>
          </a:p>
          <a:p>
            <a:pPr marL="0" indent="0">
              <a:buNone/>
            </a:pPr>
            <a:endParaRPr lang="en-GB" sz="1200" i="1" dirty="0" smtClean="0"/>
          </a:p>
          <a:p>
            <a:pPr>
              <a:lnSpc>
                <a:spcPct val="150000"/>
              </a:lnSpc>
            </a:pPr>
            <a:r>
              <a:rPr lang="en-GB" b="1" i="1" dirty="0" smtClean="0"/>
              <a:t>Anti-inflammatory:</a:t>
            </a:r>
            <a:r>
              <a:rPr lang="en-GB" i="1" dirty="0" smtClean="0"/>
              <a:t> Preventing </a:t>
            </a:r>
            <a:r>
              <a:rPr lang="en-GB" i="1" dirty="0"/>
              <a:t>excessive proinflammatory activities </a:t>
            </a:r>
            <a:r>
              <a:rPr lang="en-GB" i="1" dirty="0" smtClean="0"/>
              <a:t>and </a:t>
            </a:r>
            <a:r>
              <a:rPr lang="en-GB" i="1" dirty="0"/>
              <a:t>restoring homeostasis in the </a:t>
            </a:r>
            <a:r>
              <a:rPr lang="en-GB" i="1" dirty="0" smtClean="0"/>
              <a:t>individual. 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68458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GB" sz="4000" b="1" i="1" dirty="0" smtClean="0">
                <a:solidFill>
                  <a:schemeClr val="accent6">
                    <a:lumMod val="50000"/>
                  </a:schemeClr>
                </a:solidFill>
              </a:rPr>
              <a:t>Response</a:t>
            </a:r>
            <a:endParaRPr lang="en-GB" sz="4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147248" cy="554461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b="1" i="1" u="sng" dirty="0" smtClean="0">
                <a:solidFill>
                  <a:prstClr val="black"/>
                </a:solidFill>
              </a:rPr>
              <a:t>INITIAL </a:t>
            </a:r>
            <a:r>
              <a:rPr lang="en-GB" b="1" i="1" u="sng" dirty="0">
                <a:solidFill>
                  <a:prstClr val="black"/>
                </a:solidFill>
              </a:rPr>
              <a:t>CATABOLIC</a:t>
            </a:r>
            <a:r>
              <a:rPr lang="en-GB" b="1" i="1" dirty="0">
                <a:solidFill>
                  <a:prstClr val="black"/>
                </a:solidFill>
              </a:rPr>
              <a:t> </a:t>
            </a:r>
            <a:r>
              <a:rPr lang="en-GB" sz="2400" b="1" i="1" dirty="0" smtClean="0">
                <a:solidFill>
                  <a:prstClr val="black"/>
                </a:solidFill>
              </a:rPr>
              <a:t>(</a:t>
            </a:r>
            <a:r>
              <a:rPr lang="en-GB" sz="2400" i="1" dirty="0">
                <a:solidFill>
                  <a:prstClr val="black"/>
                </a:solidFill>
              </a:rPr>
              <a:t>Lasts up to 1 </a:t>
            </a:r>
            <a:r>
              <a:rPr lang="en-GB" sz="2400" i="1" dirty="0" smtClean="0">
                <a:solidFill>
                  <a:prstClr val="black"/>
                </a:solidFill>
              </a:rPr>
              <a:t>week)</a:t>
            </a:r>
          </a:p>
          <a:p>
            <a:pPr lvl="0"/>
            <a:endParaRPr lang="en-GB" sz="1000" i="1" dirty="0">
              <a:solidFill>
                <a:prstClr val="black"/>
              </a:solidFill>
            </a:endParaRPr>
          </a:p>
          <a:p>
            <a:pPr lvl="0"/>
            <a:r>
              <a:rPr lang="en-GB" sz="2400" i="1" dirty="0" smtClean="0">
                <a:solidFill>
                  <a:prstClr val="black"/>
                </a:solidFill>
              </a:rPr>
              <a:t>High metabolic rate</a:t>
            </a:r>
          </a:p>
          <a:p>
            <a:pPr lvl="0"/>
            <a:r>
              <a:rPr lang="en-GB" sz="2400" i="1" dirty="0" smtClean="0">
                <a:solidFill>
                  <a:prstClr val="black"/>
                </a:solidFill>
              </a:rPr>
              <a:t>Breakdown of protein and fat</a:t>
            </a:r>
          </a:p>
          <a:p>
            <a:pPr lvl="0"/>
            <a:r>
              <a:rPr lang="en-GB" sz="2400" i="1" dirty="0" smtClean="0">
                <a:solidFill>
                  <a:prstClr val="black"/>
                </a:solidFill>
              </a:rPr>
              <a:t>Negative nitrogen balance</a:t>
            </a:r>
          </a:p>
          <a:p>
            <a:pPr lvl="0"/>
            <a:r>
              <a:rPr lang="en-GB" sz="2400" i="1" dirty="0" smtClean="0">
                <a:solidFill>
                  <a:prstClr val="black"/>
                </a:solidFill>
              </a:rPr>
              <a:t>Weight loss</a:t>
            </a:r>
          </a:p>
          <a:p>
            <a:pPr marL="0" lvl="0" indent="0">
              <a:buNone/>
            </a:pPr>
            <a:endParaRPr lang="en-GB" sz="1000" i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GB" b="1" i="1" u="sng" dirty="0">
                <a:solidFill>
                  <a:prstClr val="black"/>
                </a:solidFill>
              </a:rPr>
              <a:t>ANABOLIC</a:t>
            </a:r>
            <a:r>
              <a:rPr lang="en-GB" i="1" dirty="0">
                <a:solidFill>
                  <a:prstClr val="black"/>
                </a:solidFill>
              </a:rPr>
              <a:t>: </a:t>
            </a:r>
            <a:r>
              <a:rPr lang="en-GB" sz="2400" i="1" dirty="0" smtClean="0">
                <a:solidFill>
                  <a:prstClr val="black"/>
                </a:solidFill>
              </a:rPr>
              <a:t>(2-4  weeks)</a:t>
            </a:r>
          </a:p>
          <a:p>
            <a:pPr lvl="0"/>
            <a:endParaRPr lang="en-GB" sz="1000" i="1" dirty="0">
              <a:solidFill>
                <a:prstClr val="black"/>
              </a:solidFill>
            </a:endParaRPr>
          </a:p>
          <a:p>
            <a:pPr lvl="0"/>
            <a:r>
              <a:rPr lang="en-GB" sz="2400" i="1" dirty="0" smtClean="0">
                <a:solidFill>
                  <a:prstClr val="black"/>
                </a:solidFill>
              </a:rPr>
              <a:t>Protein &amp; fat store restored   </a:t>
            </a:r>
          </a:p>
          <a:p>
            <a:pPr lvl="0"/>
            <a:r>
              <a:rPr lang="en-GB" sz="2400" i="1" dirty="0" smtClean="0">
                <a:solidFill>
                  <a:prstClr val="black"/>
                </a:solidFill>
              </a:rPr>
              <a:t>Positive nitrogen balance</a:t>
            </a:r>
          </a:p>
          <a:p>
            <a:pPr lvl="0"/>
            <a:r>
              <a:rPr lang="en-GB" sz="2400" i="1" dirty="0" smtClean="0">
                <a:solidFill>
                  <a:prstClr val="black"/>
                </a:solidFill>
              </a:rPr>
              <a:t>Weight gain </a:t>
            </a:r>
            <a:endParaRPr lang="en-GB" sz="2400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48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Autofit/>
          </a:bodyPr>
          <a:lstStyle/>
          <a:p>
            <a:r>
              <a:rPr lang="en-GB" sz="4000" b="1" i="1" dirty="0" smtClean="0">
                <a:solidFill>
                  <a:schemeClr val="accent6">
                    <a:lumMod val="50000"/>
                  </a:schemeClr>
                </a:solidFill>
              </a:rPr>
              <a:t>Acute Inflammatory Response</a:t>
            </a:r>
            <a:endParaRPr lang="en-GB" sz="4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8863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GB" sz="2800" b="1" i="1" dirty="0" smtClean="0"/>
              <a:t>Tissue damage</a:t>
            </a:r>
            <a:r>
              <a:rPr lang="en-GB" sz="2800" i="1" dirty="0" smtClean="0"/>
              <a:t>→ </a:t>
            </a:r>
            <a:r>
              <a:rPr lang="en-GB" sz="2400" i="1" dirty="0" smtClean="0"/>
              <a:t>Activation of  </a:t>
            </a:r>
            <a:r>
              <a:rPr lang="en-GB" sz="2400" b="1" i="1" dirty="0" smtClean="0"/>
              <a:t>tissue</a:t>
            </a:r>
            <a:r>
              <a:rPr lang="en-GB" sz="2400" i="1" dirty="0" smtClean="0"/>
              <a:t> </a:t>
            </a:r>
            <a:r>
              <a:rPr lang="en-GB" sz="2400" b="1" i="1" dirty="0" smtClean="0"/>
              <a:t>MACROPHAGE  </a:t>
            </a:r>
            <a:r>
              <a:rPr lang="en-GB" sz="2400" i="1" dirty="0" smtClean="0"/>
              <a:t>→ </a:t>
            </a:r>
            <a:r>
              <a:rPr lang="en-GB" sz="2400" b="1" i="1" dirty="0" smtClean="0"/>
              <a:t>CYTOKINES </a:t>
            </a:r>
            <a:r>
              <a:rPr lang="en-GB" sz="2400" i="1" dirty="0" smtClean="0"/>
              <a:t> release - </a:t>
            </a:r>
            <a:r>
              <a:rPr lang="en-GB" sz="2400" b="1" i="1" dirty="0" smtClean="0"/>
              <a:t>IL1, IL6, IL8, TNF</a:t>
            </a:r>
            <a:r>
              <a:rPr lang="el-GR" sz="2400" b="1" i="1" dirty="0" smtClean="0"/>
              <a:t>α</a:t>
            </a:r>
            <a:r>
              <a:rPr lang="en-GB" sz="2400" b="1" i="1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sz="2600" b="1" i="1" dirty="0" smtClean="0">
                <a:solidFill>
                  <a:srgbClr val="000000"/>
                </a:solidFill>
              </a:rPr>
              <a:t>Cytokines</a:t>
            </a:r>
            <a:r>
              <a:rPr lang="en-US" sz="2400" i="1" dirty="0" smtClean="0">
                <a:solidFill>
                  <a:srgbClr val="000000"/>
                </a:solidFill>
              </a:rPr>
              <a:t> are a category </a:t>
            </a:r>
            <a:r>
              <a:rPr lang="en-US" sz="2400" i="1" dirty="0">
                <a:solidFill>
                  <a:srgbClr val="000000"/>
                </a:solidFill>
              </a:rPr>
              <a:t>of small proteins </a:t>
            </a:r>
            <a:r>
              <a:rPr lang="en-US" sz="2400" i="1" dirty="0" smtClean="0">
                <a:solidFill>
                  <a:srgbClr val="000000"/>
                </a:solidFill>
              </a:rPr>
              <a:t>that </a:t>
            </a:r>
            <a:r>
              <a:rPr lang="en-US" sz="2400" i="1" dirty="0">
                <a:solidFill>
                  <a:srgbClr val="000000"/>
                </a:solidFill>
              </a:rPr>
              <a:t>are important in cell signaling. They are </a:t>
            </a:r>
            <a:r>
              <a:rPr lang="en-US" sz="2400" b="1" i="1" dirty="0">
                <a:solidFill>
                  <a:srgbClr val="000000"/>
                </a:solidFill>
              </a:rPr>
              <a:t>released by cells and affect the behavior of other cells</a:t>
            </a:r>
            <a:r>
              <a:rPr lang="en-US" sz="2400" i="1" dirty="0">
                <a:solidFill>
                  <a:srgbClr val="000000"/>
                </a:solidFill>
              </a:rPr>
              <a:t>.</a:t>
            </a:r>
            <a:endParaRPr lang="en-GB" sz="2400" b="1" i="1" dirty="0" smtClean="0"/>
          </a:p>
          <a:p>
            <a:pPr marL="0" indent="0">
              <a:buNone/>
            </a:pPr>
            <a:endParaRPr lang="en-GB" sz="2400" i="1" dirty="0" smtClean="0"/>
          </a:p>
          <a:p>
            <a:r>
              <a:rPr lang="en-GB" sz="2400" b="1" i="1" dirty="0" smtClean="0"/>
              <a:t>IL8</a:t>
            </a:r>
            <a:r>
              <a:rPr lang="en-GB" sz="2400" i="1" dirty="0" smtClean="0"/>
              <a:t> - attracts </a:t>
            </a:r>
            <a:r>
              <a:rPr lang="en-GB" sz="2400" b="1" i="1" dirty="0" smtClean="0"/>
              <a:t>circulating</a:t>
            </a:r>
            <a:r>
              <a:rPr lang="en-GB" sz="2400" i="1" dirty="0" smtClean="0"/>
              <a:t> MACROPHAGE &amp; NEUTROPHILS</a:t>
            </a:r>
          </a:p>
          <a:p>
            <a:pPr marL="0" indent="0">
              <a:buNone/>
            </a:pPr>
            <a:endParaRPr lang="en-GB" sz="2400" i="1" dirty="0" smtClean="0"/>
          </a:p>
          <a:p>
            <a:pPr marL="0" indent="0">
              <a:buNone/>
            </a:pPr>
            <a:endParaRPr lang="en-GB" sz="1200" i="1" dirty="0" smtClean="0"/>
          </a:p>
          <a:p>
            <a:r>
              <a:rPr lang="en-GB" sz="2400" b="1" i="1" dirty="0" smtClean="0"/>
              <a:t>IL1,IL6, TNF</a:t>
            </a:r>
            <a:r>
              <a:rPr lang="el-GR" sz="2400" b="1" i="1" dirty="0" smtClean="0"/>
              <a:t>α</a:t>
            </a:r>
            <a:r>
              <a:rPr lang="en-GB" sz="2400" b="1" i="1" dirty="0" smtClean="0"/>
              <a:t>  </a:t>
            </a:r>
            <a:r>
              <a:rPr lang="en-GB" sz="2400" i="1" dirty="0" smtClean="0"/>
              <a:t>activates  inflammatory  cells to kill bacteria</a:t>
            </a:r>
          </a:p>
          <a:p>
            <a:pPr marL="0" indent="0">
              <a:buNone/>
            </a:pPr>
            <a:endParaRPr lang="en-GB" sz="2400" i="1" dirty="0" smtClean="0"/>
          </a:p>
          <a:p>
            <a:endParaRPr lang="en-GB" sz="1200" i="1" dirty="0" smtClean="0"/>
          </a:p>
          <a:p>
            <a:pPr>
              <a:lnSpc>
                <a:spcPct val="150000"/>
              </a:lnSpc>
            </a:pPr>
            <a:r>
              <a:rPr lang="en-GB" sz="2400" b="1" i="1" dirty="0" smtClean="0"/>
              <a:t>CYTOKINES  </a:t>
            </a:r>
            <a:r>
              <a:rPr lang="en-GB" sz="2400" i="1" dirty="0" smtClean="0"/>
              <a:t>entry into circulation- fever, acute-phase  protein response (IL6). C-reactive protein used as a biomarker</a:t>
            </a:r>
          </a:p>
        </p:txBody>
      </p:sp>
    </p:spTree>
    <p:extLst>
      <p:ext uri="{BB962C8B-B14F-4D97-AF65-F5344CB8AC3E}">
        <p14:creationId xmlns:p14="http://schemas.microsoft.com/office/powerpoint/2010/main" val="222464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GB" sz="4000" b="1" i="1" dirty="0">
                <a:solidFill>
                  <a:srgbClr val="F79646">
                    <a:lumMod val="50000"/>
                  </a:srgbClr>
                </a:solidFill>
              </a:rPr>
              <a:t>Acute Inflammatory </a:t>
            </a:r>
            <a:r>
              <a:rPr lang="en-GB" sz="4000" b="1" i="1" dirty="0" smtClean="0">
                <a:solidFill>
                  <a:srgbClr val="F79646">
                    <a:lumMod val="50000"/>
                  </a:srgbClr>
                </a:solidFill>
              </a:rPr>
              <a:t>Response- </a:t>
            </a:r>
            <a:r>
              <a:rPr lang="en-GB" sz="1800" b="1" i="1" dirty="0" smtClean="0">
                <a:solidFill>
                  <a:srgbClr val="F79646">
                    <a:lumMod val="50000"/>
                  </a:srgbClr>
                </a:solidFill>
              </a:rPr>
              <a:t>contd.</a:t>
            </a:r>
            <a:endParaRPr lang="en-GB" sz="18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b="1" i="1" u="sng" dirty="0" smtClean="0"/>
              <a:t>Other substances released:</a:t>
            </a:r>
          </a:p>
          <a:p>
            <a:pPr marL="0" indent="0">
              <a:lnSpc>
                <a:spcPct val="150000"/>
              </a:lnSpc>
              <a:buNone/>
            </a:pPr>
            <a:endParaRPr lang="en-GB" sz="1000" b="1" i="1" u="sng" dirty="0" smtClean="0"/>
          </a:p>
          <a:p>
            <a:pPr>
              <a:lnSpc>
                <a:spcPct val="200000"/>
              </a:lnSpc>
            </a:pPr>
            <a:r>
              <a:rPr lang="en-GB" sz="2400" b="1" i="1" dirty="0" smtClean="0"/>
              <a:t>PRO-INFLAMMATORY</a:t>
            </a:r>
            <a:r>
              <a:rPr lang="en-GB" sz="2400" i="1" dirty="0" smtClean="0"/>
              <a:t>: Prostaglandins</a:t>
            </a:r>
            <a:r>
              <a:rPr lang="en-GB" sz="2000" i="1" dirty="0" smtClean="0"/>
              <a:t>,  </a:t>
            </a:r>
            <a:r>
              <a:rPr lang="en-GB" sz="2400" i="1" dirty="0" smtClean="0"/>
              <a:t>complement, free radicals</a:t>
            </a:r>
          </a:p>
          <a:p>
            <a:pPr>
              <a:lnSpc>
                <a:spcPct val="200000"/>
              </a:lnSpc>
            </a:pPr>
            <a:r>
              <a:rPr lang="en-GB" sz="2400" b="1" i="1" dirty="0" smtClean="0"/>
              <a:t>ANTI-INFLAMMATORY</a:t>
            </a:r>
            <a:r>
              <a:rPr lang="en-GB" sz="2400" i="1" dirty="0" smtClean="0"/>
              <a:t>: IL10, antioxidants (VIT. A,C)</a:t>
            </a:r>
          </a:p>
          <a:p>
            <a:pPr marL="0" indent="0">
              <a:lnSpc>
                <a:spcPct val="200000"/>
              </a:lnSpc>
              <a:buNone/>
            </a:pPr>
            <a:endParaRPr lang="en-GB" sz="1200" i="1" dirty="0" smtClean="0"/>
          </a:p>
          <a:p>
            <a:pPr>
              <a:lnSpc>
                <a:spcPct val="200000"/>
              </a:lnSpc>
            </a:pPr>
            <a:r>
              <a:rPr lang="en-GB" sz="2400" b="1" i="1" dirty="0" smtClean="0"/>
              <a:t>Clinical  condition depends on: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GB" sz="2400" i="1" dirty="0" smtClean="0"/>
              <a:t>               -Extent to which inflammation remains localized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GB" sz="2000" i="1" dirty="0" smtClean="0"/>
              <a:t>                  -</a:t>
            </a:r>
            <a:r>
              <a:rPr lang="en-GB" sz="2400" i="1" dirty="0" smtClean="0"/>
              <a:t>Balance  between PRO AND ANT-INFLAMMATORY process</a:t>
            </a:r>
            <a:endParaRPr lang="en-GB" sz="2400" i="1" dirty="0"/>
          </a:p>
        </p:txBody>
      </p:sp>
    </p:spTree>
    <p:extLst>
      <p:ext uri="{BB962C8B-B14F-4D97-AF65-F5344CB8AC3E}">
        <p14:creationId xmlns:p14="http://schemas.microsoft.com/office/powerpoint/2010/main" val="345571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648072"/>
          </a:xfrm>
        </p:spPr>
        <p:txBody>
          <a:bodyPr>
            <a:normAutofit/>
          </a:bodyPr>
          <a:lstStyle/>
          <a:p>
            <a:r>
              <a:rPr lang="en-GB" sz="3600" b="1" i="1" dirty="0" smtClean="0">
                <a:solidFill>
                  <a:schemeClr val="accent6">
                    <a:lumMod val="50000"/>
                  </a:schemeClr>
                </a:solidFill>
              </a:rPr>
              <a:t>ROLE OF ENDOTHELIUM &amp; BLOOD VESSELS</a:t>
            </a:r>
            <a:endParaRPr lang="en-GB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886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400" b="1" i="1" dirty="0" smtClean="0"/>
              <a:t>Leucocyte-  </a:t>
            </a:r>
            <a:r>
              <a:rPr lang="en-GB" sz="2400" i="1" dirty="0" smtClean="0"/>
              <a:t>adhesion </a:t>
            </a:r>
            <a:r>
              <a:rPr lang="en-GB" sz="2400" b="1" i="1" dirty="0" smtClean="0"/>
              <a:t> </a:t>
            </a:r>
            <a:r>
              <a:rPr lang="en-GB" sz="2400" i="1" dirty="0" smtClean="0"/>
              <a:t>to  endothelium  &amp; transmigration</a:t>
            </a:r>
          </a:p>
          <a:p>
            <a:pPr>
              <a:lnSpc>
                <a:spcPct val="150000"/>
              </a:lnSpc>
            </a:pPr>
            <a:r>
              <a:rPr lang="en-GB" sz="2400" b="1" i="1" dirty="0" smtClean="0"/>
              <a:t>Vasodilatation</a:t>
            </a:r>
            <a:r>
              <a:rPr lang="en-GB" sz="2400" i="1" dirty="0" smtClean="0"/>
              <a:t> – due to  kinins,  prostaglandins,  nitric oxide  release</a:t>
            </a:r>
          </a:p>
          <a:p>
            <a:pPr>
              <a:lnSpc>
                <a:spcPct val="150000"/>
              </a:lnSpc>
            </a:pPr>
            <a:r>
              <a:rPr lang="en-GB" sz="2400" b="1" i="1" dirty="0" smtClean="0"/>
              <a:t>Increased capillary  permeability </a:t>
            </a:r>
            <a:r>
              <a:rPr lang="en-GB" sz="2400" i="1" dirty="0" smtClean="0"/>
              <a:t>delivering inflammatory cells, O₂,  nutrients- all important for healing</a:t>
            </a:r>
          </a:p>
          <a:p>
            <a:pPr>
              <a:lnSpc>
                <a:spcPct val="150000"/>
              </a:lnSpc>
            </a:pPr>
            <a:r>
              <a:rPr lang="en-GB" sz="2400" b="1" i="1" dirty="0" smtClean="0"/>
              <a:t>Colloid leak </a:t>
            </a:r>
            <a:r>
              <a:rPr lang="en-GB" sz="1800" i="1" dirty="0" smtClean="0"/>
              <a:t>(mainly albumin)</a:t>
            </a:r>
            <a:r>
              <a:rPr lang="en-GB" sz="2400" b="1" i="1" dirty="0" smtClean="0"/>
              <a:t> </a:t>
            </a:r>
            <a:r>
              <a:rPr lang="en-GB" sz="2400" i="1" dirty="0" smtClean="0"/>
              <a:t>→ oedema</a:t>
            </a:r>
          </a:p>
          <a:p>
            <a:pPr lvl="0">
              <a:lnSpc>
                <a:spcPct val="150000"/>
              </a:lnSpc>
            </a:pPr>
            <a:r>
              <a:rPr lang="en-GB" sz="2400" b="1" i="1" dirty="0" smtClean="0">
                <a:solidFill>
                  <a:prstClr val="black"/>
                </a:solidFill>
              </a:rPr>
              <a:t>Coagulation &amp; reduced bleeding: </a:t>
            </a:r>
            <a:r>
              <a:rPr lang="en-GB" sz="1800" i="1" dirty="0" smtClean="0">
                <a:solidFill>
                  <a:prstClr val="black"/>
                </a:solidFill>
              </a:rPr>
              <a:t>due to </a:t>
            </a:r>
            <a:r>
              <a:rPr lang="en-GB" sz="1800" i="1" dirty="0" smtClean="0"/>
              <a:t>tissue factors  &amp;  activated  platelets.</a:t>
            </a:r>
          </a:p>
          <a:p>
            <a:pPr lvl="0">
              <a:lnSpc>
                <a:spcPct val="150000"/>
              </a:lnSpc>
            </a:pPr>
            <a:r>
              <a:rPr lang="en-GB" sz="2400" b="1" i="1" dirty="0" smtClean="0"/>
              <a:t>If inflammatory process generalized</a:t>
            </a:r>
            <a:r>
              <a:rPr lang="en-GB" sz="2400" i="1" dirty="0"/>
              <a:t> </a:t>
            </a:r>
            <a:r>
              <a:rPr lang="en-GB" sz="2400" i="1" dirty="0" smtClean="0"/>
              <a:t>→</a:t>
            </a:r>
            <a:r>
              <a:rPr lang="en-GB" sz="2400" i="1" dirty="0" smtClean="0">
                <a:solidFill>
                  <a:prstClr val="black"/>
                </a:solidFill>
              </a:rPr>
              <a:t> </a:t>
            </a:r>
            <a:r>
              <a:rPr lang="en-GB" sz="2400" i="1" dirty="0" smtClean="0"/>
              <a:t>microcirculatory   thrombosis &amp; disseminated  intravascular  coagulation (</a:t>
            </a:r>
            <a:r>
              <a:rPr lang="en-GB" sz="2400" b="1" i="1" dirty="0" smtClean="0"/>
              <a:t>DIC</a:t>
            </a:r>
            <a:r>
              <a:rPr lang="en-GB" sz="2400" i="1" dirty="0" smtClean="0"/>
              <a:t>)</a:t>
            </a:r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60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4176</TotalTime>
  <Words>1094</Words>
  <Application>Microsoft Office PowerPoint</Application>
  <PresentationFormat>On-screen Show (4:3)</PresentationFormat>
  <Paragraphs>187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METABOLIC RESPONSE TO INJURY</vt:lpstr>
      <vt:lpstr>ILOs</vt:lpstr>
      <vt:lpstr>PowerPoint Presentation</vt:lpstr>
      <vt:lpstr>INTRODUCTION</vt:lpstr>
      <vt:lpstr>RESPONSE</vt:lpstr>
      <vt:lpstr>Response</vt:lpstr>
      <vt:lpstr>Acute Inflammatory Response</vt:lpstr>
      <vt:lpstr>Acute Inflammatory Response- contd.</vt:lpstr>
      <vt:lpstr>ROLE OF ENDOTHELIUM &amp; BLOOD VESSELS</vt:lpstr>
      <vt:lpstr>ROLE OF AFFRENT NERVE IMPULSES</vt:lpstr>
      <vt:lpstr>HORMONAL CHANGES</vt:lpstr>
      <vt:lpstr>CONSEQUENCES OF METABOLIC RESPONSES TO INJURY</vt:lpstr>
      <vt:lpstr>Fluid conserving measures</vt:lpstr>
      <vt:lpstr>INCREASED METABOLISM</vt:lpstr>
      <vt:lpstr>CARBOHYDRATE METABOLISM</vt:lpstr>
      <vt:lpstr>FAT METABOLISM</vt:lpstr>
      <vt:lpstr>PROTEIN METABOLISM</vt:lpstr>
      <vt:lpstr>PROTEIN METABOLISM  (AMINO ACIDS FROM PROTEOLYSIS)</vt:lpstr>
      <vt:lpstr>CHANGES IN RBC AND COAGULATION</vt:lpstr>
      <vt:lpstr>PowerPoint Presentation</vt:lpstr>
      <vt:lpstr>FCTORS MODIFYING RESPONSE TO INJURY</vt:lpstr>
      <vt:lpstr>CLINICAL SPECTRUM OF INFECTION &amp;                                        SYSTEMIC INFLAMATORY RESPONSE SYNDROME  (SIRS)  </vt:lpstr>
      <vt:lpstr>ANABOLISM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METABOLIC RESPONSE TO INJURY</dc:title>
  <dc:creator>M K Alam</dc:creator>
  <cp:lastModifiedBy>Mohammed Alam</cp:lastModifiedBy>
  <cp:revision>127</cp:revision>
  <dcterms:created xsi:type="dcterms:W3CDTF">2014-05-05T17:01:01Z</dcterms:created>
  <dcterms:modified xsi:type="dcterms:W3CDTF">2016-01-17T07:15:09Z</dcterms:modified>
</cp:coreProperties>
</file>