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31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12" r:id="rId27"/>
    <p:sldId id="313" r:id="rId28"/>
    <p:sldId id="314" r:id="rId29"/>
    <p:sldId id="315" r:id="rId30"/>
    <p:sldId id="317" r:id="rId31"/>
    <p:sldId id="316"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3" r:id="rId53"/>
    <p:sldId id="304" r:id="rId54"/>
    <p:sldId id="306" r:id="rId55"/>
    <p:sldId id="307" r:id="rId56"/>
    <p:sldId id="308" r:id="rId57"/>
    <p:sldId id="309" r:id="rId58"/>
    <p:sldId id="310" r:id="rId59"/>
    <p:sldId id="318"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97" d="100"/>
          <a:sy n="97" d="100"/>
        </p:scale>
        <p:origin x="102"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7AFFB9B-9FB8-469E-96F9-4D32314110B6}" type="datetimeFigureOut">
              <a:rPr lang="en-US" smtClean="0"/>
              <a:t>9/7/2014</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1907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9FF1211-4E0C-4AB3-B04F-585959BDAFE8}" type="datetimeFigureOut">
              <a:rPr lang="en-US" smtClean="0"/>
              <a:t>9/7/2014</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267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8BDECAF-D3BE-4069-9C78-642ECCD01477}" type="datetimeFigureOut">
              <a:rPr lang="en-US" smtClean="0"/>
              <a:t>9/7/2014</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472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EFBDC27-E420-4878-9EE6-7B9656D6442A}" type="datetimeFigureOut">
              <a:rPr lang="en-US" smtClean="0"/>
              <a:t>9/7/2014</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946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F7F47CF-67C9-420C-80A5-E2069FF0C2DF}" type="datetimeFigureOut">
              <a:rPr lang="en-US" smtClean="0"/>
              <a:t>9/7/2014</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912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E22DC73-F065-42F5-A9F2-D90B2E42A0B3}" type="datetimeFigureOut">
              <a:rPr lang="en-US" smtClean="0"/>
              <a:t>9/7/2014</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069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76BEA702-9B29-41CC-9BCC-3DF8A0D379FE}" type="datetimeFigureOut">
              <a:rPr lang="en-US" smtClean="0"/>
              <a:t>9/7/2014</a:t>
            </a:fld>
            <a:endParaRPr lang="en-US" dirty="0"/>
          </a:p>
        </p:txBody>
      </p:sp>
      <p:sp>
        <p:nvSpPr>
          <p:cNvPr id="8" name="عنصر نائب للتذييل 7"/>
          <p:cNvSpPr>
            <a:spLocks noGrp="1"/>
          </p:cNvSpPr>
          <p:nvPr>
            <p:ph type="ftr" sz="quarter" idx="11"/>
          </p:nvPr>
        </p:nvSpPr>
        <p:spPr/>
        <p:txBody>
          <a:bodyPr/>
          <a:lstStyle/>
          <a:p>
            <a:endParaRPr lang="en-US" dirty="0"/>
          </a:p>
        </p:txBody>
      </p:sp>
      <p:sp>
        <p:nvSpPr>
          <p:cNvPr id="9" name="عنصر نائب لرقم الشريحة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368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97649AC-CB8F-4FF1-9A34-5861C74DD0A7}" type="datetimeFigureOut">
              <a:rPr lang="en-US" smtClean="0"/>
              <a:t>9/7/2014</a:t>
            </a:fld>
            <a:endParaRPr lang="en-US" dirty="0"/>
          </a:p>
        </p:txBody>
      </p:sp>
      <p:sp>
        <p:nvSpPr>
          <p:cNvPr id="4" name="عنصر نائب للتذييل 3"/>
          <p:cNvSpPr>
            <a:spLocks noGrp="1"/>
          </p:cNvSpPr>
          <p:nvPr>
            <p:ph type="ftr" sz="quarter" idx="11"/>
          </p:nvPr>
        </p:nvSpPr>
        <p:spPr/>
        <p:txBody>
          <a:bodyPr/>
          <a:lstStyle/>
          <a:p>
            <a:endParaRPr lang="en-US" dirty="0"/>
          </a:p>
        </p:txBody>
      </p:sp>
      <p:sp>
        <p:nvSpPr>
          <p:cNvPr id="5" name="عنصر نائب لرقم الشريحة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017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EC5CECA-2D3A-4680-9B49-752200DE467C}" type="datetimeFigureOut">
              <a:rPr lang="en-US" smtClean="0"/>
              <a:t>9/7/2014</a:t>
            </a:fld>
            <a:endParaRPr lang="en-US" dirty="0"/>
          </a:p>
        </p:txBody>
      </p:sp>
      <p:sp>
        <p:nvSpPr>
          <p:cNvPr id="3" name="عنصر نائب للتذييل 2"/>
          <p:cNvSpPr>
            <a:spLocks noGrp="1"/>
          </p:cNvSpPr>
          <p:nvPr>
            <p:ph type="ftr" sz="quarter" idx="1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822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0C3BFE2-83B7-4B0A-B9D3-AB28331082B3}" type="datetimeFigureOut">
              <a:rPr lang="en-US" smtClean="0"/>
              <a:t>9/7/2014</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146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EF78E3-FDA3-4D28-AAA2-0B81F349A39D}" type="datetimeFigureOut">
              <a:rPr lang="en-US" smtClean="0"/>
              <a:t>9/7/2014</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35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5BB1C6-BF8F-4481-8AB2-603A1C8A906A}" type="datetimeFigureOut">
              <a:rPr lang="en-US" smtClean="0"/>
              <a:t>9/7/2014</a:t>
            </a:fld>
            <a:endParaRPr lang="en-US" dirty="0"/>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9288093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98324" y="1337187"/>
            <a:ext cx="11267766" cy="2918734"/>
          </a:xfrm>
        </p:spPr>
        <p:txBody>
          <a:bodyPr>
            <a:noAutofit/>
          </a:bodyPr>
          <a:lstStyle/>
          <a:p>
            <a:r>
              <a:rPr lang="en-US" sz="6600" b="1" dirty="0">
                <a:solidFill>
                  <a:srgbClr val="FF0000"/>
                </a:solidFill>
                <a:latin typeface="David" panose="020E0502060401010101" pitchFamily="34" charset="-79"/>
                <a:cs typeface="David" panose="020E0502060401010101" pitchFamily="34" charset="-79"/>
              </a:rPr>
              <a:t>DR.HAMAD ALQAHTANI</a:t>
            </a:r>
            <a:r>
              <a:rPr lang="en-US" sz="4400" dirty="0">
                <a:solidFill>
                  <a:srgbClr val="FF0000"/>
                </a:solidFill>
                <a:latin typeface="David" panose="020E0502060401010101" pitchFamily="34" charset="-79"/>
                <a:cs typeface="David" panose="020E0502060401010101" pitchFamily="34" charset="-79"/>
              </a:rPr>
              <a:t/>
            </a:r>
            <a:br>
              <a:rPr lang="en-US" sz="4400" dirty="0">
                <a:solidFill>
                  <a:srgbClr val="FF0000"/>
                </a:solidFill>
                <a:latin typeface="David" panose="020E0502060401010101" pitchFamily="34" charset="-79"/>
                <a:cs typeface="David" panose="020E0502060401010101" pitchFamily="34" charset="-79"/>
              </a:rPr>
            </a:br>
            <a:r>
              <a:rPr lang="en-US" sz="4400" dirty="0" smtClean="0">
                <a:latin typeface="David" panose="020E0502060401010101" pitchFamily="34" charset="-79"/>
                <a:cs typeface="David" panose="020E0502060401010101" pitchFamily="34" charset="-79"/>
              </a:rPr>
              <a:t>Associate Professor</a:t>
            </a:r>
            <a:br>
              <a:rPr lang="en-US" sz="4400" dirty="0" smtClean="0">
                <a:latin typeface="David" panose="020E0502060401010101" pitchFamily="34" charset="-79"/>
                <a:cs typeface="David" panose="020E0502060401010101" pitchFamily="34" charset="-79"/>
              </a:rPr>
            </a:br>
            <a:r>
              <a:rPr lang="en-US" sz="4400" dirty="0" smtClean="0">
                <a:latin typeface="David" panose="020E0502060401010101" pitchFamily="34" charset="-79"/>
                <a:cs typeface="David" panose="020E0502060401010101" pitchFamily="34" charset="-79"/>
              </a:rPr>
              <a:t>Consultant Hepatobiliary Surgeon</a:t>
            </a:r>
            <a:endParaRPr lang="ar-SA" sz="4400" dirty="0"/>
          </a:p>
        </p:txBody>
      </p:sp>
    </p:spTree>
    <p:extLst>
      <p:ext uri="{BB962C8B-B14F-4D97-AF65-F5344CB8AC3E}">
        <p14:creationId xmlns:p14="http://schemas.microsoft.com/office/powerpoint/2010/main" val="4123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87479" y="105698"/>
            <a:ext cx="10396882" cy="346586"/>
          </a:xfrm>
        </p:spPr>
        <p:txBody>
          <a:bodyPr>
            <a:normAutofit fontScale="90000"/>
          </a:bodyPr>
          <a:lstStyle/>
          <a:p>
            <a:pPr algn="ctr"/>
            <a:r>
              <a:rPr lang="en-US" dirty="0"/>
              <a:t/>
            </a:r>
            <a:br>
              <a:rPr lang="en-US" dirty="0"/>
            </a:br>
            <a:r>
              <a:rPr lang="en-US" sz="3100" b="1" dirty="0">
                <a:solidFill>
                  <a:srgbClr val="FF0000"/>
                </a:solidFill>
                <a:latin typeface="David" panose="020E0502060401010101" pitchFamily="34" charset="-79"/>
                <a:cs typeface="David" panose="020E0502060401010101" pitchFamily="34" charset="-79"/>
              </a:rPr>
              <a:t>Biochemical and hematological investigations </a:t>
            </a:r>
            <a:endParaRPr lang="ar-SA" sz="3100" dirty="0">
              <a:solidFill>
                <a:srgbClr val="FF0000"/>
              </a:solidFill>
            </a:endParaRPr>
          </a:p>
        </p:txBody>
      </p:sp>
      <p:sp>
        <p:nvSpPr>
          <p:cNvPr id="3" name="عنصر نائب للمحتوى 2"/>
          <p:cNvSpPr>
            <a:spLocks noGrp="1"/>
          </p:cNvSpPr>
          <p:nvPr>
            <p:ph idx="1"/>
          </p:nvPr>
        </p:nvSpPr>
        <p:spPr>
          <a:xfrm>
            <a:off x="685800" y="1042219"/>
            <a:ext cx="10394707" cy="5329083"/>
          </a:xfrm>
        </p:spPr>
        <p:txBody>
          <a:bodyPr>
            <a:normAutofit/>
          </a:bodyPr>
          <a:lstStyle/>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a)</a:t>
            </a:r>
            <a:r>
              <a:rPr lang="en-US" sz="2400" dirty="0" smtClean="0">
                <a:solidFill>
                  <a:srgbClr val="FF0000"/>
                </a:solidFill>
                <a:latin typeface="David" panose="020E0502060401010101" pitchFamily="34" charset="-79"/>
                <a:cs typeface="David" panose="020E0502060401010101" pitchFamily="34" charset="-79"/>
              </a:rPr>
              <a:t> </a:t>
            </a:r>
            <a:r>
              <a:rPr lang="en-US" sz="2400" dirty="0" smtClean="0">
                <a:latin typeface="David" panose="020E0502060401010101" pitchFamily="34" charset="-79"/>
                <a:cs typeface="David" panose="020E0502060401010101" pitchFamily="34" charset="-79"/>
              </a:rPr>
              <a:t>Complete </a:t>
            </a:r>
            <a:r>
              <a:rPr lang="en-US" sz="2400" cap="none" dirty="0" smtClean="0">
                <a:latin typeface="David" panose="020E0502060401010101" pitchFamily="34" charset="-79"/>
                <a:cs typeface="David" panose="020E0502060401010101" pitchFamily="34" charset="-79"/>
              </a:rPr>
              <a:t>blood count : anemia may signify occult blood loss or hemolysis and low white cell and platelets count may indicate hypersplenism.</a:t>
            </a: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b)</a:t>
            </a:r>
            <a:r>
              <a:rPr lang="en-US" sz="2400" cap="none" dirty="0" smtClean="0">
                <a:solidFill>
                  <a:srgbClr val="FF0000"/>
                </a:solidFill>
                <a:latin typeface="David" panose="020E0502060401010101" pitchFamily="34" charset="-79"/>
                <a:cs typeface="David" panose="020E0502060401010101" pitchFamily="34" charset="-79"/>
              </a:rPr>
              <a:t> </a:t>
            </a:r>
            <a:r>
              <a:rPr lang="en-US" sz="2400" cap="none" dirty="0" smtClean="0">
                <a:latin typeface="David" panose="020E0502060401010101" pitchFamily="34" charset="-79"/>
                <a:cs typeface="David" panose="020E0502060401010101" pitchFamily="34" charset="-79"/>
              </a:rPr>
              <a:t>Coagulation screening : prolongation of prothrombin time may be present in both hepatocellular and obstructive jaundice and should be corrected with administration of vitamin k</a:t>
            </a: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c)</a:t>
            </a:r>
            <a:r>
              <a:rPr lang="en-US" sz="2400" cap="none" dirty="0" smtClean="0">
                <a:solidFill>
                  <a:srgbClr val="FF0000"/>
                </a:solidFill>
                <a:latin typeface="David" panose="020E0502060401010101" pitchFamily="34" charset="-79"/>
                <a:cs typeface="David" panose="020E0502060401010101" pitchFamily="34" charset="-79"/>
              </a:rPr>
              <a:t> </a:t>
            </a:r>
            <a:r>
              <a:rPr lang="en-US" sz="2400" cap="none" dirty="0" smtClean="0">
                <a:latin typeface="David" panose="020E0502060401010101" pitchFamily="34" charset="-79"/>
                <a:cs typeface="David" panose="020E0502060401010101" pitchFamily="34" charset="-79"/>
              </a:rPr>
              <a:t>Liver function test : in jaundice due to biliary obstruction , the circulating bilirubin is conjugated and rendered water-soluble ; it can then excreted in the urine and gives it a dark color.  as bile can not pass to the gastrointestinal tract , the stool becomes pale and urobilinogen is absent from the urine. obstruction increase the formation of alkaline phosphatase from the cells of bile ducts. serum transaminase levels may raise in obstructive jaundice. however they significantly raised in hepatocellular injury. </a:t>
            </a:r>
          </a:p>
          <a:p>
            <a:endParaRPr lang="ar-SA" dirty="0"/>
          </a:p>
        </p:txBody>
      </p:sp>
    </p:spTree>
    <p:extLst>
      <p:ext uri="{BB962C8B-B14F-4D97-AF65-F5344CB8AC3E}">
        <p14:creationId xmlns:p14="http://schemas.microsoft.com/office/powerpoint/2010/main" val="84308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pic>
        <p:nvPicPr>
          <p:cNvPr id="4" name="عنصر نائب للمحتوى 3" descr="http://www.gestaltreality.com/wp-content/uploads/2013/09/enterohepatic-recirculat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0581" y="137652"/>
            <a:ext cx="6164825" cy="6577780"/>
          </a:xfrm>
          <a:prstGeom prst="rect">
            <a:avLst/>
          </a:prstGeom>
          <a:noFill/>
          <a:ln>
            <a:noFill/>
          </a:ln>
        </p:spPr>
      </p:pic>
    </p:spTree>
    <p:extLst>
      <p:ext uri="{BB962C8B-B14F-4D97-AF65-F5344CB8AC3E}">
        <p14:creationId xmlns:p14="http://schemas.microsoft.com/office/powerpoint/2010/main" val="124730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50737" y="386822"/>
            <a:ext cx="10396882" cy="537411"/>
          </a:xfrm>
        </p:spPr>
        <p:txBody>
          <a:bodyPr>
            <a:normAutofit fontScale="90000"/>
          </a:bodyPr>
          <a:lstStyle/>
          <a:p>
            <a:pPr algn="ctr"/>
            <a:r>
              <a:rPr lang="en-US" sz="3600" b="1" dirty="0">
                <a:solidFill>
                  <a:srgbClr val="FF0000"/>
                </a:solidFill>
                <a:latin typeface="David" panose="020E0502060401010101" pitchFamily="34" charset="-79"/>
                <a:cs typeface="David" panose="020E0502060401010101" pitchFamily="34" charset="-79"/>
              </a:rPr>
              <a:t>Radiological investigations</a:t>
            </a:r>
            <a:r>
              <a:rPr lang="en-US" dirty="0"/>
              <a:t/>
            </a:r>
            <a:br>
              <a:rPr lang="en-US" dirty="0"/>
            </a:br>
            <a:endParaRPr lang="ar-SA" dirty="0"/>
          </a:p>
        </p:txBody>
      </p:sp>
      <p:sp>
        <p:nvSpPr>
          <p:cNvPr id="3" name="عنصر نائب للمحتوى 2"/>
          <p:cNvSpPr>
            <a:spLocks noGrp="1"/>
          </p:cNvSpPr>
          <p:nvPr>
            <p:ph idx="1"/>
          </p:nvPr>
        </p:nvSpPr>
        <p:spPr>
          <a:xfrm>
            <a:off x="717884" y="924233"/>
            <a:ext cx="10394707" cy="5683821"/>
          </a:xfrm>
        </p:spPr>
        <p:txBody>
          <a:bodyPr>
            <a:normAutofit/>
          </a:bodyPr>
          <a:lstStyle/>
          <a:p>
            <a:pPr marL="0" indent="0" algn="l">
              <a:buNone/>
            </a:pPr>
            <a:r>
              <a:rPr lang="en-US" sz="2400" cap="none" dirty="0" smtClean="0">
                <a:latin typeface="David" panose="020E0502060401010101" pitchFamily="34" charset="-79"/>
                <a:cs typeface="David" panose="020E0502060401010101" pitchFamily="34" charset="-79"/>
              </a:rPr>
              <a:t>if the clinical picture and biochemical investigations suggest that jaundice is obstructive , radiological technique can be used to define the site and nature of the obstruction.</a:t>
            </a:r>
          </a:p>
          <a:p>
            <a:pPr marL="0" indent="0" algn="l">
              <a:buNone/>
            </a:pPr>
            <a:r>
              <a:rPr lang="en-US" sz="2400" cap="none" dirty="0" smtClean="0">
                <a:latin typeface="David" panose="020E0502060401010101" pitchFamily="34" charset="-79"/>
                <a:cs typeface="David" panose="020E0502060401010101" pitchFamily="34" charset="-79"/>
              </a:rPr>
              <a:t> </a:t>
            </a:r>
          </a:p>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a) Ultrasound : </a:t>
            </a:r>
            <a:r>
              <a:rPr lang="en-US" sz="2400" cap="none" dirty="0" smtClean="0">
                <a:latin typeface="David" panose="020E0502060401010101" pitchFamily="34" charset="-79"/>
                <a:cs typeface="David" panose="020E0502060401010101" pitchFamily="34" charset="-79"/>
              </a:rPr>
              <a:t>obstructive jaundice is diagnosed by biliary dilatation , especially the intrahepatic bile ducts and it can follow down the cause of biliary obstruction. ultrasound can show gallstone , common bile duct stone , space occupying lesion in the liver , liver metastases , ascites. gallstone can appear as hyper-echoic shadow with classical ' acoustic shadowing' in ultrasound.</a:t>
            </a: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b) Magnetic resonance imaging (MRI): </a:t>
            </a:r>
            <a:r>
              <a:rPr lang="en-US" sz="2400" cap="none" dirty="0" smtClean="0">
                <a:latin typeface="David" panose="020E0502060401010101" pitchFamily="34" charset="-79"/>
                <a:cs typeface="David" panose="020E0502060401010101" pitchFamily="34" charset="-79"/>
              </a:rPr>
              <a:t>magnetic resonant cholangiopancreatography (MRCP) is non-invasive tool to assess the biliary system. MRI can assess for any lesion causing biliary obstruction such as pancreatic tumor or cholangiocarcinoma.</a:t>
            </a:r>
            <a:endParaRPr lang="ar-SA" sz="2400" cap="none" dirty="0">
              <a:latin typeface="David" panose="020E0502060401010101" pitchFamily="34" charset="-79"/>
            </a:endParaRPr>
          </a:p>
        </p:txBody>
      </p:sp>
    </p:spTree>
    <p:extLst>
      <p:ext uri="{BB962C8B-B14F-4D97-AF65-F5344CB8AC3E}">
        <p14:creationId xmlns:p14="http://schemas.microsoft.com/office/powerpoint/2010/main" val="58182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628675" y="437613"/>
            <a:ext cx="6299015" cy="4596350"/>
          </a:xfrm>
        </p:spPr>
        <p:txBody>
          <a:bodyPr/>
          <a:lstStyle/>
          <a:p>
            <a:endParaRPr lang="ar-SA" dirty="0"/>
          </a:p>
        </p:txBody>
      </p:sp>
      <p:sp>
        <p:nvSpPr>
          <p:cNvPr id="3" name="عنصر نائب للمحتوى 2"/>
          <p:cNvSpPr>
            <a:spLocks noGrp="1"/>
          </p:cNvSpPr>
          <p:nvPr>
            <p:ph idx="1"/>
          </p:nvPr>
        </p:nvSpPr>
        <p:spPr>
          <a:xfrm>
            <a:off x="616974" y="5083277"/>
            <a:ext cx="10394707" cy="881243"/>
          </a:xfrm>
        </p:spPr>
        <p:txBody>
          <a:bodyPr>
            <a:normAutofit/>
          </a:bodyPr>
          <a:lstStyle/>
          <a:p>
            <a:pPr marL="0" indent="0" algn="ctr">
              <a:buNone/>
            </a:pPr>
            <a:r>
              <a:rPr lang="en-US" sz="2400" cap="none" dirty="0" smtClean="0">
                <a:solidFill>
                  <a:srgbClr val="FF0000"/>
                </a:solidFill>
                <a:latin typeface="David" panose="020E0502060401010101" pitchFamily="34" charset="-79"/>
                <a:cs typeface="David" panose="020E0502060401010101" pitchFamily="34" charset="-79"/>
              </a:rPr>
              <a:t>MRCP  showing stone in  the common bile duct and in the gallbladder</a:t>
            </a:r>
            <a:endParaRPr lang="ar-SA" sz="2400" cap="none" dirty="0">
              <a:solidFill>
                <a:srgbClr val="FF0000"/>
              </a:solidFill>
              <a:latin typeface="David" panose="020E0502060401010101" pitchFamily="34" charset="-79"/>
            </a:endParaRPr>
          </a:p>
        </p:txBody>
      </p:sp>
      <p:pic>
        <p:nvPicPr>
          <p:cNvPr id="4" name="صورة 3" descr="http://www.hpblondon.com/gallstones/index_files/mrcp_scan_gallstone.jpg"/>
          <p:cNvPicPr/>
          <p:nvPr/>
        </p:nvPicPr>
        <p:blipFill>
          <a:blip r:embed="rId2">
            <a:extLst>
              <a:ext uri="{28A0092B-C50C-407E-A947-70E740481C1C}">
                <a14:useLocalDpi xmlns:a14="http://schemas.microsoft.com/office/drawing/2010/main" val="0"/>
              </a:ext>
            </a:extLst>
          </a:blip>
          <a:srcRect/>
          <a:stretch>
            <a:fillRect/>
          </a:stretch>
        </p:blipFill>
        <p:spPr bwMode="auto">
          <a:xfrm>
            <a:off x="2628675" y="437613"/>
            <a:ext cx="6371303" cy="4621007"/>
          </a:xfrm>
          <a:prstGeom prst="rect">
            <a:avLst/>
          </a:prstGeom>
          <a:noFill/>
          <a:ln>
            <a:noFill/>
          </a:ln>
        </p:spPr>
      </p:pic>
    </p:spTree>
    <p:extLst>
      <p:ext uri="{BB962C8B-B14F-4D97-AF65-F5344CB8AC3E}">
        <p14:creationId xmlns:p14="http://schemas.microsoft.com/office/powerpoint/2010/main" val="259844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3190" y="1130969"/>
            <a:ext cx="10394707" cy="6721382"/>
          </a:xfrm>
        </p:spPr>
        <p:txBody>
          <a:bodyPr/>
          <a:lstStyle/>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c) Endoscopic retrograde cholangiopancreatography (ERCP) : </a:t>
            </a:r>
            <a:r>
              <a:rPr lang="en-US" sz="2400" cap="none" dirty="0" smtClean="0">
                <a:latin typeface="David" panose="020E0502060401010101" pitchFamily="34" charset="-79"/>
                <a:cs typeface="David" panose="020E0502060401010101" pitchFamily="34" charset="-79"/>
              </a:rPr>
              <a:t>ERCP is an invasive diagnostic and therapeutic investigation which outline the biliary and pancreatic system by injecting contrast through a cannula inserted into the papilla of Vater by means of side viewing endoscope passed into the duodenum. it gives more detailed information than ultrasound and allows endoscopic extraction of common bile duct stones, biopsy of periampullary tumors , and relief of obstructive jaundice by stent insertion. complications of ERCP included acute pancreatitis , cholangitis , duodenal perforation and bleeding.</a:t>
            </a:r>
          </a:p>
          <a:p>
            <a:endParaRPr lang="ar-SA" dirty="0"/>
          </a:p>
        </p:txBody>
      </p:sp>
    </p:spTree>
    <p:extLst>
      <p:ext uri="{BB962C8B-B14F-4D97-AF65-F5344CB8AC3E}">
        <p14:creationId xmlns:p14="http://schemas.microsoft.com/office/powerpoint/2010/main" val="236802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989006" y="685800"/>
            <a:ext cx="6243484" cy="4623619"/>
          </a:xfrm>
        </p:spPr>
        <p:txBody>
          <a:bodyPr/>
          <a:lstStyle/>
          <a:p>
            <a:endParaRPr lang="ar-SA" dirty="0"/>
          </a:p>
        </p:txBody>
      </p:sp>
      <p:sp>
        <p:nvSpPr>
          <p:cNvPr id="3" name="عنصر نائب للمحتوى 2"/>
          <p:cNvSpPr>
            <a:spLocks noGrp="1"/>
          </p:cNvSpPr>
          <p:nvPr>
            <p:ph idx="1"/>
          </p:nvPr>
        </p:nvSpPr>
        <p:spPr>
          <a:xfrm>
            <a:off x="685801" y="5653548"/>
            <a:ext cx="10394707" cy="861579"/>
          </a:xfrm>
        </p:spPr>
        <p:txBody>
          <a:bodyPr>
            <a:normAutofit/>
          </a:bodyPr>
          <a:lstStyle/>
          <a:p>
            <a:pPr marL="0" indent="0" algn="ctr">
              <a:buNone/>
            </a:pPr>
            <a:r>
              <a:rPr lang="en-US" sz="2400" cap="none" dirty="0" smtClean="0">
                <a:solidFill>
                  <a:srgbClr val="FF0000"/>
                </a:solidFill>
                <a:latin typeface="David" panose="020E0502060401010101" pitchFamily="34" charset="-79"/>
                <a:cs typeface="David" panose="020E0502060401010101" pitchFamily="34" charset="-79"/>
              </a:rPr>
              <a:t>ERCP showing stone in the bile ducts</a:t>
            </a:r>
            <a:endParaRPr lang="ar-SA" sz="2400" cap="none" dirty="0">
              <a:solidFill>
                <a:srgbClr val="FF0000"/>
              </a:solidFill>
              <a:latin typeface="David" panose="020E0502060401010101" pitchFamily="34" charset="-79"/>
            </a:endParaRPr>
          </a:p>
        </p:txBody>
      </p:sp>
      <p:pic>
        <p:nvPicPr>
          <p:cNvPr id="4" name="صورة 3" descr="http://www.healthhype.com/wp-content/uploads/ercp_gallstones_biliary_duct_choledocholithiasis.jpg"/>
          <p:cNvPicPr/>
          <p:nvPr/>
        </p:nvPicPr>
        <p:blipFill>
          <a:blip r:embed="rId2">
            <a:extLst>
              <a:ext uri="{28A0092B-C50C-407E-A947-70E740481C1C}">
                <a14:useLocalDpi xmlns:a14="http://schemas.microsoft.com/office/drawing/2010/main" val="0"/>
              </a:ext>
            </a:extLst>
          </a:blip>
          <a:srcRect/>
          <a:stretch>
            <a:fillRect/>
          </a:stretch>
        </p:blipFill>
        <p:spPr bwMode="auto">
          <a:xfrm>
            <a:off x="2989006" y="412955"/>
            <a:ext cx="6243484" cy="5240593"/>
          </a:xfrm>
          <a:prstGeom prst="rect">
            <a:avLst/>
          </a:prstGeom>
          <a:noFill/>
          <a:ln>
            <a:noFill/>
          </a:ln>
        </p:spPr>
      </p:pic>
    </p:spTree>
    <p:extLst>
      <p:ext uri="{BB962C8B-B14F-4D97-AF65-F5344CB8AC3E}">
        <p14:creationId xmlns:p14="http://schemas.microsoft.com/office/powerpoint/2010/main" val="153539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135193"/>
            <a:ext cx="10396882" cy="2637504"/>
          </a:xfrm>
        </p:spPr>
        <p:txBody>
          <a:bodyPr>
            <a:normAutofit/>
          </a:bodyPr>
          <a:lstStyle/>
          <a:p>
            <a:pPr algn="l"/>
            <a:r>
              <a:rPr lang="en-US" sz="2400" b="1" cap="none" dirty="0" smtClean="0">
                <a:solidFill>
                  <a:srgbClr val="FF0000"/>
                </a:solidFill>
                <a:latin typeface="David" panose="020E0502060401010101" pitchFamily="34" charset="-79"/>
                <a:cs typeface="David" panose="020E0502060401010101" pitchFamily="34" charset="-79"/>
              </a:rPr>
              <a:t>d) Percutaneous transhepatic cholangiography (PTC) : </a:t>
            </a:r>
            <a:r>
              <a:rPr lang="en-US" sz="2400" cap="none" dirty="0" smtClean="0">
                <a:solidFill>
                  <a:schemeClr val="tx1"/>
                </a:solidFill>
                <a:latin typeface="David" panose="020E0502060401010101" pitchFamily="34" charset="-79"/>
                <a:cs typeface="David" panose="020E0502060401010101" pitchFamily="34" charset="-79"/>
              </a:rPr>
              <a:t>it is invasive investigation used to outline the proximal biliary tree in obstructive jaundice by injecting contrast through slim flexible needle passed percutaneously to the liver parenchyma and biliary system.</a:t>
            </a:r>
            <a:br>
              <a:rPr lang="en-US" sz="2400" cap="none" dirty="0" smtClean="0">
                <a:solidFill>
                  <a:schemeClr val="tx1"/>
                </a:solidFill>
                <a:latin typeface="David" panose="020E0502060401010101" pitchFamily="34" charset="-79"/>
                <a:cs typeface="David" panose="020E0502060401010101" pitchFamily="34" charset="-79"/>
              </a:rPr>
            </a:br>
            <a:endParaRPr lang="ar-SA" sz="2400" cap="none" dirty="0">
              <a:solidFill>
                <a:schemeClr val="tx1"/>
              </a:solidFill>
              <a:latin typeface="David" panose="020E0502060401010101" pitchFamily="34" charset="-79"/>
            </a:endParaRPr>
          </a:p>
        </p:txBody>
      </p:sp>
      <p:sp>
        <p:nvSpPr>
          <p:cNvPr id="3" name="عنصر نائب للمحتوى 2"/>
          <p:cNvSpPr>
            <a:spLocks noGrp="1"/>
          </p:cNvSpPr>
          <p:nvPr>
            <p:ph idx="1"/>
          </p:nvPr>
        </p:nvSpPr>
        <p:spPr>
          <a:xfrm>
            <a:off x="685800" y="3097161"/>
            <a:ext cx="10394707" cy="2277424"/>
          </a:xfrm>
        </p:spPr>
        <p:txBody>
          <a:bodyPr/>
          <a:lstStyle/>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e) Computed tomography (CT): </a:t>
            </a:r>
            <a:r>
              <a:rPr lang="en-US" sz="2400" cap="none" dirty="0" smtClean="0">
                <a:latin typeface="David" panose="020E0502060401010101" pitchFamily="34" charset="-79"/>
                <a:cs typeface="David" panose="020E0502060401010101" pitchFamily="34" charset="-79"/>
              </a:rPr>
              <a:t>contrast enhanced CT scan can be used to identify and stage hepatic , bile duct and pancreatic tumors in obstructive jaundice due to these tumors.</a:t>
            </a:r>
          </a:p>
          <a:p>
            <a:endParaRPr lang="ar-SA" dirty="0"/>
          </a:p>
        </p:txBody>
      </p:sp>
    </p:spTree>
    <p:extLst>
      <p:ext uri="{BB962C8B-B14F-4D97-AF65-F5344CB8AC3E}">
        <p14:creationId xmlns:p14="http://schemas.microsoft.com/office/powerpoint/2010/main" val="2628087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507225" y="685800"/>
            <a:ext cx="6715433" cy="4800600"/>
          </a:xfrm>
        </p:spPr>
        <p:txBody>
          <a:bodyPr/>
          <a:lstStyle/>
          <a:p>
            <a:endParaRPr lang="ar-SA" dirty="0"/>
          </a:p>
        </p:txBody>
      </p:sp>
      <p:sp>
        <p:nvSpPr>
          <p:cNvPr id="3" name="عنصر نائب للمحتوى 2"/>
          <p:cNvSpPr>
            <a:spLocks noGrp="1"/>
          </p:cNvSpPr>
          <p:nvPr>
            <p:ph idx="1"/>
          </p:nvPr>
        </p:nvSpPr>
        <p:spPr>
          <a:xfrm>
            <a:off x="764458" y="5614218"/>
            <a:ext cx="10394707" cy="792753"/>
          </a:xfrm>
        </p:spPr>
        <p:txBody>
          <a:bodyPr>
            <a:normAutofit/>
          </a:bodyPr>
          <a:lstStyle/>
          <a:p>
            <a:pPr marL="0" indent="0" algn="ctr">
              <a:buNone/>
            </a:pPr>
            <a:r>
              <a:rPr lang="en-US" sz="2400" cap="none" dirty="0" smtClean="0">
                <a:solidFill>
                  <a:srgbClr val="FF0000"/>
                </a:solidFill>
                <a:latin typeface="David" panose="020E0502060401010101" pitchFamily="34" charset="-79"/>
                <a:cs typeface="David" panose="020E0502060401010101" pitchFamily="34" charset="-79"/>
              </a:rPr>
              <a:t>PTC showing stone in the common bile duct</a:t>
            </a:r>
            <a:endParaRPr lang="ar-SA" sz="2400" cap="none" dirty="0">
              <a:solidFill>
                <a:srgbClr val="FF0000"/>
              </a:solidFill>
              <a:latin typeface="David" panose="020E0502060401010101" pitchFamily="34" charset="-79"/>
            </a:endParaRPr>
          </a:p>
        </p:txBody>
      </p:sp>
      <p:pic>
        <p:nvPicPr>
          <p:cNvPr id="4" name="صورة 3" descr="http://ee_ce_img.s3.amazonaws.com/cache/ce_img/media/remote/ce_img/https_ee_channel_images.s3.amazonaws.com/article-figures/13053/article-g07_400_274.jpg"/>
          <p:cNvPicPr/>
          <p:nvPr/>
        </p:nvPicPr>
        <p:blipFill>
          <a:blip r:embed="rId2">
            <a:extLst>
              <a:ext uri="{28A0092B-C50C-407E-A947-70E740481C1C}">
                <a14:useLocalDpi xmlns:a14="http://schemas.microsoft.com/office/drawing/2010/main" val="0"/>
              </a:ext>
            </a:extLst>
          </a:blip>
          <a:srcRect/>
          <a:stretch>
            <a:fillRect/>
          </a:stretch>
        </p:blipFill>
        <p:spPr bwMode="auto">
          <a:xfrm>
            <a:off x="2507225" y="685800"/>
            <a:ext cx="6715433" cy="4800600"/>
          </a:xfrm>
          <a:prstGeom prst="rect">
            <a:avLst/>
          </a:prstGeom>
          <a:noFill/>
          <a:ln>
            <a:noFill/>
          </a:ln>
        </p:spPr>
      </p:pic>
    </p:spTree>
    <p:extLst>
      <p:ext uri="{BB962C8B-B14F-4D97-AF65-F5344CB8AC3E}">
        <p14:creationId xmlns:p14="http://schemas.microsoft.com/office/powerpoint/2010/main" val="424956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517058" y="685800"/>
            <a:ext cx="6361472" cy="4688840"/>
          </a:xfrm>
        </p:spPr>
        <p:txBody>
          <a:bodyPr/>
          <a:lstStyle/>
          <a:p>
            <a:endParaRPr lang="ar-SA" dirty="0"/>
          </a:p>
        </p:txBody>
      </p:sp>
      <p:sp>
        <p:nvSpPr>
          <p:cNvPr id="3" name="عنصر نائب للمحتوى 2"/>
          <p:cNvSpPr>
            <a:spLocks noGrp="1"/>
          </p:cNvSpPr>
          <p:nvPr>
            <p:ph idx="1"/>
          </p:nvPr>
        </p:nvSpPr>
        <p:spPr>
          <a:xfrm>
            <a:off x="687976" y="5594554"/>
            <a:ext cx="10394707" cy="822249"/>
          </a:xfrm>
        </p:spPr>
        <p:txBody>
          <a:bodyPr>
            <a:normAutofit/>
          </a:bodyPr>
          <a:lstStyle/>
          <a:p>
            <a:pPr marL="0" indent="0" algn="ctr">
              <a:buNone/>
            </a:pPr>
            <a:r>
              <a:rPr lang="en-US" sz="2400" cap="none" dirty="0" smtClean="0">
                <a:solidFill>
                  <a:srgbClr val="FF0000"/>
                </a:solidFill>
                <a:latin typeface="David" panose="020E0502060401010101" pitchFamily="34" charset="-79"/>
                <a:cs typeface="David" panose="020E0502060401010101" pitchFamily="34" charset="-79"/>
              </a:rPr>
              <a:t>CT scan showing  tumor in the head of pancreas</a:t>
            </a:r>
            <a:endParaRPr lang="ar-SA" sz="2400" cap="none" dirty="0">
              <a:solidFill>
                <a:srgbClr val="FF0000"/>
              </a:solidFill>
              <a:latin typeface="David" panose="020E0502060401010101" pitchFamily="34" charset="-79"/>
            </a:endParaRPr>
          </a:p>
        </p:txBody>
      </p:sp>
      <p:pic>
        <p:nvPicPr>
          <p:cNvPr id="4" name="صورة 3" descr="http://upload.wikimedia.org/wikipedia/commons/f/f6/MBq_cystic-carcinoma-pancreas.jpg"/>
          <p:cNvPicPr/>
          <p:nvPr/>
        </p:nvPicPr>
        <p:blipFill>
          <a:blip r:embed="rId2">
            <a:extLst>
              <a:ext uri="{28A0092B-C50C-407E-A947-70E740481C1C}">
                <a14:useLocalDpi xmlns:a14="http://schemas.microsoft.com/office/drawing/2010/main" val="0"/>
              </a:ext>
            </a:extLst>
          </a:blip>
          <a:srcRect/>
          <a:stretch>
            <a:fillRect/>
          </a:stretch>
        </p:blipFill>
        <p:spPr bwMode="auto">
          <a:xfrm>
            <a:off x="2517058" y="685800"/>
            <a:ext cx="6361471" cy="4688840"/>
          </a:xfrm>
          <a:prstGeom prst="rect">
            <a:avLst/>
          </a:prstGeom>
          <a:noFill/>
          <a:ln>
            <a:noFill/>
          </a:ln>
        </p:spPr>
      </p:pic>
    </p:spTree>
    <p:extLst>
      <p:ext uri="{BB962C8B-B14F-4D97-AF65-F5344CB8AC3E}">
        <p14:creationId xmlns:p14="http://schemas.microsoft.com/office/powerpoint/2010/main" val="418290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0"/>
            <a:ext cx="10396882" cy="2814484"/>
          </a:xfrm>
        </p:spPr>
        <p:txBody>
          <a:bodyPr>
            <a:normAutofit/>
          </a:bodyPr>
          <a:lstStyle/>
          <a:p>
            <a:pPr algn="l"/>
            <a:r>
              <a:rPr lang="en-US" sz="3200" b="1" cap="none" dirty="0" smtClean="0">
                <a:solidFill>
                  <a:srgbClr val="FF0000"/>
                </a:solidFill>
                <a:latin typeface="David" panose="020E0502060401010101" pitchFamily="34" charset="-79"/>
                <a:cs typeface="David" panose="020E0502060401010101" pitchFamily="34" charset="-79"/>
              </a:rPr>
              <a:t>                                             liver biopsy</a:t>
            </a:r>
            <a:r>
              <a:rPr lang="ar-SA" sz="3200" b="1" cap="none" dirty="0" smtClean="0">
                <a:solidFill>
                  <a:srgbClr val="FF0000"/>
                </a:solidFill>
                <a:latin typeface="David" panose="020E0502060401010101" pitchFamily="34" charset="-79"/>
                <a:cs typeface="David" panose="020E0502060401010101" pitchFamily="34" charset="-79"/>
              </a:rPr>
              <a:t/>
            </a:r>
            <a:br>
              <a:rPr lang="ar-SA" sz="3200" b="1" cap="none" dirty="0" smtClean="0">
                <a:solidFill>
                  <a:srgbClr val="FF0000"/>
                </a:solidFill>
                <a:latin typeface="David" panose="020E0502060401010101" pitchFamily="34" charset="-79"/>
                <a:cs typeface="David" panose="020E0502060401010101" pitchFamily="34" charset="-79"/>
              </a:rPr>
            </a:br>
            <a:r>
              <a:rPr lang="en-US" sz="2700" cap="none" dirty="0" smtClean="0">
                <a:solidFill>
                  <a:schemeClr val="tx1"/>
                </a:solidFill>
                <a:latin typeface="David" panose="020E0502060401010101" pitchFamily="34" charset="-79"/>
                <a:cs typeface="David" panose="020E0502060401010101" pitchFamily="34" charset="-79"/>
              </a:rPr>
              <a:t/>
            </a:r>
            <a:br>
              <a:rPr lang="en-US" sz="2700" cap="none" dirty="0" smtClean="0">
                <a:solidFill>
                  <a:schemeClr val="tx1"/>
                </a:solidFill>
                <a:latin typeface="David" panose="020E0502060401010101" pitchFamily="34" charset="-79"/>
                <a:cs typeface="David" panose="020E0502060401010101" pitchFamily="34" charset="-79"/>
              </a:rPr>
            </a:br>
            <a:r>
              <a:rPr lang="en-US" sz="2400" cap="none" dirty="0" smtClean="0">
                <a:solidFill>
                  <a:schemeClr val="tx1"/>
                </a:solidFill>
                <a:latin typeface="David" panose="020E0502060401010101" pitchFamily="34" charset="-79"/>
                <a:cs typeface="David" panose="020E0502060401010101" pitchFamily="34" charset="-79"/>
              </a:rPr>
              <a:t>Liver biopsy may be considered in patients with unexplained jaundice , in whom an obstructing lesion has been excluded radiologically.</a:t>
            </a:r>
            <a:r>
              <a:rPr lang="en-US" dirty="0"/>
              <a:t/>
            </a:r>
            <a:br>
              <a:rPr lang="en-US" dirty="0"/>
            </a:br>
            <a:endParaRPr lang="ar-SA" dirty="0"/>
          </a:p>
        </p:txBody>
      </p:sp>
      <p:sp>
        <p:nvSpPr>
          <p:cNvPr id="3" name="عنصر نائب للمحتوى 2"/>
          <p:cNvSpPr>
            <a:spLocks noGrp="1"/>
          </p:cNvSpPr>
          <p:nvPr>
            <p:ph idx="1"/>
          </p:nvPr>
        </p:nvSpPr>
        <p:spPr>
          <a:xfrm>
            <a:off x="687976" y="2684206"/>
            <a:ext cx="10394707" cy="3663773"/>
          </a:xfrm>
        </p:spPr>
        <p:txBody>
          <a:bodyPr/>
          <a:lstStyle/>
          <a:p>
            <a:pPr marL="0" indent="0" algn="ctr">
              <a:buNone/>
            </a:pPr>
            <a:r>
              <a:rPr lang="en-US" sz="3200" b="1" cap="none" dirty="0" smtClean="0">
                <a:solidFill>
                  <a:srgbClr val="FF0000"/>
                </a:solidFill>
                <a:latin typeface="David" panose="020E0502060401010101" pitchFamily="34" charset="-79"/>
                <a:cs typeface="David" panose="020E0502060401010101" pitchFamily="34" charset="-79"/>
              </a:rPr>
              <a:t>laparoscopy</a:t>
            </a:r>
            <a:endParaRPr lang="en-US" sz="3200" cap="none" dirty="0" smtClean="0">
              <a:solidFill>
                <a:srgbClr val="FF0000"/>
              </a:solidFill>
              <a:latin typeface="David" panose="020E0502060401010101" pitchFamily="34" charset="-79"/>
              <a:cs typeface="David" panose="020E0502060401010101" pitchFamily="34" charset="-79"/>
            </a:endParaRPr>
          </a:p>
          <a:p>
            <a:pPr marL="0" indent="0" algn="l">
              <a:buNone/>
            </a:pPr>
            <a:r>
              <a:rPr lang="en-US" sz="2400" cap="none" dirty="0" smtClean="0">
                <a:latin typeface="David" panose="020E0502060401010101" pitchFamily="34" charset="-79"/>
                <a:cs typeface="David" panose="020E0502060401010101" pitchFamily="34" charset="-79"/>
              </a:rPr>
              <a:t>Laparoscopy under general anesthesia may be used in the evaluation of liver disease . in selected patients with malignancy of liver , biliary tree , and pancreas, it may have a role in the staging of the tumor t exclude peritoneal or liver dissemination. </a:t>
            </a:r>
          </a:p>
          <a:p>
            <a:endParaRPr lang="ar-SA" dirty="0"/>
          </a:p>
        </p:txBody>
      </p:sp>
    </p:spTree>
    <p:extLst>
      <p:ext uri="{BB962C8B-B14F-4D97-AF65-F5344CB8AC3E}">
        <p14:creationId xmlns:p14="http://schemas.microsoft.com/office/powerpoint/2010/main" val="1556263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774033" y="2298032"/>
            <a:ext cx="10396882" cy="1151965"/>
          </a:xfrm>
        </p:spPr>
        <p:txBody>
          <a:bodyPr>
            <a:normAutofit fontScale="90000"/>
          </a:bodyPr>
          <a:lstStyle/>
          <a:p>
            <a:pPr algn="ctr"/>
            <a:r>
              <a:rPr lang="en-US" sz="8900" b="1" dirty="0">
                <a:solidFill>
                  <a:srgbClr val="C00000"/>
                </a:solidFill>
                <a:latin typeface="David" panose="020E0502060401010101" pitchFamily="34" charset="-79"/>
                <a:cs typeface="David" panose="020E0502060401010101" pitchFamily="34" charset="-79"/>
              </a:rPr>
              <a:t>The Liver  </a:t>
            </a:r>
            <a:r>
              <a:rPr lang="en-US" dirty="0"/>
              <a:t/>
            </a:r>
            <a:br>
              <a:rPr lang="en-US" dirty="0"/>
            </a:br>
            <a:endParaRPr lang="ar-SA" dirty="0"/>
          </a:p>
        </p:txBody>
      </p:sp>
    </p:spTree>
    <p:extLst>
      <p:ext uri="{BB962C8B-B14F-4D97-AF65-F5344CB8AC3E}">
        <p14:creationId xmlns:p14="http://schemas.microsoft.com/office/powerpoint/2010/main" val="123698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12701" y="1564105"/>
            <a:ext cx="10394707" cy="3681663"/>
          </a:xfrm>
        </p:spPr>
        <p:txBody>
          <a:bodyPr>
            <a:normAutofit/>
          </a:bodyPr>
          <a:lstStyle/>
          <a:p>
            <a:pPr marL="0" indent="0" algn="ctr">
              <a:buNone/>
            </a:pPr>
            <a:r>
              <a:rPr lang="en-US" sz="6000" b="1" dirty="0">
                <a:solidFill>
                  <a:srgbClr val="C00000"/>
                </a:solidFill>
                <a:latin typeface="David" panose="020E0502060401010101" pitchFamily="34" charset="-79"/>
                <a:cs typeface="David" panose="020E0502060401010101" pitchFamily="34" charset="-79"/>
              </a:rPr>
              <a:t>Liver </a:t>
            </a:r>
            <a:r>
              <a:rPr lang="en-US" sz="6000" b="1" dirty="0" smtClean="0">
                <a:solidFill>
                  <a:srgbClr val="C00000"/>
                </a:solidFill>
                <a:latin typeface="David" panose="020E0502060401010101" pitchFamily="34" charset="-79"/>
                <a:cs typeface="David" panose="020E0502060401010101" pitchFamily="34" charset="-79"/>
              </a:rPr>
              <a:t>Abscesses</a:t>
            </a:r>
            <a:endParaRPr lang="ar-SA" sz="6000" b="1" dirty="0" smtClean="0">
              <a:solidFill>
                <a:srgbClr val="C00000"/>
              </a:solidFill>
              <a:latin typeface="David" panose="020E0502060401010101" pitchFamily="34" charset="-79"/>
              <a:cs typeface="David" panose="020E0502060401010101" pitchFamily="34" charset="-79"/>
            </a:endParaRPr>
          </a:p>
          <a:p>
            <a:pPr marL="0" indent="0" algn="ctr">
              <a:buNone/>
            </a:pPr>
            <a:endParaRPr lang="en-US" sz="6000" b="1" dirty="0" smtClean="0">
              <a:solidFill>
                <a:srgbClr val="C00000"/>
              </a:solidFill>
              <a:latin typeface="David" panose="020E0502060401010101" pitchFamily="34" charset="-79"/>
              <a:cs typeface="David" panose="020E0502060401010101" pitchFamily="34" charset="-79"/>
            </a:endParaRPr>
          </a:p>
          <a:p>
            <a:pPr marL="0" indent="0" algn="l">
              <a:buNone/>
            </a:pPr>
            <a:r>
              <a:rPr lang="en-US" sz="3200" dirty="0" smtClean="0">
                <a:solidFill>
                  <a:srgbClr val="0070C0"/>
                </a:solidFill>
                <a:latin typeface="David" panose="020E0502060401010101" pitchFamily="34" charset="-79"/>
                <a:cs typeface="David" panose="020E0502060401010101" pitchFamily="34" charset="-79"/>
              </a:rPr>
              <a:t>1) Pyogenic </a:t>
            </a:r>
            <a:r>
              <a:rPr lang="en-US" sz="3200" dirty="0">
                <a:solidFill>
                  <a:srgbClr val="0070C0"/>
                </a:solidFill>
                <a:latin typeface="David" panose="020E0502060401010101" pitchFamily="34" charset="-79"/>
                <a:cs typeface="David" panose="020E0502060401010101" pitchFamily="34" charset="-79"/>
              </a:rPr>
              <a:t>liver </a:t>
            </a:r>
            <a:r>
              <a:rPr lang="en-US" sz="3200" dirty="0" smtClean="0">
                <a:solidFill>
                  <a:srgbClr val="0070C0"/>
                </a:solidFill>
                <a:latin typeface="David" panose="020E0502060401010101" pitchFamily="34" charset="-79"/>
                <a:cs typeface="David" panose="020E0502060401010101" pitchFamily="34" charset="-79"/>
              </a:rPr>
              <a:t>abscess</a:t>
            </a:r>
          </a:p>
          <a:p>
            <a:pPr marL="0" indent="0" algn="l">
              <a:buNone/>
            </a:pPr>
            <a:endParaRPr lang="en-US" sz="3200" dirty="0">
              <a:solidFill>
                <a:srgbClr val="0070C0"/>
              </a:solidFill>
              <a:latin typeface="David" panose="020E0502060401010101" pitchFamily="34" charset="-79"/>
              <a:cs typeface="David" panose="020E0502060401010101" pitchFamily="34" charset="-79"/>
            </a:endParaRPr>
          </a:p>
          <a:p>
            <a:pPr marL="0" indent="0" algn="l">
              <a:buNone/>
            </a:pPr>
            <a:r>
              <a:rPr lang="en-US" sz="3200" dirty="0">
                <a:solidFill>
                  <a:srgbClr val="0070C0"/>
                </a:solidFill>
                <a:latin typeface="David" panose="020E0502060401010101" pitchFamily="34" charset="-79"/>
                <a:cs typeface="David" panose="020E0502060401010101" pitchFamily="34" charset="-79"/>
              </a:rPr>
              <a:t>2) Amoebic liver abscess</a:t>
            </a:r>
          </a:p>
          <a:p>
            <a:pPr marL="0" indent="0" algn="ctr">
              <a:buNone/>
            </a:pPr>
            <a:endParaRPr lang="en-US" sz="6000" dirty="0">
              <a:solidFill>
                <a:srgbClr val="C00000"/>
              </a:solidFill>
              <a:latin typeface="David" panose="020E0502060401010101" pitchFamily="34" charset="-79"/>
              <a:cs typeface="David" panose="020E0502060401010101" pitchFamily="34" charset="-79"/>
            </a:endParaRPr>
          </a:p>
          <a:p>
            <a:endParaRPr lang="ar-SA" dirty="0"/>
          </a:p>
        </p:txBody>
      </p:sp>
    </p:spTree>
    <p:extLst>
      <p:ext uri="{BB962C8B-B14F-4D97-AF65-F5344CB8AC3E}">
        <p14:creationId xmlns:p14="http://schemas.microsoft.com/office/powerpoint/2010/main" val="4124908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97310" y="432620"/>
            <a:ext cx="10396882" cy="766916"/>
          </a:xfrm>
        </p:spPr>
        <p:txBody>
          <a:bodyPr>
            <a:normAutofit/>
          </a:bodyPr>
          <a:lstStyle/>
          <a:p>
            <a:pPr algn="ctr"/>
            <a:r>
              <a:rPr lang="en-US" b="1" dirty="0">
                <a:solidFill>
                  <a:srgbClr val="FF0000"/>
                </a:solidFill>
                <a:latin typeface="David" panose="020E0502060401010101" pitchFamily="34" charset="-79"/>
                <a:cs typeface="David" panose="020E0502060401010101" pitchFamily="34" charset="-79"/>
              </a:rPr>
              <a:t>Pyogenic liver </a:t>
            </a:r>
            <a:r>
              <a:rPr lang="en-US" b="1" dirty="0" smtClean="0">
                <a:solidFill>
                  <a:srgbClr val="FF0000"/>
                </a:solidFill>
                <a:latin typeface="David" panose="020E0502060401010101" pitchFamily="34" charset="-79"/>
                <a:cs typeface="David" panose="020E0502060401010101" pitchFamily="34" charset="-79"/>
              </a:rPr>
              <a:t>abscess</a:t>
            </a:r>
            <a:endParaRPr lang="en-US" dirty="0">
              <a:solidFill>
                <a:srgbClr val="FF0000"/>
              </a:solidFill>
              <a:latin typeface="David" panose="020E0502060401010101" pitchFamily="34" charset="-79"/>
              <a:cs typeface="David" panose="020E0502060401010101" pitchFamily="34" charset="-79"/>
            </a:endParaRPr>
          </a:p>
        </p:txBody>
      </p:sp>
      <p:sp>
        <p:nvSpPr>
          <p:cNvPr id="3" name="عنصر نائب للمحتوى 2"/>
          <p:cNvSpPr>
            <a:spLocks noGrp="1"/>
          </p:cNvSpPr>
          <p:nvPr>
            <p:ph idx="1"/>
          </p:nvPr>
        </p:nvSpPr>
        <p:spPr>
          <a:xfrm>
            <a:off x="675967" y="432620"/>
            <a:ext cx="10394707" cy="5791716"/>
          </a:xfrm>
        </p:spPr>
        <p:txBody>
          <a:bodyPr>
            <a:normAutofit/>
          </a:bodyPr>
          <a:lstStyle/>
          <a:p>
            <a:pPr marL="0" indent="0" algn="l">
              <a:buNone/>
            </a:pPr>
            <a:endParaRPr lang="en-US" b="1" dirty="0" smtClean="0">
              <a:solidFill>
                <a:srgbClr val="FF0000"/>
              </a:solidFill>
              <a:latin typeface="David" panose="020E0502060401010101" pitchFamily="34" charset="-79"/>
              <a:cs typeface="David" panose="020E0502060401010101" pitchFamily="34" charset="-79"/>
            </a:endParaRPr>
          </a:p>
          <a:p>
            <a:pPr marL="0" indent="0" algn="l">
              <a:buNone/>
            </a:pPr>
            <a:endParaRPr lang="en-US" b="1" dirty="0">
              <a:solidFill>
                <a:srgbClr val="FF0000"/>
              </a:solidFill>
              <a:latin typeface="David" panose="020E0502060401010101" pitchFamily="34" charset="-79"/>
              <a:cs typeface="David" panose="020E0502060401010101" pitchFamily="34" charset="-79"/>
            </a:endParaRPr>
          </a:p>
          <a:p>
            <a:pPr marL="0" indent="0" algn="l">
              <a:buNone/>
            </a:pPr>
            <a:endParaRPr lang="en-US" b="1" dirty="0" smtClean="0">
              <a:solidFill>
                <a:srgbClr val="FF0000"/>
              </a:solidFill>
              <a:latin typeface="David" panose="020E0502060401010101" pitchFamily="34" charset="-79"/>
              <a:cs typeface="David" panose="020E0502060401010101" pitchFamily="34" charset="-79"/>
            </a:endParaRPr>
          </a:p>
          <a:p>
            <a:pPr marL="0" indent="0" algn="l">
              <a:buNone/>
            </a:pPr>
            <a:endParaRPr lang="en-US" b="1" dirty="0" smtClean="0">
              <a:solidFill>
                <a:srgbClr val="FF0000"/>
              </a:solidFill>
              <a:latin typeface="David" panose="020E0502060401010101" pitchFamily="34" charset="-79"/>
              <a:cs typeface="David" panose="020E0502060401010101" pitchFamily="34" charset="-79"/>
            </a:endParaRPr>
          </a:p>
          <a:p>
            <a:pPr marL="0" indent="0" algn="l">
              <a:buNone/>
            </a:pPr>
            <a:r>
              <a:rPr lang="en-US" sz="3200" b="1" dirty="0" smtClean="0">
                <a:solidFill>
                  <a:srgbClr val="FF0000"/>
                </a:solidFill>
                <a:latin typeface="David" panose="020E0502060401010101" pitchFamily="34" charset="-79"/>
                <a:cs typeface="David" panose="020E0502060401010101" pitchFamily="34" charset="-79"/>
              </a:rPr>
              <a:t>Routes </a:t>
            </a:r>
            <a:r>
              <a:rPr lang="en-US" sz="3200" b="1" dirty="0">
                <a:solidFill>
                  <a:srgbClr val="FF0000"/>
                </a:solidFill>
                <a:latin typeface="David" panose="020E0502060401010101" pitchFamily="34" charset="-79"/>
                <a:cs typeface="David" panose="020E0502060401010101" pitchFamily="34" charset="-79"/>
              </a:rPr>
              <a:t>of infection</a:t>
            </a:r>
            <a:endParaRPr lang="en-US" sz="3200" dirty="0">
              <a:solidFill>
                <a:srgbClr val="FF0000"/>
              </a:solidFill>
              <a:latin typeface="David" panose="020E0502060401010101" pitchFamily="34" charset="-79"/>
              <a:cs typeface="David" panose="020E0502060401010101" pitchFamily="34" charset="-79"/>
            </a:endParaRP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1. </a:t>
            </a:r>
            <a:r>
              <a:rPr lang="en-US" sz="2400" cap="none" dirty="0" smtClean="0">
                <a:latin typeface="David" panose="020E0502060401010101" pitchFamily="34" charset="-79"/>
                <a:cs typeface="David" panose="020E0502060401010101" pitchFamily="34" charset="-79"/>
              </a:rPr>
              <a:t>Biliary system (the commonest)</a:t>
            </a: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2. </a:t>
            </a:r>
            <a:r>
              <a:rPr lang="en-US" sz="2400" cap="none" dirty="0" smtClean="0">
                <a:latin typeface="David" panose="020E0502060401010101" pitchFamily="34" charset="-79"/>
                <a:cs typeface="David" panose="020E0502060401010101" pitchFamily="34" charset="-79"/>
              </a:rPr>
              <a:t>Portal system ( e.g. acute appendicitis)</a:t>
            </a: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3. </a:t>
            </a:r>
            <a:r>
              <a:rPr lang="en-US" sz="2400" cap="none" dirty="0" smtClean="0">
                <a:latin typeface="David" panose="020E0502060401010101" pitchFamily="34" charset="-79"/>
                <a:cs typeface="David" panose="020E0502060401010101" pitchFamily="34" charset="-79"/>
              </a:rPr>
              <a:t>Hepatic artery from any septic focus in the body (infective endocarditis) </a:t>
            </a: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4.</a:t>
            </a:r>
            <a:r>
              <a:rPr lang="en-US" sz="2400" cap="none" dirty="0" smtClean="0">
                <a:latin typeface="David" panose="020E0502060401010101" pitchFamily="34" charset="-79"/>
                <a:cs typeface="David" panose="020E0502060401010101" pitchFamily="34" charset="-79"/>
              </a:rPr>
              <a:t> Contagious organ ( e.g. empyema gallbladder)</a:t>
            </a: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5. </a:t>
            </a:r>
            <a:r>
              <a:rPr lang="en-US" sz="2400" cap="none" dirty="0" smtClean="0">
                <a:latin typeface="David" panose="020E0502060401010101" pitchFamily="34" charset="-79"/>
                <a:cs typeface="David" panose="020E0502060401010101" pitchFamily="34" charset="-79"/>
              </a:rPr>
              <a:t>Trauma (penetrating or blunt)</a:t>
            </a: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6.</a:t>
            </a:r>
            <a:r>
              <a:rPr lang="en-US" sz="2400" cap="none" dirty="0" smtClean="0">
                <a:latin typeface="David" panose="020E0502060401010101" pitchFamily="34" charset="-79"/>
                <a:cs typeface="David" panose="020E0502060401010101" pitchFamily="34" charset="-79"/>
              </a:rPr>
              <a:t> Idiopathic ( unknown source)</a:t>
            </a:r>
          </a:p>
          <a:p>
            <a:endParaRPr lang="ar-SA" dirty="0"/>
          </a:p>
        </p:txBody>
      </p:sp>
    </p:spTree>
    <p:extLst>
      <p:ext uri="{BB962C8B-B14F-4D97-AF65-F5344CB8AC3E}">
        <p14:creationId xmlns:p14="http://schemas.microsoft.com/office/powerpoint/2010/main" val="2884380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9351" y="448662"/>
            <a:ext cx="10396882" cy="678426"/>
          </a:xfrm>
        </p:spPr>
        <p:txBody>
          <a:bodyPr>
            <a:normAutofit fontScale="90000"/>
          </a:bodyPr>
          <a:lstStyle/>
          <a:p>
            <a:pPr algn="ctr"/>
            <a:r>
              <a:rPr lang="en-US" sz="3600" b="1" dirty="0">
                <a:solidFill>
                  <a:srgbClr val="FF0000"/>
                </a:solidFill>
                <a:latin typeface="David" panose="020E0502060401010101" pitchFamily="34" charset="-79"/>
                <a:cs typeface="David" panose="020E0502060401010101" pitchFamily="34" charset="-79"/>
              </a:rPr>
              <a:t>Clinical features</a:t>
            </a:r>
            <a:r>
              <a:rPr lang="en-US" dirty="0"/>
              <a:t/>
            </a:r>
            <a:br>
              <a:rPr lang="en-US" dirty="0"/>
            </a:br>
            <a:endParaRPr lang="ar-SA" dirty="0"/>
          </a:p>
        </p:txBody>
      </p:sp>
      <p:sp>
        <p:nvSpPr>
          <p:cNvPr id="3" name="عنصر نائب للمحتوى 2"/>
          <p:cNvSpPr>
            <a:spLocks noGrp="1"/>
          </p:cNvSpPr>
          <p:nvPr>
            <p:ph idx="1"/>
          </p:nvPr>
        </p:nvSpPr>
        <p:spPr>
          <a:xfrm>
            <a:off x="683625" y="991680"/>
            <a:ext cx="10394707" cy="5232139"/>
          </a:xfrm>
        </p:spPr>
        <p:txBody>
          <a:bodyPr/>
          <a:lstStyle/>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possible sign and symptoms:</a:t>
            </a:r>
          </a:p>
          <a:p>
            <a:pPr marL="0" indent="0" algn="l">
              <a:buNone/>
            </a:pPr>
            <a:r>
              <a:rPr lang="en-US" sz="2400" cap="none" dirty="0" smtClean="0">
                <a:latin typeface="David" panose="020E0502060401010101" pitchFamily="34" charset="-79"/>
                <a:cs typeface="David" panose="020E0502060401010101" pitchFamily="34" charset="-79"/>
              </a:rPr>
              <a:t>1. Pyrexia of unknown origin</a:t>
            </a:r>
          </a:p>
          <a:p>
            <a:pPr marL="0" indent="0" algn="l">
              <a:buNone/>
            </a:pPr>
            <a:r>
              <a:rPr lang="en-US" sz="2400" cap="none" dirty="0" smtClean="0">
                <a:latin typeface="David" panose="020E0502060401010101" pitchFamily="34" charset="-79"/>
                <a:cs typeface="David" panose="020E0502060401010101" pitchFamily="34" charset="-79"/>
              </a:rPr>
              <a:t>2. There is some times a history of sepsis elsewhere , particularly within the abdomen</a:t>
            </a:r>
          </a:p>
          <a:p>
            <a:pPr marL="0" indent="0" algn="l">
              <a:buNone/>
            </a:pPr>
            <a:r>
              <a:rPr lang="en-US" sz="2400" cap="none" dirty="0" smtClean="0">
                <a:latin typeface="David" panose="020E0502060401010101" pitchFamily="34" charset="-79"/>
                <a:cs typeface="David" panose="020E0502060401010101" pitchFamily="34" charset="-79"/>
              </a:rPr>
              <a:t>3. Pain in the right upper quadrant</a:t>
            </a:r>
          </a:p>
          <a:p>
            <a:pPr marL="0" indent="0" algn="l">
              <a:buNone/>
            </a:pPr>
            <a:r>
              <a:rPr lang="en-US" sz="2400" cap="none" dirty="0" smtClean="0">
                <a:latin typeface="David" panose="020E0502060401010101" pitchFamily="34" charset="-79"/>
                <a:cs typeface="David" panose="020E0502060401010101" pitchFamily="34" charset="-79"/>
              </a:rPr>
              <a:t>4. Swinging pyrexia , rigors , marked toxicity</a:t>
            </a:r>
          </a:p>
          <a:p>
            <a:pPr marL="0" indent="0" algn="l">
              <a:buNone/>
            </a:pPr>
            <a:r>
              <a:rPr lang="en-US" sz="2400" cap="none" dirty="0" smtClean="0">
                <a:latin typeface="David" panose="020E0502060401010101" pitchFamily="34" charset="-79"/>
                <a:cs typeface="David" panose="020E0502060401010101" pitchFamily="34" charset="-79"/>
              </a:rPr>
              <a:t>5. Jaundice</a:t>
            </a:r>
          </a:p>
          <a:p>
            <a:pPr marL="0" indent="0" algn="l">
              <a:buNone/>
            </a:pPr>
            <a:r>
              <a:rPr lang="en-US" sz="2400" cap="none" dirty="0" smtClean="0">
                <a:latin typeface="David" panose="020E0502060401010101" pitchFamily="34" charset="-79"/>
                <a:cs typeface="David" panose="020E0502060401010101" pitchFamily="34" charset="-79"/>
              </a:rPr>
              <a:t>6. The liver is often enlarged and tender </a:t>
            </a:r>
          </a:p>
          <a:p>
            <a:endParaRPr lang="ar-SA" dirty="0"/>
          </a:p>
        </p:txBody>
      </p:sp>
    </p:spTree>
    <p:extLst>
      <p:ext uri="{BB962C8B-B14F-4D97-AF65-F5344CB8AC3E}">
        <p14:creationId xmlns:p14="http://schemas.microsoft.com/office/powerpoint/2010/main" val="1299517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45197" y="288759"/>
            <a:ext cx="10396882" cy="657726"/>
          </a:xfrm>
        </p:spPr>
        <p:txBody>
          <a:bodyPr>
            <a:normAutofit fontScale="90000"/>
          </a:bodyPr>
          <a:lstStyle/>
          <a:p>
            <a:pPr algn="ctr"/>
            <a:r>
              <a:rPr lang="en-US" sz="3600" b="1" dirty="0">
                <a:solidFill>
                  <a:srgbClr val="FF0000"/>
                </a:solidFill>
                <a:latin typeface="David" panose="020E0502060401010101" pitchFamily="34" charset="-79"/>
                <a:cs typeface="David" panose="020E0502060401010101" pitchFamily="34" charset="-79"/>
              </a:rPr>
              <a:t>Investigations</a:t>
            </a:r>
            <a:r>
              <a:rPr lang="en-US" dirty="0"/>
              <a:t/>
            </a:r>
            <a:br>
              <a:rPr lang="en-US" dirty="0"/>
            </a:br>
            <a:endParaRPr lang="ar-SA" dirty="0"/>
          </a:p>
        </p:txBody>
      </p:sp>
      <p:sp>
        <p:nvSpPr>
          <p:cNvPr id="3" name="عنصر نائب للمحتوى 2"/>
          <p:cNvSpPr>
            <a:spLocks noGrp="1"/>
          </p:cNvSpPr>
          <p:nvPr>
            <p:ph idx="1"/>
          </p:nvPr>
        </p:nvSpPr>
        <p:spPr>
          <a:xfrm>
            <a:off x="685800" y="1299411"/>
            <a:ext cx="10394707" cy="4924408"/>
          </a:xfrm>
        </p:spPr>
        <p:txBody>
          <a:bodyPr/>
          <a:lstStyle/>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1. blood tests: </a:t>
            </a:r>
            <a:r>
              <a:rPr lang="en-US" sz="2400" cap="none" dirty="0" smtClean="0">
                <a:latin typeface="David" panose="020E0502060401010101" pitchFamily="34" charset="-79"/>
                <a:cs typeface="David" panose="020E0502060401010101" pitchFamily="34" charset="-79"/>
              </a:rPr>
              <a:t>complete blood count will show leukocytosis and liver function tests are deranged</a:t>
            </a:r>
            <a:endParaRPr lang="ar-SA" sz="2400" cap="none" dirty="0" smtClean="0">
              <a:latin typeface="David" panose="020E0502060401010101" pitchFamily="34" charset="-79"/>
              <a:cs typeface="David" panose="020E0502060401010101" pitchFamily="34" charset="-79"/>
            </a:endParaRP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2. imaging: </a:t>
            </a:r>
            <a:r>
              <a:rPr lang="en-US" sz="2400" cap="none" dirty="0" smtClean="0">
                <a:latin typeface="David" panose="020E0502060401010101" pitchFamily="34" charset="-79"/>
                <a:cs typeface="David" panose="020E0502060401010101" pitchFamily="34" charset="-79"/>
              </a:rPr>
              <a:t>chest x-ray will show elevation of diaphragm and basal lung lobe collapse . ultrasound and CT scan is used to define the abscess.</a:t>
            </a: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3. ERCP: </a:t>
            </a:r>
            <a:r>
              <a:rPr lang="en-US" sz="2400" cap="none" dirty="0" smtClean="0">
                <a:latin typeface="David" panose="020E0502060401010101" pitchFamily="34" charset="-79"/>
                <a:cs typeface="David" panose="020E0502060401010101" pitchFamily="34" charset="-79"/>
              </a:rPr>
              <a:t>may be useful if biliary obstruction is thought to be responsible. </a:t>
            </a:r>
          </a:p>
          <a:p>
            <a:endParaRPr lang="ar-SA" dirty="0"/>
          </a:p>
        </p:txBody>
      </p:sp>
    </p:spTree>
    <p:extLst>
      <p:ext uri="{BB962C8B-B14F-4D97-AF65-F5344CB8AC3E}">
        <p14:creationId xmlns:p14="http://schemas.microsoft.com/office/powerpoint/2010/main" val="2896248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038167" y="344129"/>
            <a:ext cx="6184491" cy="4503175"/>
          </a:xfrm>
        </p:spPr>
        <p:txBody>
          <a:bodyPr/>
          <a:lstStyle/>
          <a:p>
            <a:endParaRPr lang="ar-SA" dirty="0"/>
          </a:p>
        </p:txBody>
      </p:sp>
      <p:sp>
        <p:nvSpPr>
          <p:cNvPr id="3" name="عنصر نائب للمحتوى 2"/>
          <p:cNvSpPr>
            <a:spLocks noGrp="1"/>
          </p:cNvSpPr>
          <p:nvPr>
            <p:ph idx="1"/>
          </p:nvPr>
        </p:nvSpPr>
        <p:spPr>
          <a:xfrm>
            <a:off x="587477" y="5545394"/>
            <a:ext cx="10394707" cy="743591"/>
          </a:xfrm>
        </p:spPr>
        <p:txBody>
          <a:bodyPr>
            <a:normAutofit/>
          </a:bodyPr>
          <a:lstStyle/>
          <a:p>
            <a:pPr marL="0" indent="0" algn="ctr">
              <a:buNone/>
            </a:pPr>
            <a:r>
              <a:rPr lang="en-US" sz="2400" cap="none" dirty="0" smtClean="0">
                <a:solidFill>
                  <a:srgbClr val="FF0000"/>
                </a:solidFill>
                <a:latin typeface="David" panose="020E0502060401010101" pitchFamily="34" charset="-79"/>
                <a:cs typeface="David" panose="020E0502060401010101" pitchFamily="34" charset="-79"/>
              </a:rPr>
              <a:t>CT scan abdomen showing pyogenic abscess in the right lobe of the liver </a:t>
            </a:r>
            <a:endParaRPr lang="ar-SA" sz="2400" cap="none" dirty="0">
              <a:solidFill>
                <a:srgbClr val="FF0000"/>
              </a:solidFill>
              <a:latin typeface="David" panose="020E0502060401010101" pitchFamily="34" charset="-79"/>
            </a:endParaRPr>
          </a:p>
        </p:txBody>
      </p:sp>
      <p:pic>
        <p:nvPicPr>
          <p:cNvPr id="4" name="صورة 3" descr="http://www.cmaj.ca/content/182/16/1758/F1.larg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0012" y="253182"/>
            <a:ext cx="6400800" cy="4727892"/>
          </a:xfrm>
          <a:prstGeom prst="rect">
            <a:avLst/>
          </a:prstGeom>
          <a:noFill/>
          <a:ln>
            <a:noFill/>
          </a:ln>
        </p:spPr>
      </p:pic>
    </p:spTree>
    <p:extLst>
      <p:ext uri="{BB962C8B-B14F-4D97-AF65-F5344CB8AC3E}">
        <p14:creationId xmlns:p14="http://schemas.microsoft.com/office/powerpoint/2010/main" val="2117796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0"/>
            <a:ext cx="10396882" cy="1151965"/>
          </a:xfrm>
        </p:spPr>
        <p:txBody>
          <a:bodyPr>
            <a:normAutofit/>
          </a:bodyPr>
          <a:lstStyle/>
          <a:p>
            <a:pPr algn="ctr"/>
            <a:r>
              <a:rPr lang="en-US" sz="3200" b="1" dirty="0">
                <a:solidFill>
                  <a:srgbClr val="FF0000"/>
                </a:solidFill>
                <a:latin typeface="David" panose="020E0502060401010101" pitchFamily="34" charset="-79"/>
                <a:cs typeface="David" panose="020E0502060401010101" pitchFamily="34" charset="-79"/>
              </a:rPr>
              <a:t>Management</a:t>
            </a:r>
            <a:endParaRPr lang="ar-SA" sz="3200" dirty="0">
              <a:solidFill>
                <a:srgbClr val="FF0000"/>
              </a:solidFill>
              <a:latin typeface="David" panose="020E0502060401010101" pitchFamily="34" charset="-79"/>
            </a:endParaRPr>
          </a:p>
        </p:txBody>
      </p:sp>
      <p:sp>
        <p:nvSpPr>
          <p:cNvPr id="3" name="عنصر نائب للمحتوى 2"/>
          <p:cNvSpPr>
            <a:spLocks noGrp="1"/>
          </p:cNvSpPr>
          <p:nvPr>
            <p:ph idx="1"/>
          </p:nvPr>
        </p:nvSpPr>
        <p:spPr>
          <a:xfrm>
            <a:off x="685800" y="934066"/>
            <a:ext cx="10394707" cy="5378244"/>
          </a:xfrm>
        </p:spPr>
        <p:txBody>
          <a:bodyPr>
            <a:normAutofit/>
          </a:bodyPr>
          <a:lstStyle/>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untreated abscess often prove fatal because of spread within the liver to multiple sites , and because of septicemia.</a:t>
            </a:r>
          </a:p>
          <a:p>
            <a:pPr marL="0" indent="0" algn="l">
              <a:buNone/>
            </a:pPr>
            <a:endParaRPr lang="en-US" sz="2400" cap="none" dirty="0" smtClean="0">
              <a:solidFill>
                <a:srgbClr val="FF0000"/>
              </a:solidFill>
              <a:latin typeface="David" panose="020E0502060401010101" pitchFamily="34" charset="-79"/>
              <a:cs typeface="David" panose="020E0502060401010101" pitchFamily="34" charset="-79"/>
            </a:endParaRP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1. </a:t>
            </a:r>
            <a:r>
              <a:rPr lang="en-US" sz="2400" cap="none" dirty="0" smtClean="0">
                <a:latin typeface="David" panose="020E0502060401010101" pitchFamily="34" charset="-79"/>
                <a:cs typeface="David" panose="020E0502060401010101" pitchFamily="34" charset="-79"/>
              </a:rPr>
              <a:t>Intravenous antibiotics should be given to all patients</a:t>
            </a: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2. </a:t>
            </a:r>
            <a:r>
              <a:rPr lang="en-US" sz="2400" cap="none" dirty="0" smtClean="0">
                <a:latin typeface="David" panose="020E0502060401010101" pitchFamily="34" charset="-79"/>
                <a:cs typeface="David" panose="020E0502060401010101" pitchFamily="34" charset="-79"/>
              </a:rPr>
              <a:t>Drainage of the abscess : percutaneous drainage under ultrasound or CT scan guidance or surgical drainage if percutaneous drainage failed</a:t>
            </a: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3. </a:t>
            </a:r>
            <a:r>
              <a:rPr lang="en-US" sz="2400" cap="none" dirty="0" smtClean="0">
                <a:latin typeface="David" panose="020E0502060401010101" pitchFamily="34" charset="-79"/>
                <a:cs typeface="David" panose="020E0502060401010101" pitchFamily="34" charset="-79"/>
              </a:rPr>
              <a:t>Multiple small abscess may require prolonged treatment with antibiotics for up to 8 weeks.</a:t>
            </a: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4. </a:t>
            </a:r>
            <a:r>
              <a:rPr lang="en-US" sz="2400" cap="none" dirty="0" smtClean="0">
                <a:latin typeface="David" panose="020E0502060401010101" pitchFamily="34" charset="-79"/>
                <a:cs typeface="David" panose="020E0502060401010101" pitchFamily="34" charset="-79"/>
              </a:rPr>
              <a:t>Investigation is required to detect the source( e.g. colonoscopy , ERCP , CT scan abdomen)</a:t>
            </a:r>
          </a:p>
          <a:p>
            <a:endParaRPr lang="ar-SA" dirty="0"/>
          </a:p>
        </p:txBody>
      </p:sp>
    </p:spTree>
    <p:extLst>
      <p:ext uri="{BB962C8B-B14F-4D97-AF65-F5344CB8AC3E}">
        <p14:creationId xmlns:p14="http://schemas.microsoft.com/office/powerpoint/2010/main" val="3926996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a:solidFill>
                  <a:srgbClr val="C00000"/>
                </a:solidFill>
                <a:latin typeface="David" panose="020E0502060401010101" pitchFamily="34" charset="-79"/>
                <a:cs typeface="David" panose="020E0502060401010101" pitchFamily="34" charset="-79"/>
              </a:rPr>
              <a:t>Amoebic liver abscess</a:t>
            </a:r>
            <a:endParaRPr lang="ar-SA" b="1" dirty="0">
              <a:solidFill>
                <a:srgbClr val="C00000"/>
              </a:solidFill>
            </a:endParaRPr>
          </a:p>
        </p:txBody>
      </p:sp>
    </p:spTree>
    <p:extLst>
      <p:ext uri="{BB962C8B-B14F-4D97-AF65-F5344CB8AC3E}">
        <p14:creationId xmlns:p14="http://schemas.microsoft.com/office/powerpoint/2010/main" val="352169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288025" y="707922"/>
            <a:ext cx="9144000" cy="3677265"/>
          </a:xfrm>
        </p:spPr>
        <p:txBody>
          <a:bodyPr>
            <a:normAutofit/>
          </a:bodyPr>
          <a:lstStyle/>
          <a:p>
            <a:pPr algn="l"/>
            <a:r>
              <a:rPr lang="en-US" sz="2400" dirty="0" smtClean="0">
                <a:solidFill>
                  <a:srgbClr val="FF0000"/>
                </a:solidFill>
                <a:latin typeface="David" panose="020E0502060401010101" pitchFamily="34" charset="-79"/>
                <a:cs typeface="David" panose="020E0502060401010101" pitchFamily="34" charset="-79"/>
              </a:rPr>
              <a:t>1) </a:t>
            </a:r>
            <a:r>
              <a:rPr lang="en-US" sz="2400" dirty="0" smtClean="0">
                <a:latin typeface="David" panose="020E0502060401010101" pitchFamily="34" charset="-79"/>
                <a:cs typeface="David" panose="020E0502060401010101" pitchFamily="34" charset="-79"/>
              </a:rPr>
              <a:t>Entamoeba histolytica is a protozoal parasite that infests the large intestine. Trophozoites released by the cyst in the intestine may penetrate the mucosa to gain access to the portal venous system and so spread to the liver to cause amoebic liver abscess.</a:t>
            </a:r>
            <a:br>
              <a:rPr lang="en-US" sz="2400" dirty="0" smtClean="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smtClean="0">
                <a:latin typeface="David" panose="020E0502060401010101" pitchFamily="34" charset="-79"/>
                <a:cs typeface="David" panose="020E0502060401010101" pitchFamily="34" charset="-79"/>
              </a:rPr>
              <a:t/>
            </a:r>
            <a:br>
              <a:rPr lang="en-US" sz="2400" dirty="0" smtClean="0">
                <a:latin typeface="David" panose="020E0502060401010101" pitchFamily="34" charset="-79"/>
                <a:cs typeface="David" panose="020E0502060401010101" pitchFamily="34" charset="-79"/>
              </a:rPr>
            </a:br>
            <a:r>
              <a:rPr lang="en-US" sz="2400" dirty="0" smtClean="0">
                <a:latin typeface="David" panose="020E0502060401010101" pitchFamily="34" charset="-79"/>
                <a:cs typeface="David" panose="020E0502060401010101" pitchFamily="34" charset="-79"/>
              </a:rPr>
              <a:t/>
            </a:r>
            <a:br>
              <a:rPr lang="en-US" sz="2400" dirty="0" smtClean="0">
                <a:latin typeface="David" panose="020E0502060401010101" pitchFamily="34" charset="-79"/>
                <a:cs typeface="David" panose="020E0502060401010101" pitchFamily="34" charset="-79"/>
              </a:rPr>
            </a:br>
            <a:r>
              <a:rPr lang="en-US" sz="2400" dirty="0" smtClean="0">
                <a:solidFill>
                  <a:srgbClr val="FF0000"/>
                </a:solidFill>
                <a:latin typeface="David" panose="020E0502060401010101" pitchFamily="34" charset="-79"/>
                <a:cs typeface="David" panose="020E0502060401010101" pitchFamily="34" charset="-79"/>
              </a:rPr>
              <a:t>2) </a:t>
            </a:r>
            <a:r>
              <a:rPr lang="en-US" sz="2400" dirty="0" smtClean="0">
                <a:latin typeface="David" panose="020E0502060401010101" pitchFamily="34" charset="-79"/>
                <a:cs typeface="David" panose="020E0502060401010101" pitchFamily="34" charset="-79"/>
              </a:rPr>
              <a:t>The abscess is large and thin-walled , is usually solitary , and in the right lobe , and contains brown sterile pus resembling “</a:t>
            </a:r>
            <a:r>
              <a:rPr lang="en-US" sz="2400" i="1" dirty="0" smtClean="0">
                <a:solidFill>
                  <a:srgbClr val="FF0000"/>
                </a:solidFill>
                <a:latin typeface="David" panose="020E0502060401010101" pitchFamily="34" charset="-79"/>
                <a:cs typeface="David" panose="020E0502060401010101" pitchFamily="34" charset="-79"/>
              </a:rPr>
              <a:t>anchovy sauce </a:t>
            </a:r>
            <a:r>
              <a:rPr lang="en-US" sz="2400" dirty="0" smtClean="0">
                <a:latin typeface="David" panose="020E0502060401010101" pitchFamily="34" charset="-79"/>
                <a:cs typeface="David" panose="020E0502060401010101" pitchFamily="34" charset="-79"/>
              </a:rPr>
              <a:t>“. </a:t>
            </a:r>
            <a:endParaRPr lang="ar-SA" sz="2400" dirty="0">
              <a:latin typeface="David" panose="020E0502060401010101" pitchFamily="34" charset="-79"/>
            </a:endParaRPr>
          </a:p>
        </p:txBody>
      </p:sp>
    </p:spTree>
    <p:extLst>
      <p:ext uri="{BB962C8B-B14F-4D97-AF65-F5344CB8AC3E}">
        <p14:creationId xmlns:p14="http://schemas.microsoft.com/office/powerpoint/2010/main" val="178145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474839" y="0"/>
            <a:ext cx="9144000" cy="5417574"/>
          </a:xfrm>
        </p:spPr>
        <p:txBody>
          <a:bodyPr>
            <a:normAutofit fontScale="90000"/>
          </a:bodyPr>
          <a:lstStyle/>
          <a:p>
            <a:pPr algn="l"/>
            <a:r>
              <a:rPr lang="en-US" sz="4400" dirty="0" smtClean="0">
                <a:solidFill>
                  <a:srgbClr val="FF0000"/>
                </a:solidFill>
                <a:latin typeface="David" panose="020E0502060401010101" pitchFamily="34" charset="-79"/>
                <a:cs typeface="David" panose="020E0502060401010101" pitchFamily="34" charset="-79"/>
              </a:rPr>
              <a:t>                Clinical features</a:t>
            </a:r>
            <a:br>
              <a:rPr lang="en-US" sz="4400" dirty="0" smtClean="0">
                <a:solidFill>
                  <a:srgbClr val="FF0000"/>
                </a:solidFill>
                <a:latin typeface="David" panose="020E0502060401010101" pitchFamily="34" charset="-79"/>
                <a:cs typeface="David" panose="020E0502060401010101" pitchFamily="34" charset="-79"/>
              </a:rPr>
            </a:br>
            <a:r>
              <a:rPr lang="en-US" sz="4400" dirty="0">
                <a:solidFill>
                  <a:srgbClr val="FF0000"/>
                </a:solidFill>
                <a:latin typeface="David" panose="020E0502060401010101" pitchFamily="34" charset="-79"/>
                <a:cs typeface="David" panose="020E0502060401010101" pitchFamily="34" charset="-79"/>
              </a:rPr>
              <a:t/>
            </a:r>
            <a:br>
              <a:rPr lang="en-US" sz="4400" dirty="0">
                <a:solidFill>
                  <a:srgbClr val="FF0000"/>
                </a:solidFill>
                <a:latin typeface="David" panose="020E0502060401010101" pitchFamily="34" charset="-79"/>
                <a:cs typeface="David" panose="020E0502060401010101" pitchFamily="34" charset="-79"/>
              </a:rPr>
            </a:br>
            <a:r>
              <a:rPr lang="en-US" sz="3200" dirty="0" smtClean="0">
                <a:latin typeface="David" panose="020E0502060401010101" pitchFamily="34" charset="-79"/>
                <a:cs typeface="David" panose="020E0502060401010101" pitchFamily="34" charset="-79"/>
              </a:rPr>
              <a:t/>
            </a:r>
            <a:br>
              <a:rPr lang="en-US" sz="3200" dirty="0" smtClean="0">
                <a:latin typeface="David" panose="020E0502060401010101" pitchFamily="34" charset="-79"/>
                <a:cs typeface="David" panose="020E0502060401010101" pitchFamily="34" charset="-79"/>
              </a:rPr>
            </a:br>
            <a:r>
              <a:rPr lang="en-US" sz="2700" dirty="0" smtClean="0">
                <a:solidFill>
                  <a:srgbClr val="FF0000"/>
                </a:solidFill>
                <a:latin typeface="David" panose="020E0502060401010101" pitchFamily="34" charset="-79"/>
                <a:cs typeface="David" panose="020E0502060401010101" pitchFamily="34" charset="-79"/>
              </a:rPr>
              <a:t>Symptoms</a:t>
            </a:r>
            <a:br>
              <a:rPr lang="en-US" sz="2700" dirty="0" smtClean="0">
                <a:solidFill>
                  <a:srgbClr val="FF0000"/>
                </a:solidFill>
                <a:latin typeface="David" panose="020E0502060401010101" pitchFamily="34" charset="-79"/>
                <a:cs typeface="David" panose="020E0502060401010101" pitchFamily="34" charset="-79"/>
              </a:rPr>
            </a:br>
            <a:r>
              <a:rPr lang="en-US" sz="2700" dirty="0" smtClean="0">
                <a:latin typeface="David" panose="020E0502060401010101" pitchFamily="34" charset="-79"/>
                <a:cs typeface="David" panose="020E0502060401010101" pitchFamily="34" charset="-79"/>
              </a:rPr>
              <a:t/>
            </a:r>
            <a:br>
              <a:rPr lang="en-US" sz="2700" dirty="0" smtClean="0">
                <a:latin typeface="David" panose="020E0502060401010101" pitchFamily="34" charset="-79"/>
                <a:cs typeface="David" panose="020E0502060401010101" pitchFamily="34" charset="-79"/>
              </a:rPr>
            </a:br>
            <a:r>
              <a:rPr lang="en-US" sz="2700" dirty="0" smtClean="0">
                <a:latin typeface="David" panose="020E0502060401010101" pitchFamily="34" charset="-79"/>
                <a:cs typeface="David" panose="020E0502060401010101" pitchFamily="34" charset="-79"/>
              </a:rPr>
              <a:t>1) Right upper quadrant abdominal pain is the commonest symptom</a:t>
            </a:r>
            <a:br>
              <a:rPr lang="en-US" sz="2700" dirty="0" smtClean="0">
                <a:latin typeface="David" panose="020E0502060401010101" pitchFamily="34" charset="-79"/>
                <a:cs typeface="David" panose="020E0502060401010101" pitchFamily="34" charset="-79"/>
              </a:rPr>
            </a:br>
            <a:r>
              <a:rPr lang="en-US" sz="2700" dirty="0" smtClean="0">
                <a:latin typeface="David" panose="020E0502060401010101" pitchFamily="34" charset="-79"/>
                <a:cs typeface="David" panose="020E0502060401010101" pitchFamily="34" charset="-79"/>
              </a:rPr>
              <a:t>2) Anorexia , nausea , weight loss and night sweating</a:t>
            </a:r>
            <a:br>
              <a:rPr lang="en-US" sz="2700" dirty="0" smtClean="0">
                <a:latin typeface="David" panose="020E0502060401010101" pitchFamily="34" charset="-79"/>
                <a:cs typeface="David" panose="020E0502060401010101" pitchFamily="34" charset="-79"/>
              </a:rPr>
            </a:br>
            <a:r>
              <a:rPr lang="en-US" sz="2700" dirty="0" smtClean="0">
                <a:latin typeface="David" panose="020E0502060401010101" pitchFamily="34" charset="-79"/>
                <a:cs typeface="David" panose="020E0502060401010101" pitchFamily="34" charset="-79"/>
              </a:rPr>
              <a:t/>
            </a:r>
            <a:br>
              <a:rPr lang="en-US" sz="2700" dirty="0" smtClean="0">
                <a:latin typeface="David" panose="020E0502060401010101" pitchFamily="34" charset="-79"/>
                <a:cs typeface="David" panose="020E0502060401010101" pitchFamily="34" charset="-79"/>
              </a:rPr>
            </a:br>
            <a:r>
              <a:rPr lang="en-US" sz="2700" dirty="0" smtClean="0">
                <a:solidFill>
                  <a:srgbClr val="FF0000"/>
                </a:solidFill>
                <a:latin typeface="David" panose="020E0502060401010101" pitchFamily="34" charset="-79"/>
                <a:cs typeface="David" panose="020E0502060401010101" pitchFamily="34" charset="-79"/>
              </a:rPr>
              <a:t>Signs</a:t>
            </a:r>
            <a:br>
              <a:rPr lang="en-US" sz="2700" dirty="0" smtClean="0">
                <a:solidFill>
                  <a:srgbClr val="FF0000"/>
                </a:solidFill>
                <a:latin typeface="David" panose="020E0502060401010101" pitchFamily="34" charset="-79"/>
                <a:cs typeface="David" panose="020E0502060401010101" pitchFamily="34" charset="-79"/>
              </a:rPr>
            </a:br>
            <a:r>
              <a:rPr lang="en-US" sz="2700" dirty="0" smtClean="0">
                <a:latin typeface="David" panose="020E0502060401010101" pitchFamily="34" charset="-79"/>
                <a:cs typeface="David" panose="020E0502060401010101" pitchFamily="34" charset="-79"/>
              </a:rPr>
              <a:t/>
            </a:r>
            <a:br>
              <a:rPr lang="en-US" sz="2700" dirty="0" smtClean="0">
                <a:latin typeface="David" panose="020E0502060401010101" pitchFamily="34" charset="-79"/>
                <a:cs typeface="David" panose="020E0502060401010101" pitchFamily="34" charset="-79"/>
              </a:rPr>
            </a:br>
            <a:r>
              <a:rPr lang="en-US" sz="2700" dirty="0" smtClean="0">
                <a:latin typeface="David" panose="020E0502060401010101" pitchFamily="34" charset="-79"/>
                <a:cs typeface="David" panose="020E0502060401010101" pitchFamily="34" charset="-79"/>
              </a:rPr>
              <a:t>1) Tender hepatomegaly</a:t>
            </a:r>
            <a:br>
              <a:rPr lang="en-US" sz="2700" dirty="0" smtClean="0">
                <a:latin typeface="David" panose="020E0502060401010101" pitchFamily="34" charset="-79"/>
                <a:cs typeface="David" panose="020E0502060401010101" pitchFamily="34" charset="-79"/>
              </a:rPr>
            </a:br>
            <a:r>
              <a:rPr lang="en-US" sz="2700" dirty="0" smtClean="0">
                <a:latin typeface="David" panose="020E0502060401010101" pitchFamily="34" charset="-79"/>
                <a:cs typeface="David" panose="020E0502060401010101" pitchFamily="34" charset="-79"/>
              </a:rPr>
              <a:t>2) Jaundice (uncommon)</a:t>
            </a:r>
            <a:br>
              <a:rPr lang="en-US" sz="2700" dirty="0" smtClean="0">
                <a:latin typeface="David" panose="020E0502060401010101" pitchFamily="34" charset="-79"/>
                <a:cs typeface="David" panose="020E0502060401010101" pitchFamily="34" charset="-79"/>
              </a:rPr>
            </a:br>
            <a:r>
              <a:rPr lang="en-US" sz="2700" dirty="0" smtClean="0">
                <a:latin typeface="David" panose="020E0502060401010101" pitchFamily="34" charset="-79"/>
                <a:cs typeface="David" panose="020E0502060401010101" pitchFamily="34" charset="-79"/>
              </a:rPr>
              <a:t>2) Other signs includes basal pulmonary collapse , pleural effusion.</a:t>
            </a:r>
            <a:endParaRPr lang="ar-SA" sz="2700" dirty="0">
              <a:latin typeface="David" panose="020E0502060401010101" pitchFamily="34" charset="-79"/>
            </a:endParaRPr>
          </a:p>
        </p:txBody>
      </p:sp>
    </p:spTree>
    <p:extLst>
      <p:ext uri="{BB962C8B-B14F-4D97-AF65-F5344CB8AC3E}">
        <p14:creationId xmlns:p14="http://schemas.microsoft.com/office/powerpoint/2010/main" val="738045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53497" y="-658761"/>
            <a:ext cx="9144000" cy="4611329"/>
          </a:xfrm>
        </p:spPr>
        <p:txBody>
          <a:bodyPr>
            <a:normAutofit/>
          </a:bodyPr>
          <a:lstStyle/>
          <a:p>
            <a:pPr algn="l"/>
            <a:r>
              <a:rPr lang="en-US" sz="3200" dirty="0" smtClean="0">
                <a:solidFill>
                  <a:srgbClr val="FF0000"/>
                </a:solidFill>
                <a:latin typeface="David" panose="020E0502060401010101" pitchFamily="34" charset="-79"/>
                <a:cs typeface="David" panose="020E0502060401010101" pitchFamily="34" charset="-79"/>
              </a:rPr>
              <a:t>                                </a:t>
            </a:r>
            <a:r>
              <a:rPr lang="en-US" sz="3200" b="1" dirty="0" smtClean="0">
                <a:solidFill>
                  <a:srgbClr val="FF0000"/>
                </a:solidFill>
                <a:latin typeface="David" panose="020E0502060401010101" pitchFamily="34" charset="-79"/>
                <a:cs typeface="David" panose="020E0502060401010101" pitchFamily="34" charset="-79"/>
              </a:rPr>
              <a:t> Investigation      </a:t>
            </a:r>
            <a:r>
              <a:rPr lang="en-US" sz="3200" dirty="0" smtClean="0">
                <a:latin typeface="David" panose="020E0502060401010101" pitchFamily="34" charset="-79"/>
                <a:cs typeface="David" panose="020E0502060401010101" pitchFamily="34" charset="-79"/>
              </a:rPr>
              <a:t/>
            </a:r>
            <a:br>
              <a:rPr lang="en-US" sz="3200" dirty="0" smtClean="0">
                <a:latin typeface="David" panose="020E0502060401010101" pitchFamily="34" charset="-79"/>
                <a:cs typeface="David" panose="020E0502060401010101" pitchFamily="34" charset="-79"/>
              </a:rPr>
            </a:br>
            <a:r>
              <a:rPr lang="en-US" sz="3200" dirty="0" smtClean="0">
                <a:latin typeface="David" panose="020E0502060401010101" pitchFamily="34" charset="-79"/>
                <a:cs typeface="David" panose="020E0502060401010101" pitchFamily="34" charset="-79"/>
              </a:rPr>
              <a:t/>
            </a:r>
            <a:br>
              <a:rPr lang="en-US" sz="3200" dirty="0" smtClean="0">
                <a:latin typeface="David" panose="020E0502060401010101" pitchFamily="34" charset="-79"/>
                <a:cs typeface="David" panose="020E0502060401010101" pitchFamily="34" charset="-79"/>
              </a:rPr>
            </a:br>
            <a:r>
              <a:rPr lang="en-US" sz="2400" dirty="0" smtClean="0">
                <a:solidFill>
                  <a:srgbClr val="FF0000"/>
                </a:solidFill>
                <a:latin typeface="David" panose="020E0502060401010101" pitchFamily="34" charset="-79"/>
                <a:cs typeface="David" panose="020E0502060401010101" pitchFamily="34" charset="-79"/>
              </a:rPr>
              <a:t>Lab tests: </a:t>
            </a:r>
            <a:r>
              <a:rPr lang="en-US" sz="2400" dirty="0" smtClean="0">
                <a:latin typeface="David" panose="020E0502060401010101" pitchFamily="34" charset="-79"/>
                <a:cs typeface="David" panose="020E0502060401010101" pitchFamily="34" charset="-79"/>
              </a:rPr>
              <a:t>Leukocytosis , direct and indirect serological tests are extremely useful for diagnosis</a:t>
            </a:r>
            <a:br>
              <a:rPr lang="en-US" sz="2400" dirty="0" smtClean="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smtClean="0">
                <a:latin typeface="David" panose="020E0502060401010101" pitchFamily="34" charset="-79"/>
                <a:cs typeface="David" panose="020E0502060401010101" pitchFamily="34" charset="-79"/>
              </a:rPr>
              <a:t/>
            </a:r>
            <a:br>
              <a:rPr lang="en-US" sz="2400" dirty="0" smtClean="0">
                <a:latin typeface="David" panose="020E0502060401010101" pitchFamily="34" charset="-79"/>
                <a:cs typeface="David" panose="020E0502060401010101" pitchFamily="34" charset="-79"/>
              </a:rPr>
            </a:br>
            <a:r>
              <a:rPr lang="en-US" sz="2400" dirty="0" smtClean="0">
                <a:solidFill>
                  <a:srgbClr val="FF0000"/>
                </a:solidFill>
                <a:latin typeface="David" panose="020E0502060401010101" pitchFamily="34" charset="-79"/>
                <a:cs typeface="David" panose="020E0502060401010101" pitchFamily="34" charset="-79"/>
              </a:rPr>
              <a:t>Imaging: </a:t>
            </a:r>
            <a:r>
              <a:rPr lang="en-US" sz="2400" dirty="0" smtClean="0">
                <a:latin typeface="David" panose="020E0502060401010101" pitchFamily="34" charset="-79"/>
                <a:cs typeface="David" panose="020E0502060401010101" pitchFamily="34" charset="-79"/>
              </a:rPr>
              <a:t>Ultrasound and CT scan are used to demonstrate the site and size of the abscess</a:t>
            </a:r>
            <a:endParaRPr lang="ar-SA" sz="2400" dirty="0">
              <a:latin typeface="David" panose="020E0502060401010101" pitchFamily="34" charset="-79"/>
            </a:endParaRPr>
          </a:p>
        </p:txBody>
      </p:sp>
    </p:spTree>
    <p:extLst>
      <p:ext uri="{BB962C8B-B14F-4D97-AF65-F5344CB8AC3E}">
        <p14:creationId xmlns:p14="http://schemas.microsoft.com/office/powerpoint/2010/main" val="362069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57981" y="0"/>
            <a:ext cx="10396882" cy="1151965"/>
          </a:xfrm>
        </p:spPr>
        <p:txBody>
          <a:bodyPr>
            <a:normAutofit fontScale="90000"/>
          </a:bodyPr>
          <a:lstStyle/>
          <a:p>
            <a:pPr algn="ctr"/>
            <a:r>
              <a:rPr lang="en-US" sz="3600" b="1" dirty="0">
                <a:solidFill>
                  <a:srgbClr val="FF0000"/>
                </a:solidFill>
                <a:latin typeface="David" panose="020E0502060401010101" pitchFamily="34" charset="-79"/>
                <a:cs typeface="David" panose="020E0502060401010101" pitchFamily="34" charset="-79"/>
              </a:rPr>
              <a:t>Surgical anatomy of the liver</a:t>
            </a:r>
            <a:r>
              <a:rPr lang="en-US" dirty="0"/>
              <a:t/>
            </a:r>
            <a:br>
              <a:rPr lang="en-US" dirty="0"/>
            </a:br>
            <a:endParaRPr lang="ar-SA" dirty="0"/>
          </a:p>
        </p:txBody>
      </p:sp>
      <p:pic>
        <p:nvPicPr>
          <p:cNvPr id="7" name="عنصر نائب للمحتوى 6" descr="http://www.tooloop.com/wp-content/uploads/2013/12/gross-anatomy-of-the-liver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2929" y="823119"/>
            <a:ext cx="7374194" cy="5567849"/>
          </a:xfrm>
          <a:prstGeom prst="rect">
            <a:avLst/>
          </a:prstGeom>
          <a:noFill/>
          <a:ln>
            <a:noFill/>
          </a:ln>
        </p:spPr>
      </p:pic>
    </p:spTree>
    <p:extLst>
      <p:ext uri="{BB962C8B-B14F-4D97-AF65-F5344CB8AC3E}">
        <p14:creationId xmlns:p14="http://schemas.microsoft.com/office/powerpoint/2010/main" val="2312755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386348" y="80143"/>
            <a:ext cx="9144000" cy="932579"/>
          </a:xfrm>
        </p:spPr>
        <p:txBody>
          <a:bodyPr>
            <a:normAutofit/>
          </a:bodyPr>
          <a:lstStyle/>
          <a:p>
            <a:r>
              <a:rPr lang="en-US" sz="3200" b="1" dirty="0" smtClean="0">
                <a:solidFill>
                  <a:srgbClr val="FF0000"/>
                </a:solidFill>
                <a:latin typeface="David" panose="020E0502060401010101" pitchFamily="34" charset="-79"/>
                <a:cs typeface="David" panose="020E0502060401010101" pitchFamily="34" charset="-79"/>
              </a:rPr>
              <a:t>Complications of amebic abscess</a:t>
            </a:r>
            <a:endParaRPr lang="ar-SA" sz="3200" b="1" dirty="0">
              <a:solidFill>
                <a:srgbClr val="FF0000"/>
              </a:solidFill>
              <a:latin typeface="David" panose="020E0502060401010101" pitchFamily="34" charset="-79"/>
            </a:endParaRPr>
          </a:p>
        </p:txBody>
      </p:sp>
      <p:sp>
        <p:nvSpPr>
          <p:cNvPr id="3" name="عنوان فرعي 2"/>
          <p:cNvSpPr>
            <a:spLocks noGrp="1"/>
          </p:cNvSpPr>
          <p:nvPr>
            <p:ph type="subTitle" idx="1"/>
          </p:nvPr>
        </p:nvSpPr>
        <p:spPr>
          <a:xfrm>
            <a:off x="1524000" y="1209368"/>
            <a:ext cx="9144000" cy="5358580"/>
          </a:xfrm>
        </p:spPr>
        <p:txBody>
          <a:bodyPr/>
          <a:lstStyle/>
          <a:p>
            <a:pPr algn="l"/>
            <a:r>
              <a:rPr lang="en-US" dirty="0" smtClean="0">
                <a:solidFill>
                  <a:srgbClr val="0070C0"/>
                </a:solidFill>
                <a:latin typeface="David" panose="020E0502060401010101" pitchFamily="34" charset="-79"/>
                <a:cs typeface="David" panose="020E0502060401010101" pitchFamily="34" charset="-79"/>
              </a:rPr>
              <a:t>Amoebic abscess if untreated it may rupture into :</a:t>
            </a:r>
          </a:p>
          <a:p>
            <a:pPr algn="l"/>
            <a:endParaRPr lang="en-US" dirty="0" smtClean="0">
              <a:latin typeface="David" panose="020E0502060401010101" pitchFamily="34" charset="-79"/>
              <a:cs typeface="David" panose="020E0502060401010101" pitchFamily="34" charset="-79"/>
            </a:endParaRPr>
          </a:p>
          <a:p>
            <a:pPr algn="l"/>
            <a:r>
              <a:rPr lang="en-US" dirty="0" smtClean="0">
                <a:solidFill>
                  <a:srgbClr val="FF0000"/>
                </a:solidFill>
                <a:latin typeface="David" panose="020E0502060401010101" pitchFamily="34" charset="-79"/>
                <a:cs typeface="David" panose="020E0502060401010101" pitchFamily="34" charset="-79"/>
              </a:rPr>
              <a:t>1)</a:t>
            </a:r>
            <a:r>
              <a:rPr lang="en-US" dirty="0" smtClean="0">
                <a:latin typeface="David" panose="020E0502060401010101" pitchFamily="34" charset="-79"/>
                <a:cs typeface="David" panose="020E0502060401010101" pitchFamily="34" charset="-79"/>
              </a:rPr>
              <a:t> Peritoneal cavity causing peritonitis</a:t>
            </a:r>
          </a:p>
          <a:p>
            <a:pPr algn="l"/>
            <a:r>
              <a:rPr lang="en-US" dirty="0" smtClean="0">
                <a:solidFill>
                  <a:srgbClr val="FF0000"/>
                </a:solidFill>
                <a:latin typeface="David" panose="020E0502060401010101" pitchFamily="34" charset="-79"/>
                <a:cs typeface="David" panose="020E0502060401010101" pitchFamily="34" charset="-79"/>
              </a:rPr>
              <a:t>2) </a:t>
            </a:r>
            <a:r>
              <a:rPr lang="en-US" dirty="0" smtClean="0">
                <a:latin typeface="David" panose="020E0502060401010101" pitchFamily="34" charset="-79"/>
                <a:cs typeface="David" panose="020E0502060401010101" pitchFamily="34" charset="-79"/>
              </a:rPr>
              <a:t>Pleural space causing pleural effusion</a:t>
            </a:r>
          </a:p>
          <a:p>
            <a:pPr algn="l"/>
            <a:r>
              <a:rPr lang="en-US" dirty="0" smtClean="0">
                <a:solidFill>
                  <a:srgbClr val="FF0000"/>
                </a:solidFill>
                <a:latin typeface="David" panose="020E0502060401010101" pitchFamily="34" charset="-79"/>
                <a:cs typeface="David" panose="020E0502060401010101" pitchFamily="34" charset="-79"/>
              </a:rPr>
              <a:t>3) </a:t>
            </a:r>
            <a:r>
              <a:rPr lang="en-US" dirty="0" smtClean="0">
                <a:latin typeface="David" panose="020E0502060401010101" pitchFamily="34" charset="-79"/>
                <a:cs typeface="David" panose="020E0502060401010101" pitchFamily="34" charset="-79"/>
              </a:rPr>
              <a:t>Bronchus with anchovy sauce expectoration</a:t>
            </a:r>
          </a:p>
          <a:p>
            <a:pPr algn="l"/>
            <a:r>
              <a:rPr lang="en-US" dirty="0" smtClean="0">
                <a:solidFill>
                  <a:srgbClr val="FF0000"/>
                </a:solidFill>
                <a:latin typeface="David" panose="020E0502060401010101" pitchFamily="34" charset="-79"/>
                <a:cs typeface="David" panose="020E0502060401010101" pitchFamily="34" charset="-79"/>
              </a:rPr>
              <a:t>4) </a:t>
            </a:r>
            <a:r>
              <a:rPr lang="en-US" dirty="0" smtClean="0">
                <a:latin typeface="David" panose="020E0502060401010101" pitchFamily="34" charset="-79"/>
                <a:cs typeface="David" panose="020E0502060401010101" pitchFamily="34" charset="-79"/>
              </a:rPr>
              <a:t>Pericardial cavity causing cardiac tamponade and failure</a:t>
            </a:r>
            <a:endParaRPr lang="ar-SA" dirty="0">
              <a:latin typeface="David" panose="020E0502060401010101" pitchFamily="34" charset="-79"/>
            </a:endParaRPr>
          </a:p>
        </p:txBody>
      </p:sp>
    </p:spTree>
    <p:extLst>
      <p:ext uri="{BB962C8B-B14F-4D97-AF65-F5344CB8AC3E}">
        <p14:creationId xmlns:p14="http://schemas.microsoft.com/office/powerpoint/2010/main" val="1461177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415845" y="0"/>
            <a:ext cx="9144000" cy="3921585"/>
          </a:xfrm>
        </p:spPr>
        <p:txBody>
          <a:bodyPr>
            <a:normAutofit/>
          </a:bodyPr>
          <a:lstStyle/>
          <a:p>
            <a:pPr algn="l"/>
            <a:r>
              <a:rPr lang="en-US" sz="3200" b="1" dirty="0" smtClean="0">
                <a:solidFill>
                  <a:srgbClr val="FF0000"/>
                </a:solidFill>
                <a:latin typeface="David" panose="020E0502060401010101" pitchFamily="34" charset="-79"/>
              </a:rPr>
              <a:t>                                      Treatment</a:t>
            </a:r>
            <a:r>
              <a:rPr lang="en-US" sz="2400" dirty="0" smtClean="0">
                <a:latin typeface="David" panose="020E0502060401010101" pitchFamily="34" charset="-79"/>
              </a:rPr>
              <a:t/>
            </a:r>
            <a:br>
              <a:rPr lang="en-US" sz="2400" dirty="0" smtClean="0">
                <a:latin typeface="David" panose="020E0502060401010101" pitchFamily="34" charset="-79"/>
              </a:rPr>
            </a:br>
            <a:r>
              <a:rPr lang="en-US" sz="2400" dirty="0" smtClean="0">
                <a:latin typeface="David" panose="020E0502060401010101" pitchFamily="34" charset="-79"/>
              </a:rPr>
              <a:t/>
            </a:r>
            <a:br>
              <a:rPr lang="en-US" sz="2400" dirty="0" smtClean="0">
                <a:latin typeface="David" panose="020E0502060401010101" pitchFamily="34" charset="-79"/>
              </a:rPr>
            </a:br>
            <a:r>
              <a:rPr lang="en-US" sz="2400" dirty="0" smtClean="0">
                <a:solidFill>
                  <a:srgbClr val="FF0000"/>
                </a:solidFill>
                <a:latin typeface="David" panose="020E0502060401010101" pitchFamily="34" charset="-79"/>
              </a:rPr>
              <a:t>1) </a:t>
            </a:r>
            <a:r>
              <a:rPr lang="en-US" sz="2400" dirty="0" smtClean="0">
                <a:latin typeface="David" panose="020E0502060401010101" pitchFamily="34" charset="-79"/>
              </a:rPr>
              <a:t>Treatment consist of administration of metronidazole 800mg  8hourly , for 7 – 10 days</a:t>
            </a:r>
            <a:br>
              <a:rPr lang="en-US" sz="2400" dirty="0" smtClean="0">
                <a:latin typeface="David" panose="020E0502060401010101" pitchFamily="34" charset="-79"/>
              </a:rPr>
            </a:br>
            <a:r>
              <a:rPr lang="en-US" sz="2400" dirty="0">
                <a:latin typeface="David" panose="020E0502060401010101" pitchFamily="34" charset="-79"/>
              </a:rPr>
              <a:t/>
            </a:r>
            <a:br>
              <a:rPr lang="en-US" sz="2400" dirty="0">
                <a:latin typeface="David" panose="020E0502060401010101" pitchFamily="34" charset="-79"/>
              </a:rPr>
            </a:br>
            <a:r>
              <a:rPr lang="en-US" sz="2400" dirty="0" smtClean="0">
                <a:solidFill>
                  <a:srgbClr val="FF0000"/>
                </a:solidFill>
                <a:latin typeface="David" panose="020E0502060401010101" pitchFamily="34" charset="-79"/>
              </a:rPr>
              <a:t>2) </a:t>
            </a:r>
            <a:r>
              <a:rPr lang="en-US" sz="2400" dirty="0" smtClean="0">
                <a:latin typeface="David" panose="020E0502060401010101" pitchFamily="34" charset="-79"/>
              </a:rPr>
              <a:t>The abscess should be aspirated under imaging guidance if no response to medical treatment within 72 hours</a:t>
            </a:r>
            <a:endParaRPr lang="ar-SA" sz="2400" dirty="0">
              <a:latin typeface="David" panose="020E0502060401010101" pitchFamily="34" charset="-79"/>
            </a:endParaRPr>
          </a:p>
        </p:txBody>
      </p:sp>
    </p:spTree>
    <p:extLst>
      <p:ext uri="{BB962C8B-B14F-4D97-AF65-F5344CB8AC3E}">
        <p14:creationId xmlns:p14="http://schemas.microsoft.com/office/powerpoint/2010/main" val="3486895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48149" y="1965073"/>
            <a:ext cx="10394707" cy="3311189"/>
          </a:xfrm>
        </p:spPr>
        <p:txBody>
          <a:bodyPr/>
          <a:lstStyle/>
          <a:p>
            <a:pPr marL="0" indent="0" algn="ctr">
              <a:buNone/>
            </a:pPr>
            <a:endParaRPr lang="en-US" sz="6000" b="1" dirty="0" smtClean="0">
              <a:solidFill>
                <a:srgbClr val="C00000"/>
              </a:solidFill>
              <a:latin typeface="David" panose="020E0502060401010101" pitchFamily="34" charset="-79"/>
              <a:cs typeface="David" panose="020E0502060401010101" pitchFamily="34" charset="-79"/>
            </a:endParaRPr>
          </a:p>
          <a:p>
            <a:pPr marL="0" indent="0" algn="ctr">
              <a:buNone/>
            </a:pPr>
            <a:r>
              <a:rPr lang="en-US" sz="6000" b="1" dirty="0" smtClean="0">
                <a:solidFill>
                  <a:srgbClr val="C00000"/>
                </a:solidFill>
                <a:latin typeface="David" panose="020E0502060401010101" pitchFamily="34" charset="-79"/>
                <a:cs typeface="David" panose="020E0502060401010101" pitchFamily="34" charset="-79"/>
              </a:rPr>
              <a:t>Hydatid liver </a:t>
            </a:r>
            <a:r>
              <a:rPr lang="en-US" sz="6000" b="1" dirty="0">
                <a:solidFill>
                  <a:srgbClr val="C00000"/>
                </a:solidFill>
                <a:latin typeface="David" panose="020E0502060401010101" pitchFamily="34" charset="-79"/>
                <a:cs typeface="David" panose="020E0502060401010101" pitchFamily="34" charset="-79"/>
              </a:rPr>
              <a:t>disease</a:t>
            </a:r>
            <a:endParaRPr lang="en-US" sz="6000" dirty="0">
              <a:solidFill>
                <a:srgbClr val="C00000"/>
              </a:solidFill>
              <a:latin typeface="David" panose="020E0502060401010101" pitchFamily="34" charset="-79"/>
              <a:cs typeface="David" panose="020E0502060401010101" pitchFamily="34" charset="-79"/>
            </a:endParaRPr>
          </a:p>
          <a:p>
            <a:endParaRPr lang="ar-SA" dirty="0"/>
          </a:p>
        </p:txBody>
      </p:sp>
    </p:spTree>
    <p:extLst>
      <p:ext uri="{BB962C8B-B14F-4D97-AF65-F5344CB8AC3E}">
        <p14:creationId xmlns:p14="http://schemas.microsoft.com/office/powerpoint/2010/main" val="2745157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56303" y="344129"/>
            <a:ext cx="10394707" cy="6223819"/>
          </a:xfrm>
        </p:spPr>
        <p:txBody>
          <a:bodyPr>
            <a:normAutofit/>
          </a:bodyPr>
          <a:lstStyle/>
          <a:p>
            <a:pPr marL="0" indent="0" algn="l">
              <a:buNone/>
            </a:pPr>
            <a:r>
              <a:rPr lang="en-US" sz="3200" b="1" cap="none" dirty="0" smtClean="0">
                <a:solidFill>
                  <a:srgbClr val="FF0000"/>
                </a:solidFill>
                <a:latin typeface="David" panose="020E0502060401010101" pitchFamily="34" charset="-79"/>
                <a:cs typeface="David" panose="020E0502060401010101" pitchFamily="34" charset="-79"/>
              </a:rPr>
              <a:t>This infestation is caused in humans by one of two forms of tapeworm :</a:t>
            </a:r>
          </a:p>
          <a:p>
            <a:pPr marL="0" indent="0" algn="l">
              <a:buNone/>
            </a:pPr>
            <a:r>
              <a:rPr lang="en-US" sz="2400" cap="none" dirty="0" smtClean="0">
                <a:latin typeface="David" panose="020E0502060401010101" pitchFamily="34" charset="-79"/>
                <a:cs typeface="David" panose="020E0502060401010101" pitchFamily="34" charset="-79"/>
              </a:rPr>
              <a:t>1. Echinococcus granulosus</a:t>
            </a:r>
          </a:p>
          <a:p>
            <a:pPr marL="0" indent="0" algn="l">
              <a:buNone/>
            </a:pPr>
            <a:r>
              <a:rPr lang="en-US" sz="2400" cap="none" dirty="0" smtClean="0">
                <a:latin typeface="David" panose="020E0502060401010101" pitchFamily="34" charset="-79"/>
                <a:cs typeface="David" panose="020E0502060401010101" pitchFamily="34" charset="-79"/>
              </a:rPr>
              <a:t>2. Echinococcus multilocularis</a:t>
            </a:r>
            <a:endParaRPr lang="ar-SA" sz="2400" cap="none" dirty="0" smtClean="0">
              <a:latin typeface="David" panose="020E0502060401010101" pitchFamily="34" charset="-79"/>
              <a:cs typeface="David" panose="020E0502060401010101" pitchFamily="34" charset="-79"/>
            </a:endParaRP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3200" b="1" cap="none" dirty="0" smtClean="0">
                <a:solidFill>
                  <a:srgbClr val="FF0000"/>
                </a:solidFill>
                <a:latin typeface="David" panose="020E0502060401010101" pitchFamily="34" charset="-79"/>
                <a:cs typeface="David" panose="020E0502060401010101" pitchFamily="34" charset="-79"/>
              </a:rPr>
              <a:t>Life cycle of echinococcus granulosus</a:t>
            </a:r>
            <a:endParaRPr lang="en-US" sz="3200" cap="none" dirty="0" smtClean="0">
              <a:solidFill>
                <a:srgbClr val="FF0000"/>
              </a:solidFill>
              <a:latin typeface="David" panose="020E0502060401010101" pitchFamily="34" charset="-79"/>
              <a:cs typeface="David" panose="020E0502060401010101" pitchFamily="34" charset="-79"/>
            </a:endParaRPr>
          </a:p>
          <a:p>
            <a:pPr marL="0" indent="0" algn="l">
              <a:buNone/>
            </a:pPr>
            <a:r>
              <a:rPr lang="en-US" sz="2400" cap="none" dirty="0" smtClean="0">
                <a:latin typeface="David" panose="020E0502060401010101" pitchFamily="34" charset="-79"/>
                <a:cs typeface="David" panose="020E0502060401010101" pitchFamily="34" charset="-79"/>
              </a:rPr>
              <a:t>1. The adult tapeworm lives in the intestine of the dogs , from which the ova passed in the stool</a:t>
            </a:r>
          </a:p>
          <a:p>
            <a:pPr marL="0" indent="0" algn="l">
              <a:buNone/>
            </a:pPr>
            <a:r>
              <a:rPr lang="en-US" sz="2400" cap="none" dirty="0" smtClean="0">
                <a:latin typeface="David" panose="020E0502060401010101" pitchFamily="34" charset="-79"/>
                <a:cs typeface="David" panose="020E0502060401010101" pitchFamily="34" charset="-79"/>
              </a:rPr>
              <a:t>2. Sheep and goats serve as the intermediate host by ingesting the ova , whereas humans are accidental host.</a:t>
            </a:r>
          </a:p>
          <a:p>
            <a:pPr marL="0" indent="0" algn="l">
              <a:buNone/>
            </a:pPr>
            <a:r>
              <a:rPr lang="en-US" sz="2400" cap="none" dirty="0" smtClean="0">
                <a:latin typeface="David" panose="020E0502060401010101" pitchFamily="34" charset="-79"/>
                <a:cs typeface="David" panose="020E0502060401010101" pitchFamily="34" charset="-79"/>
              </a:rPr>
              <a:t>3. Ingested ova hatch in the duodenum and the embryos pass to the liver through the portal venous system.</a:t>
            </a:r>
          </a:p>
          <a:p>
            <a:pPr marL="0" indent="0" algn="l">
              <a:buNone/>
            </a:pPr>
            <a:r>
              <a:rPr lang="en-US" sz="2400" cap="none" dirty="0" smtClean="0">
                <a:latin typeface="David" panose="020E0502060401010101" pitchFamily="34" charset="-79"/>
                <a:cs typeface="David" panose="020E0502060401010101" pitchFamily="34" charset="-79"/>
              </a:rPr>
              <a:t>4. The hydatid cyst forms in the liver </a:t>
            </a:r>
          </a:p>
          <a:p>
            <a:endParaRPr lang="ar-SA" dirty="0"/>
          </a:p>
        </p:txBody>
      </p:sp>
    </p:spTree>
    <p:extLst>
      <p:ext uri="{BB962C8B-B14F-4D97-AF65-F5344CB8AC3E}">
        <p14:creationId xmlns:p14="http://schemas.microsoft.com/office/powerpoint/2010/main" val="3794310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pic>
        <p:nvPicPr>
          <p:cNvPr id="4" name="عنصر نائب للمحتوى 3" descr="http://dpipwe.tas.gov.au/ContentImages/BPI_hydatid_cycle.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6283" y="368968"/>
            <a:ext cx="7855975" cy="6022000"/>
          </a:xfrm>
          <a:prstGeom prst="rect">
            <a:avLst/>
          </a:prstGeom>
          <a:noFill/>
          <a:ln>
            <a:noFill/>
          </a:ln>
        </p:spPr>
      </p:pic>
    </p:spTree>
    <p:extLst>
      <p:ext uri="{BB962C8B-B14F-4D97-AF65-F5344CB8AC3E}">
        <p14:creationId xmlns:p14="http://schemas.microsoft.com/office/powerpoint/2010/main" val="2273635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3625" y="322006"/>
            <a:ext cx="10396882" cy="1151965"/>
          </a:xfrm>
        </p:spPr>
        <p:txBody>
          <a:bodyPr>
            <a:normAutofit fontScale="90000"/>
          </a:bodyPr>
          <a:lstStyle/>
          <a:p>
            <a:pPr algn="ctr"/>
            <a:r>
              <a:rPr lang="en-US" sz="3600" b="1" dirty="0">
                <a:solidFill>
                  <a:srgbClr val="FF0000"/>
                </a:solidFill>
                <a:latin typeface="David" panose="020E0502060401010101" pitchFamily="34" charset="-79"/>
                <a:cs typeface="David" panose="020E0502060401010101" pitchFamily="34" charset="-79"/>
              </a:rPr>
              <a:t>Clinical features</a:t>
            </a:r>
            <a:r>
              <a:rPr lang="en-US" dirty="0"/>
              <a:t/>
            </a:r>
            <a:br>
              <a:rPr lang="en-US" dirty="0"/>
            </a:br>
            <a:endParaRPr lang="ar-SA" dirty="0"/>
          </a:p>
        </p:txBody>
      </p:sp>
      <p:sp>
        <p:nvSpPr>
          <p:cNvPr id="3" name="عنصر نائب للمحتوى 2"/>
          <p:cNvSpPr>
            <a:spLocks noGrp="1"/>
          </p:cNvSpPr>
          <p:nvPr>
            <p:ph idx="1"/>
          </p:nvPr>
        </p:nvSpPr>
        <p:spPr>
          <a:xfrm>
            <a:off x="685800" y="1179872"/>
            <a:ext cx="10394707" cy="4194714"/>
          </a:xfrm>
        </p:spPr>
        <p:txBody>
          <a:bodyPr/>
          <a:lstStyle/>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Symptoms :</a:t>
            </a:r>
            <a:endParaRPr lang="en-US" sz="2400" cap="none" dirty="0" smtClean="0">
              <a:solidFill>
                <a:srgbClr val="FF0000"/>
              </a:solidFill>
              <a:latin typeface="David" panose="020E0502060401010101" pitchFamily="34" charset="-79"/>
              <a:cs typeface="David" panose="020E0502060401010101" pitchFamily="34" charset="-79"/>
            </a:endParaRPr>
          </a:p>
          <a:p>
            <a:pPr marL="0" indent="0" algn="l">
              <a:buNone/>
            </a:pPr>
            <a:r>
              <a:rPr lang="en-US" sz="2400" cap="none" dirty="0" smtClean="0">
                <a:latin typeface="David" panose="020E0502060401010101" pitchFamily="34" charset="-79"/>
                <a:cs typeface="David" panose="020E0502060401010101" pitchFamily="34" charset="-79"/>
              </a:rPr>
              <a:t>1. The disease my be symptomless</a:t>
            </a:r>
          </a:p>
          <a:p>
            <a:pPr marL="0" indent="0" algn="l">
              <a:buNone/>
            </a:pPr>
            <a:r>
              <a:rPr lang="en-US" sz="2400" cap="none" dirty="0" smtClean="0">
                <a:latin typeface="David" panose="020E0502060401010101" pitchFamily="34" charset="-79"/>
                <a:cs typeface="David" panose="020E0502060401010101" pitchFamily="34" charset="-79"/>
              </a:rPr>
              <a:t>2. Chronic right upper quadrant abdominal pain is the commonest presentation</a:t>
            </a:r>
          </a:p>
          <a:p>
            <a:pPr marL="0" indent="0" algn="l">
              <a:buNone/>
            </a:pPr>
            <a:r>
              <a:rPr lang="en-US" sz="2400" cap="none" dirty="0" smtClean="0">
                <a:latin typeface="David" panose="020E0502060401010101" pitchFamily="34" charset="-79"/>
                <a:cs typeface="David" panose="020E0502060401010101" pitchFamily="34" charset="-79"/>
              </a:rPr>
              <a:t> </a:t>
            </a:r>
          </a:p>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signs :</a:t>
            </a:r>
            <a:r>
              <a:rPr lang="en-US" sz="2400" cap="none" dirty="0" smtClean="0">
                <a:solidFill>
                  <a:srgbClr val="FF0000"/>
                </a:solidFill>
                <a:latin typeface="David" panose="020E0502060401010101" pitchFamily="34" charset="-79"/>
                <a:cs typeface="David" panose="020E0502060401010101" pitchFamily="34" charset="-79"/>
              </a:rPr>
              <a:t> </a:t>
            </a:r>
          </a:p>
          <a:p>
            <a:pPr marL="0" indent="0" algn="l">
              <a:buNone/>
            </a:pPr>
            <a:r>
              <a:rPr lang="en-US" sz="2400" cap="none" dirty="0" smtClean="0">
                <a:latin typeface="David" panose="020E0502060401010101" pitchFamily="34" charset="-79"/>
                <a:cs typeface="David" panose="020E0502060401010101" pitchFamily="34" charset="-79"/>
              </a:rPr>
              <a:t>Enlarged liver </a:t>
            </a:r>
          </a:p>
          <a:p>
            <a:endParaRPr lang="ar-SA" dirty="0"/>
          </a:p>
        </p:txBody>
      </p:sp>
    </p:spTree>
    <p:extLst>
      <p:ext uri="{BB962C8B-B14F-4D97-AF65-F5344CB8AC3E}">
        <p14:creationId xmlns:p14="http://schemas.microsoft.com/office/powerpoint/2010/main" val="2340970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36638" y="550607"/>
            <a:ext cx="10394707" cy="5610560"/>
          </a:xfrm>
        </p:spPr>
        <p:txBody>
          <a:bodyPr/>
          <a:lstStyle/>
          <a:p>
            <a:pPr marL="0" indent="0" algn="l">
              <a:buNone/>
            </a:pPr>
            <a:r>
              <a:rPr lang="en-US" sz="3200" b="1" cap="none" dirty="0" smtClean="0">
                <a:solidFill>
                  <a:srgbClr val="FF0000"/>
                </a:solidFill>
                <a:latin typeface="David" panose="020E0502060401010101" pitchFamily="34" charset="-79"/>
                <a:cs typeface="David" panose="020E0502060401010101" pitchFamily="34" charset="-79"/>
              </a:rPr>
              <a:t>Complications due to rupture of the cyst into :</a:t>
            </a: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2400" cap="none" dirty="0" smtClean="0">
                <a:latin typeface="David" panose="020E0502060401010101" pitchFamily="34" charset="-79"/>
                <a:cs typeface="David" panose="020E0502060401010101" pitchFamily="34" charset="-79"/>
              </a:rPr>
              <a:t>1. biliary system which can cause obstructive jaundice</a:t>
            </a:r>
            <a:endParaRPr lang="ar-SA" sz="2400" cap="none" dirty="0" smtClean="0">
              <a:latin typeface="David" panose="020E0502060401010101" pitchFamily="34" charset="-79"/>
              <a:cs typeface="David" panose="020E0502060401010101" pitchFamily="34" charset="-79"/>
            </a:endParaRP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2400" cap="none" dirty="0" smtClean="0">
                <a:latin typeface="David" panose="020E0502060401010101" pitchFamily="34" charset="-79"/>
                <a:cs typeface="David" panose="020E0502060401010101" pitchFamily="34" charset="-79"/>
              </a:rPr>
              <a:t>2. peritoneal cavity causing peritonitis and anaphylactic shock</a:t>
            </a:r>
            <a:endParaRPr lang="ar-SA" sz="2400" cap="none" dirty="0" smtClean="0">
              <a:latin typeface="David" panose="020E0502060401010101" pitchFamily="34" charset="-79"/>
              <a:cs typeface="David" panose="020E0502060401010101" pitchFamily="34" charset="-79"/>
            </a:endParaRP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2400" cap="none" dirty="0" smtClean="0">
                <a:latin typeface="David" panose="020E0502060401010101" pitchFamily="34" charset="-79"/>
                <a:cs typeface="David" panose="020E0502060401010101" pitchFamily="34" charset="-79"/>
              </a:rPr>
              <a:t>3. pericardium causing cardiac tamponade</a:t>
            </a:r>
            <a:endParaRPr lang="ar-SA" sz="2400" cap="none" dirty="0" smtClean="0">
              <a:latin typeface="David" panose="020E0502060401010101" pitchFamily="34" charset="-79"/>
              <a:cs typeface="David" panose="020E0502060401010101" pitchFamily="34" charset="-79"/>
            </a:endParaRP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2400" cap="none" dirty="0" smtClean="0">
                <a:latin typeface="David" panose="020E0502060401010101" pitchFamily="34" charset="-79"/>
                <a:cs typeface="David" panose="020E0502060401010101" pitchFamily="34" charset="-79"/>
              </a:rPr>
              <a:t>4. pleural cavity causing effusion and chest symptoms</a:t>
            </a:r>
          </a:p>
          <a:p>
            <a:endParaRPr lang="ar-SA" dirty="0"/>
          </a:p>
        </p:txBody>
      </p:sp>
    </p:spTree>
    <p:extLst>
      <p:ext uri="{BB962C8B-B14F-4D97-AF65-F5344CB8AC3E}">
        <p14:creationId xmlns:p14="http://schemas.microsoft.com/office/powerpoint/2010/main" val="2754167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3625" y="233517"/>
            <a:ext cx="10396882" cy="1402778"/>
          </a:xfrm>
        </p:spPr>
        <p:txBody>
          <a:bodyPr>
            <a:normAutofit fontScale="90000"/>
          </a:bodyPr>
          <a:lstStyle/>
          <a:p>
            <a:pPr algn="ctr"/>
            <a:r>
              <a:rPr lang="en-US" sz="3600" b="1" dirty="0" smtClean="0">
                <a:solidFill>
                  <a:srgbClr val="FF0000"/>
                </a:solidFill>
                <a:latin typeface="David" panose="020E0502060401010101" pitchFamily="34" charset="-79"/>
                <a:cs typeface="David" panose="020E0502060401010101" pitchFamily="34" charset="-79"/>
              </a:rPr>
              <a:t>Investigations</a:t>
            </a:r>
            <a:r>
              <a:rPr lang="en-US" sz="3600" b="1" dirty="0" smtClean="0">
                <a:latin typeface="David" panose="020E0502060401010101" pitchFamily="34" charset="-79"/>
                <a:cs typeface="David" panose="020E0502060401010101" pitchFamily="34" charset="-79"/>
              </a:rPr>
              <a:t/>
            </a:r>
            <a:br>
              <a:rPr lang="en-US" sz="3600" b="1" dirty="0" smtClean="0">
                <a:latin typeface="David" panose="020E0502060401010101" pitchFamily="34" charset="-79"/>
                <a:cs typeface="David" panose="020E0502060401010101" pitchFamily="34" charset="-79"/>
              </a:rPr>
            </a:br>
            <a:r>
              <a:rPr lang="en-US" dirty="0"/>
              <a:t/>
            </a:r>
            <a:br>
              <a:rPr lang="en-US" dirty="0"/>
            </a:br>
            <a:endParaRPr lang="ar-SA" dirty="0"/>
          </a:p>
        </p:txBody>
      </p:sp>
      <p:sp>
        <p:nvSpPr>
          <p:cNvPr id="3" name="عنصر نائب للمحتوى 2"/>
          <p:cNvSpPr>
            <a:spLocks noGrp="1"/>
          </p:cNvSpPr>
          <p:nvPr>
            <p:ph idx="1"/>
          </p:nvPr>
        </p:nvSpPr>
        <p:spPr>
          <a:xfrm>
            <a:off x="685800" y="884904"/>
            <a:ext cx="10394707" cy="4489682"/>
          </a:xfrm>
        </p:spPr>
        <p:txBody>
          <a:bodyPr/>
          <a:lstStyle/>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Laboratory tests : </a:t>
            </a:r>
            <a:r>
              <a:rPr lang="en-US" sz="2400" cap="none" dirty="0" smtClean="0">
                <a:latin typeface="David" panose="020E0502060401010101" pitchFamily="34" charset="-79"/>
                <a:cs typeface="David" panose="020E0502060401010101" pitchFamily="34" charset="-79"/>
              </a:rPr>
              <a:t>can show eosinophilia and serological tests , such as compliment</a:t>
            </a:r>
          </a:p>
          <a:p>
            <a:pPr marL="0" indent="0" algn="l">
              <a:buNone/>
            </a:pPr>
            <a:r>
              <a:rPr lang="en-US" sz="2400" cap="none" dirty="0" smtClean="0">
                <a:latin typeface="David" panose="020E0502060401010101" pitchFamily="34" charset="-79"/>
                <a:cs typeface="David" panose="020E0502060401010101" pitchFamily="34" charset="-79"/>
              </a:rPr>
              <a:t> fixation test to detect the foreign protein of hydatid cyst.</a:t>
            </a: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Imaging :</a:t>
            </a:r>
            <a:r>
              <a:rPr lang="en-US" sz="2400" cap="none" dirty="0" smtClean="0">
                <a:solidFill>
                  <a:srgbClr val="FF0000"/>
                </a:solidFill>
                <a:latin typeface="David" panose="020E0502060401010101" pitchFamily="34" charset="-79"/>
                <a:cs typeface="David" panose="020E0502060401010101" pitchFamily="34" charset="-79"/>
              </a:rPr>
              <a:t> </a:t>
            </a:r>
            <a:r>
              <a:rPr lang="en-US" sz="2400" cap="none" dirty="0" smtClean="0">
                <a:latin typeface="David" panose="020E0502060401010101" pitchFamily="34" charset="-79"/>
                <a:cs typeface="David" panose="020E0502060401010101" pitchFamily="34" charset="-79"/>
              </a:rPr>
              <a:t>plain x-ray can show the calcification in the wall of the cyst</a:t>
            </a:r>
          </a:p>
          <a:p>
            <a:pPr marL="0" indent="0" algn="l">
              <a:buNone/>
            </a:pPr>
            <a:r>
              <a:rPr lang="en-US" sz="2400" cap="none" dirty="0" smtClean="0">
                <a:latin typeface="David" panose="020E0502060401010101" pitchFamily="34" charset="-79"/>
                <a:cs typeface="David" panose="020E0502060401010101" pitchFamily="34" charset="-79"/>
              </a:rPr>
              <a:t>ultrasound and CT scan can show the site , size and daughter cyst in the liver </a:t>
            </a:r>
          </a:p>
          <a:p>
            <a:endParaRPr lang="ar-SA" dirty="0"/>
          </a:p>
        </p:txBody>
      </p:sp>
    </p:spTree>
    <p:extLst>
      <p:ext uri="{BB962C8B-B14F-4D97-AF65-F5344CB8AC3E}">
        <p14:creationId xmlns:p14="http://schemas.microsoft.com/office/powerpoint/2010/main" val="1952027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323303" y="685800"/>
            <a:ext cx="4650658" cy="4702277"/>
          </a:xfrm>
        </p:spPr>
        <p:txBody>
          <a:bodyPr/>
          <a:lstStyle/>
          <a:p>
            <a:endParaRPr lang="ar-SA" dirty="0"/>
          </a:p>
        </p:txBody>
      </p:sp>
      <p:sp>
        <p:nvSpPr>
          <p:cNvPr id="3" name="عنصر نائب للمحتوى 2"/>
          <p:cNvSpPr>
            <a:spLocks noGrp="1"/>
          </p:cNvSpPr>
          <p:nvPr>
            <p:ph idx="1"/>
          </p:nvPr>
        </p:nvSpPr>
        <p:spPr>
          <a:xfrm>
            <a:off x="685800" y="5614219"/>
            <a:ext cx="10394707" cy="737420"/>
          </a:xfrm>
        </p:spPr>
        <p:txBody>
          <a:bodyPr>
            <a:normAutofit/>
          </a:bodyPr>
          <a:lstStyle/>
          <a:p>
            <a:pPr marL="0" indent="0" algn="ctr">
              <a:buNone/>
            </a:pPr>
            <a:r>
              <a:rPr lang="en-US" sz="2400" cap="none" dirty="0" smtClean="0">
                <a:solidFill>
                  <a:srgbClr val="FF0000"/>
                </a:solidFill>
                <a:latin typeface="David" panose="020E0502060401010101" pitchFamily="34" charset="-79"/>
                <a:cs typeface="David" panose="020E0502060401010101" pitchFamily="34" charset="-79"/>
              </a:rPr>
              <a:t>Calcification in the wall of the hydatid cyst in the right lobe of the liver</a:t>
            </a:r>
            <a:r>
              <a:rPr lang="ar-SA" sz="2400" cap="none" dirty="0" smtClean="0">
                <a:solidFill>
                  <a:srgbClr val="FF0000"/>
                </a:solidFill>
                <a:latin typeface="David" panose="020E0502060401010101" pitchFamily="34" charset="-79"/>
                <a:cs typeface="David" panose="020E0502060401010101" pitchFamily="34" charset="-79"/>
              </a:rPr>
              <a:t> </a:t>
            </a:r>
            <a:endParaRPr lang="en-US" sz="2400" cap="none" dirty="0" smtClean="0">
              <a:solidFill>
                <a:srgbClr val="FF0000"/>
              </a:solidFill>
              <a:latin typeface="David" panose="020E0502060401010101" pitchFamily="34" charset="-79"/>
              <a:cs typeface="David" panose="020E0502060401010101" pitchFamily="34" charset="-79"/>
            </a:endParaRPr>
          </a:p>
          <a:p>
            <a:endParaRPr lang="ar-SA" dirty="0"/>
          </a:p>
        </p:txBody>
      </p:sp>
      <p:pic>
        <p:nvPicPr>
          <p:cNvPr id="4" name="صورة 3" descr="https://encrypted-tbn0.gstatic.com/images?q=tbn:ANd9GcT2Tdv7YfTc7fh2D3f7WrqFcXgMsBX2-1vaC6nH5vNWdaHkzKJBiQ"/>
          <p:cNvPicPr/>
          <p:nvPr/>
        </p:nvPicPr>
        <p:blipFill>
          <a:blip r:embed="rId2">
            <a:extLst>
              <a:ext uri="{28A0092B-C50C-407E-A947-70E740481C1C}">
                <a14:useLocalDpi xmlns:a14="http://schemas.microsoft.com/office/drawing/2010/main" val="0"/>
              </a:ext>
            </a:extLst>
          </a:blip>
          <a:srcRect/>
          <a:stretch>
            <a:fillRect/>
          </a:stretch>
        </p:blipFill>
        <p:spPr bwMode="auto">
          <a:xfrm>
            <a:off x="1641988" y="334297"/>
            <a:ext cx="8563896" cy="5053780"/>
          </a:xfrm>
          <a:prstGeom prst="rect">
            <a:avLst/>
          </a:prstGeom>
          <a:noFill/>
          <a:ln>
            <a:noFill/>
          </a:ln>
        </p:spPr>
      </p:pic>
    </p:spTree>
    <p:extLst>
      <p:ext uri="{BB962C8B-B14F-4D97-AF65-F5344CB8AC3E}">
        <p14:creationId xmlns:p14="http://schemas.microsoft.com/office/powerpoint/2010/main" val="174224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851356" y="685800"/>
            <a:ext cx="6174658" cy="4800599"/>
          </a:xfrm>
        </p:spPr>
        <p:txBody>
          <a:bodyPr/>
          <a:lstStyle/>
          <a:p>
            <a:endParaRPr lang="ar-SA" dirty="0"/>
          </a:p>
        </p:txBody>
      </p:sp>
      <p:sp>
        <p:nvSpPr>
          <p:cNvPr id="3" name="عنصر نائب للمحتوى 2"/>
          <p:cNvSpPr>
            <a:spLocks noGrp="1"/>
          </p:cNvSpPr>
          <p:nvPr>
            <p:ph idx="1"/>
          </p:nvPr>
        </p:nvSpPr>
        <p:spPr>
          <a:xfrm>
            <a:off x="685800" y="5486399"/>
            <a:ext cx="10394707" cy="865239"/>
          </a:xfrm>
        </p:spPr>
        <p:txBody>
          <a:bodyPr>
            <a:normAutofit/>
          </a:bodyPr>
          <a:lstStyle/>
          <a:p>
            <a:pPr marL="0" indent="0" algn="ctr">
              <a:buNone/>
            </a:pPr>
            <a:r>
              <a:rPr lang="en-US" sz="2400" cap="none" dirty="0" smtClean="0">
                <a:solidFill>
                  <a:srgbClr val="FF0000"/>
                </a:solidFill>
                <a:latin typeface="David" panose="020E0502060401010101" pitchFamily="34" charset="-79"/>
                <a:cs typeface="David" panose="020E0502060401010101" pitchFamily="34" charset="-79"/>
              </a:rPr>
              <a:t>Hydatid  cyst in the right lobe of the liver</a:t>
            </a:r>
            <a:endParaRPr lang="ar-SA" sz="2400" cap="none" dirty="0">
              <a:solidFill>
                <a:srgbClr val="FF0000"/>
              </a:solidFill>
              <a:latin typeface="David" panose="020E0502060401010101" pitchFamily="34" charset="-79"/>
            </a:endParaRPr>
          </a:p>
        </p:txBody>
      </p:sp>
      <p:pic>
        <p:nvPicPr>
          <p:cNvPr id="4" name="صورة 3" descr="https://encrypted-tbn1.gstatic.com/images?q=tbn:ANd9GcSilRszhi9ajgm0VZtbM0eg1sVoefODtlsEYxt6hapmorzPVGQ0"/>
          <p:cNvPicPr/>
          <p:nvPr/>
        </p:nvPicPr>
        <p:blipFill>
          <a:blip r:embed="rId2">
            <a:extLst>
              <a:ext uri="{28A0092B-C50C-407E-A947-70E740481C1C}">
                <a14:useLocalDpi xmlns:a14="http://schemas.microsoft.com/office/drawing/2010/main" val="0"/>
              </a:ext>
            </a:extLst>
          </a:blip>
          <a:srcRect/>
          <a:stretch>
            <a:fillRect/>
          </a:stretch>
        </p:blipFill>
        <p:spPr bwMode="auto">
          <a:xfrm>
            <a:off x="2851356" y="685800"/>
            <a:ext cx="6253316" cy="4800599"/>
          </a:xfrm>
          <a:prstGeom prst="rect">
            <a:avLst/>
          </a:prstGeom>
          <a:noFill/>
          <a:ln>
            <a:noFill/>
          </a:ln>
        </p:spPr>
      </p:pic>
      <p:cxnSp>
        <p:nvCxnSpPr>
          <p:cNvPr id="6" name="رابط كسهم مستقيم 5"/>
          <p:cNvCxnSpPr/>
          <p:nvPr/>
        </p:nvCxnSpPr>
        <p:spPr>
          <a:xfrm flipH="1">
            <a:off x="4827639" y="993058"/>
            <a:ext cx="619432" cy="521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71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75968" y="2229464"/>
            <a:ext cx="10396882" cy="1151965"/>
          </a:xfrm>
        </p:spPr>
        <p:txBody>
          <a:bodyPr>
            <a:normAutofit/>
          </a:bodyPr>
          <a:lstStyle/>
          <a:p>
            <a:pPr algn="ctr"/>
            <a:r>
              <a:rPr lang="en-US" sz="6000" b="1" dirty="0">
                <a:solidFill>
                  <a:srgbClr val="C00000"/>
                </a:solidFill>
                <a:latin typeface="David" panose="020E0502060401010101" pitchFamily="34" charset="-79"/>
                <a:cs typeface="David" panose="020E0502060401010101" pitchFamily="34" charset="-79"/>
              </a:rPr>
              <a:t>Jaundice</a:t>
            </a:r>
            <a:endParaRPr lang="ar-SA" sz="6000" dirty="0">
              <a:solidFill>
                <a:srgbClr val="C00000"/>
              </a:solidFill>
            </a:endParaRPr>
          </a:p>
        </p:txBody>
      </p:sp>
    </p:spTree>
    <p:extLst>
      <p:ext uri="{BB962C8B-B14F-4D97-AF65-F5344CB8AC3E}">
        <p14:creationId xmlns:p14="http://schemas.microsoft.com/office/powerpoint/2010/main" val="2859458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3625" y="538317"/>
            <a:ext cx="10396882" cy="680884"/>
          </a:xfrm>
        </p:spPr>
        <p:txBody>
          <a:bodyPr>
            <a:normAutofit fontScale="90000"/>
          </a:bodyPr>
          <a:lstStyle/>
          <a:p>
            <a:pPr algn="ctr"/>
            <a:r>
              <a:rPr lang="en-US" sz="3600" b="1" dirty="0">
                <a:solidFill>
                  <a:srgbClr val="FF0000"/>
                </a:solidFill>
                <a:latin typeface="David" panose="020E0502060401010101" pitchFamily="34" charset="-79"/>
                <a:cs typeface="David" panose="020E0502060401010101" pitchFamily="34" charset="-79"/>
              </a:rPr>
              <a:t>Treatment</a:t>
            </a:r>
            <a:r>
              <a:rPr lang="en-US" dirty="0"/>
              <a:t/>
            </a:r>
            <a:br>
              <a:rPr lang="en-US" dirty="0"/>
            </a:br>
            <a:endParaRPr lang="ar-SA" dirty="0"/>
          </a:p>
        </p:txBody>
      </p:sp>
      <p:sp>
        <p:nvSpPr>
          <p:cNvPr id="3" name="عنصر نائب للمحتوى 2"/>
          <p:cNvSpPr>
            <a:spLocks noGrp="1"/>
          </p:cNvSpPr>
          <p:nvPr>
            <p:ph idx="1"/>
          </p:nvPr>
        </p:nvSpPr>
        <p:spPr>
          <a:xfrm>
            <a:off x="685800" y="847385"/>
            <a:ext cx="10394707" cy="5299588"/>
          </a:xfrm>
        </p:spPr>
        <p:txBody>
          <a:bodyPr/>
          <a:lstStyle/>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1. </a:t>
            </a:r>
            <a:r>
              <a:rPr lang="en-US" sz="2400" cap="none" dirty="0" smtClean="0">
                <a:latin typeface="David" panose="020E0502060401010101" pitchFamily="34" charset="-79"/>
                <a:cs typeface="David" panose="020E0502060401010101" pitchFamily="34" charset="-79"/>
              </a:rPr>
              <a:t>In asymptomatic patient , small calcified cyst my require no treatment </a:t>
            </a: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2. </a:t>
            </a:r>
            <a:r>
              <a:rPr lang="en-US" sz="2400" cap="none" dirty="0" smtClean="0">
                <a:latin typeface="David" panose="020E0502060401010101" pitchFamily="34" charset="-79"/>
                <a:cs typeface="David" panose="020E0502060401010101" pitchFamily="34" charset="-79"/>
              </a:rPr>
              <a:t>Patient can be treated successfully with albendazole or mebendazole but this may be prolonged</a:t>
            </a: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3.</a:t>
            </a:r>
            <a:r>
              <a:rPr lang="en-US" sz="2400" cap="none" dirty="0" smtClean="0">
                <a:latin typeface="David" panose="020E0502060401010101" pitchFamily="34" charset="-79"/>
                <a:cs typeface="David" panose="020E0502060401010101" pitchFamily="34" charset="-79"/>
              </a:rPr>
              <a:t> Surgery is the most effective treatment :</a:t>
            </a:r>
          </a:p>
          <a:p>
            <a:pPr marL="0" indent="0" algn="l">
              <a:buNone/>
            </a:pPr>
            <a:r>
              <a:rPr lang="en-US" sz="2400" cap="none" dirty="0" smtClean="0">
                <a:latin typeface="David" panose="020E0502060401010101" pitchFamily="34" charset="-79"/>
                <a:cs typeface="David" panose="020E0502060401010101" pitchFamily="34" charset="-79"/>
              </a:rPr>
              <a:t>a)  Deroofing and complete excision of the endocyst</a:t>
            </a:r>
            <a:r>
              <a:rPr lang="ar-SA" sz="2400" cap="none" dirty="0" smtClean="0">
                <a:latin typeface="David" panose="020E0502060401010101" pitchFamily="34" charset="-79"/>
              </a:rPr>
              <a:t>  </a:t>
            </a:r>
            <a:endParaRPr lang="en-US" sz="2400" cap="none" dirty="0" smtClean="0">
              <a:latin typeface="David" panose="020E0502060401010101" pitchFamily="34" charset="-79"/>
              <a:cs typeface="David" panose="020E0502060401010101" pitchFamily="34" charset="-79"/>
            </a:endParaRPr>
          </a:p>
          <a:p>
            <a:pPr marL="0" indent="0" algn="l">
              <a:buNone/>
            </a:pPr>
            <a:r>
              <a:rPr lang="en-US" sz="2400" cap="none" dirty="0" smtClean="0">
                <a:latin typeface="David" panose="020E0502060401010101" pitchFamily="34" charset="-79"/>
                <a:cs typeface="David" panose="020E0502060401010101" pitchFamily="34" charset="-79"/>
              </a:rPr>
              <a:t>b) Complete excision of the cyst ( pericystectomy )</a:t>
            </a:r>
          </a:p>
          <a:p>
            <a:pPr marL="0" indent="0" algn="l">
              <a:buNone/>
            </a:pPr>
            <a:r>
              <a:rPr lang="en-US" sz="2400" cap="none" dirty="0" smtClean="0">
                <a:solidFill>
                  <a:srgbClr val="FF0000"/>
                </a:solidFill>
                <a:latin typeface="David" panose="020E0502060401010101" pitchFamily="34" charset="-79"/>
                <a:cs typeface="David" panose="020E0502060401010101" pitchFamily="34" charset="-79"/>
              </a:rPr>
              <a:t>4. </a:t>
            </a:r>
            <a:r>
              <a:rPr lang="en-US" sz="2400" cap="none" dirty="0" smtClean="0">
                <a:latin typeface="David" panose="020E0502060401010101" pitchFamily="34" charset="-79"/>
                <a:cs typeface="David" panose="020E0502060401010101" pitchFamily="34" charset="-79"/>
              </a:rPr>
              <a:t>Selected patients with central liver cyst may be suitable for puncture – aspiration-injection-re-aspiration (</a:t>
            </a:r>
            <a:r>
              <a:rPr lang="en-US" sz="2400" cap="none" dirty="0" smtClean="0">
                <a:solidFill>
                  <a:srgbClr val="FF0000"/>
                </a:solidFill>
                <a:latin typeface="David" panose="020E0502060401010101" pitchFamily="34" charset="-79"/>
                <a:cs typeface="David" panose="020E0502060401010101" pitchFamily="34" charset="-79"/>
              </a:rPr>
              <a:t>PAIR</a:t>
            </a:r>
            <a:r>
              <a:rPr lang="en-US" sz="2400" cap="none" dirty="0" smtClean="0">
                <a:latin typeface="David" panose="020E0502060401010101" pitchFamily="34" charset="-79"/>
                <a:cs typeface="David" panose="020E0502060401010101" pitchFamily="34" charset="-79"/>
              </a:rPr>
              <a:t>) </a:t>
            </a:r>
          </a:p>
          <a:p>
            <a:endParaRPr lang="ar-SA" dirty="0"/>
          </a:p>
        </p:txBody>
      </p:sp>
    </p:spTree>
    <p:extLst>
      <p:ext uri="{BB962C8B-B14F-4D97-AF65-F5344CB8AC3E}">
        <p14:creationId xmlns:p14="http://schemas.microsoft.com/office/powerpoint/2010/main" val="1190208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359569" y="2626895"/>
            <a:ext cx="10396882" cy="1151965"/>
          </a:xfrm>
        </p:spPr>
        <p:txBody>
          <a:bodyPr>
            <a:normAutofit fontScale="90000"/>
          </a:bodyPr>
          <a:lstStyle/>
          <a:p>
            <a:pPr algn="ctr"/>
            <a:r>
              <a:rPr lang="en-US" sz="6700" b="1" dirty="0">
                <a:solidFill>
                  <a:srgbClr val="FF0000"/>
                </a:solidFill>
                <a:latin typeface="David" panose="020E0502060401010101" pitchFamily="34" charset="-79"/>
                <a:cs typeface="David" panose="020E0502060401010101" pitchFamily="34" charset="-79"/>
              </a:rPr>
              <a:t>Tumors of the liver</a:t>
            </a:r>
            <a:r>
              <a:rPr lang="en-US" dirty="0"/>
              <a:t/>
            </a:r>
            <a:br>
              <a:rPr lang="en-US" dirty="0"/>
            </a:br>
            <a:endParaRPr lang="ar-SA" dirty="0"/>
          </a:p>
        </p:txBody>
      </p:sp>
    </p:spTree>
    <p:extLst>
      <p:ext uri="{BB962C8B-B14F-4D97-AF65-F5344CB8AC3E}">
        <p14:creationId xmlns:p14="http://schemas.microsoft.com/office/powerpoint/2010/main" val="4250834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5800" y="117988"/>
            <a:ext cx="10394707" cy="6056670"/>
          </a:xfrm>
        </p:spPr>
        <p:txBody>
          <a:bodyPr>
            <a:normAutofit/>
          </a:bodyPr>
          <a:lstStyle/>
          <a:p>
            <a:pPr marL="0" indent="0" algn="l">
              <a:buNone/>
            </a:pPr>
            <a:r>
              <a:rPr lang="en-US" sz="3500" b="1" cap="none" dirty="0" smtClean="0">
                <a:solidFill>
                  <a:srgbClr val="C00000"/>
                </a:solidFill>
                <a:latin typeface="David" panose="020E0502060401010101" pitchFamily="34" charset="-79"/>
                <a:cs typeface="David" panose="020E0502060401010101" pitchFamily="34" charset="-79"/>
              </a:rPr>
              <a:t>Primary tumors </a:t>
            </a:r>
            <a:endParaRPr lang="en-US" sz="3500" cap="none" dirty="0" smtClean="0">
              <a:solidFill>
                <a:srgbClr val="C00000"/>
              </a:solidFill>
              <a:latin typeface="David" panose="020E0502060401010101" pitchFamily="34" charset="-79"/>
              <a:cs typeface="David" panose="020E0502060401010101" pitchFamily="34" charset="-79"/>
            </a:endParaRPr>
          </a:p>
          <a:p>
            <a:pPr marL="0" indent="0" algn="l">
              <a:buNone/>
            </a:pPr>
            <a:r>
              <a:rPr lang="en-US" sz="2400" cap="none" dirty="0" smtClean="0">
                <a:latin typeface="David" panose="020E0502060401010101" pitchFamily="34" charset="-79"/>
                <a:cs typeface="David" panose="020E0502060401010101" pitchFamily="34" charset="-79"/>
              </a:rPr>
              <a:t> </a:t>
            </a:r>
            <a:r>
              <a:rPr lang="en-US" sz="2400" b="1" cap="none" dirty="0" smtClean="0">
                <a:solidFill>
                  <a:srgbClr val="002060"/>
                </a:solidFill>
                <a:latin typeface="David" panose="020E0502060401010101" pitchFamily="34" charset="-79"/>
                <a:cs typeface="David" panose="020E0502060401010101" pitchFamily="34" charset="-79"/>
              </a:rPr>
              <a:t>a) Benign </a:t>
            </a:r>
            <a:r>
              <a:rPr lang="en-US" sz="2400" cap="none" dirty="0" smtClean="0">
                <a:latin typeface="David" panose="020E0502060401010101" pitchFamily="34" charset="-79"/>
                <a:cs typeface="David" panose="020E0502060401010101" pitchFamily="34" charset="-79"/>
              </a:rPr>
              <a:t>1) Adenoma</a:t>
            </a:r>
          </a:p>
          <a:p>
            <a:pPr marL="0" indent="0" algn="l">
              <a:buNone/>
            </a:pPr>
            <a:r>
              <a:rPr lang="en-US" sz="2400" cap="none" dirty="0" smtClean="0">
                <a:latin typeface="David" panose="020E0502060401010101" pitchFamily="34" charset="-79"/>
                <a:cs typeface="David" panose="020E0502060401010101" pitchFamily="34" charset="-79"/>
              </a:rPr>
              <a:t>                    2) Focal nodular hyperplasia</a:t>
            </a:r>
          </a:p>
          <a:p>
            <a:pPr marL="0" indent="0" algn="l">
              <a:buNone/>
            </a:pPr>
            <a:r>
              <a:rPr lang="en-US" sz="2400" cap="none" dirty="0" smtClean="0">
                <a:latin typeface="David" panose="020E0502060401010101" pitchFamily="34" charset="-79"/>
                <a:cs typeface="David" panose="020E0502060401010101" pitchFamily="34" charset="-79"/>
              </a:rPr>
              <a:t>                    3) Hemangioma</a:t>
            </a:r>
          </a:p>
          <a:p>
            <a:pPr marL="0" indent="0" algn="l">
              <a:buNone/>
            </a:pPr>
            <a:r>
              <a:rPr lang="en-US" sz="2400" cap="none" dirty="0" smtClean="0">
                <a:latin typeface="David" panose="020E0502060401010101" pitchFamily="34" charset="-79"/>
                <a:cs typeface="David" panose="020E0502060401010101" pitchFamily="34" charset="-79"/>
              </a:rPr>
              <a:t>                    4) Hamartoma</a:t>
            </a:r>
          </a:p>
          <a:p>
            <a:pPr marL="0" indent="0" algn="l">
              <a:buNone/>
            </a:pPr>
            <a:r>
              <a:rPr lang="en-US" sz="2400" b="1" cap="none" dirty="0" smtClean="0">
                <a:solidFill>
                  <a:srgbClr val="002060"/>
                </a:solidFill>
                <a:latin typeface="David" panose="020E0502060401010101" pitchFamily="34" charset="-79"/>
                <a:cs typeface="David" panose="020E0502060401010101" pitchFamily="34" charset="-79"/>
              </a:rPr>
              <a:t> b) Malignant</a:t>
            </a:r>
            <a:endParaRPr lang="en-US" sz="2400" cap="none" dirty="0" smtClean="0">
              <a:solidFill>
                <a:srgbClr val="002060"/>
              </a:solidFill>
              <a:latin typeface="David" panose="020E0502060401010101" pitchFamily="34" charset="-79"/>
              <a:cs typeface="David" panose="020E0502060401010101" pitchFamily="34" charset="-79"/>
            </a:endParaRPr>
          </a:p>
          <a:p>
            <a:pPr marL="0" indent="0" algn="l">
              <a:buNone/>
            </a:pPr>
            <a:r>
              <a:rPr lang="en-US" sz="2400" cap="none" dirty="0" smtClean="0">
                <a:latin typeface="David" panose="020E0502060401010101" pitchFamily="34" charset="-79"/>
                <a:cs typeface="David" panose="020E0502060401010101" pitchFamily="34" charset="-79"/>
              </a:rPr>
              <a:t>                   1) Hepatocellular carcinoma (hepatoma)</a:t>
            </a:r>
          </a:p>
          <a:p>
            <a:pPr marL="0" indent="0" algn="l">
              <a:buNone/>
            </a:pPr>
            <a:r>
              <a:rPr lang="en-US" sz="2400" cap="none" dirty="0" smtClean="0">
                <a:latin typeface="David" panose="020E0502060401010101" pitchFamily="34" charset="-79"/>
                <a:cs typeface="David" panose="020E0502060401010101" pitchFamily="34" charset="-79"/>
              </a:rPr>
              <a:t>                   2) Cholangiocarcinoma</a:t>
            </a:r>
          </a:p>
          <a:p>
            <a:pPr marL="0" indent="0" algn="l">
              <a:buNone/>
            </a:pPr>
            <a:r>
              <a:rPr lang="ar-SA" sz="2400" cap="none" dirty="0" smtClean="0">
                <a:latin typeface="David" panose="020E0502060401010101" pitchFamily="34" charset="-79"/>
              </a:rPr>
              <a:t>  </a:t>
            </a:r>
            <a:r>
              <a:rPr lang="en-US" sz="2400" cap="none" dirty="0" smtClean="0">
                <a:latin typeface="David" panose="020E0502060401010101" pitchFamily="34" charset="-79"/>
                <a:cs typeface="David" panose="020E0502060401010101" pitchFamily="34" charset="-79"/>
              </a:rPr>
              <a:t>                   3) Angiosarcom</a:t>
            </a:r>
          </a:p>
          <a:p>
            <a:pPr marL="0" indent="0" algn="l">
              <a:buNone/>
            </a:pPr>
            <a:r>
              <a:rPr lang="en-US" sz="2400" cap="none" dirty="0" smtClean="0">
                <a:latin typeface="David" panose="020E0502060401010101" pitchFamily="34" charset="-79"/>
                <a:cs typeface="David" panose="020E0502060401010101" pitchFamily="34" charset="-79"/>
              </a:rPr>
              <a:t>                   4) Haemangioendothelioma</a:t>
            </a:r>
          </a:p>
          <a:p>
            <a:pPr marL="0" indent="0" algn="l">
              <a:buNone/>
            </a:pPr>
            <a:r>
              <a:rPr lang="en-US" sz="2400" cap="none" dirty="0" smtClean="0">
                <a:latin typeface="David" panose="020E0502060401010101" pitchFamily="34" charset="-79"/>
                <a:cs typeface="David" panose="020E0502060401010101" pitchFamily="34" charset="-79"/>
              </a:rPr>
              <a:t>                   5) Biliary cystadenocarcinoma</a:t>
            </a:r>
          </a:p>
          <a:p>
            <a:pPr marL="0" indent="0" algn="l">
              <a:buNone/>
            </a:pPr>
            <a:r>
              <a:rPr lang="en-US" sz="3500" b="1" cap="none" dirty="0" smtClean="0">
                <a:solidFill>
                  <a:srgbClr val="C00000"/>
                </a:solidFill>
                <a:latin typeface="David" panose="020E0502060401010101" pitchFamily="34" charset="-79"/>
                <a:cs typeface="David" panose="020E0502060401010101" pitchFamily="34" charset="-79"/>
              </a:rPr>
              <a:t>Secondary tumors ( metastasis) </a:t>
            </a:r>
            <a:endParaRPr lang="en-US" sz="3500" cap="none" dirty="0" smtClean="0">
              <a:solidFill>
                <a:srgbClr val="C00000"/>
              </a:solidFill>
              <a:latin typeface="David" panose="020E0502060401010101" pitchFamily="34" charset="-79"/>
              <a:cs typeface="David" panose="020E0502060401010101" pitchFamily="34" charset="-79"/>
            </a:endParaRPr>
          </a:p>
          <a:p>
            <a:endParaRPr lang="ar-SA" dirty="0"/>
          </a:p>
        </p:txBody>
      </p:sp>
    </p:spTree>
    <p:extLst>
      <p:ext uri="{BB962C8B-B14F-4D97-AF65-F5344CB8AC3E}">
        <p14:creationId xmlns:p14="http://schemas.microsoft.com/office/powerpoint/2010/main" val="145185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17987" y="265471"/>
            <a:ext cx="11788878" cy="7334863"/>
          </a:xfrm>
        </p:spPr>
        <p:txBody>
          <a:bodyPr>
            <a:normAutofit/>
          </a:bodyPr>
          <a:lstStyle/>
          <a:p>
            <a:pPr algn="l"/>
            <a:r>
              <a:rPr lang="en-US" sz="6000" b="1" dirty="0">
                <a:solidFill>
                  <a:srgbClr val="C00000"/>
                </a:solidFill>
              </a:rPr>
              <a:t>Hepatocellular carcinoma (hepatoma</a:t>
            </a:r>
            <a:r>
              <a:rPr lang="en-US" sz="6000" b="1" dirty="0" smtClean="0">
                <a:solidFill>
                  <a:srgbClr val="C00000"/>
                </a:solidFill>
              </a:rPr>
              <a:t>)</a:t>
            </a:r>
            <a:r>
              <a:rPr lang="ar-SA" sz="6700" b="1" dirty="0" smtClean="0"/>
              <a:t/>
            </a:r>
            <a:br>
              <a:rPr lang="ar-SA" sz="6700" b="1" dirty="0" smtClean="0"/>
            </a:br>
            <a:r>
              <a:rPr lang="en-US" b="1" dirty="0" smtClean="0"/>
              <a:t/>
            </a:r>
            <a:br>
              <a:rPr lang="en-US" b="1" dirty="0" smtClean="0"/>
            </a:br>
            <a:r>
              <a:rPr lang="en-US" b="1" dirty="0"/>
              <a:t/>
            </a:r>
            <a:br>
              <a:rPr lang="en-US" b="1" dirty="0"/>
            </a:br>
            <a:r>
              <a:rPr lang="en-US" b="1" dirty="0">
                <a:solidFill>
                  <a:srgbClr val="FF0000"/>
                </a:solidFill>
              </a:rPr>
              <a:t>Risk factors </a:t>
            </a:r>
            <a:r>
              <a:rPr lang="en-US" b="1" dirty="0" smtClean="0">
                <a:solidFill>
                  <a:srgbClr val="FF0000"/>
                </a:solidFill>
              </a:rPr>
              <a:t>  </a:t>
            </a:r>
            <a:r>
              <a:rPr lang="en-US" sz="2400" dirty="0" smtClean="0"/>
              <a:t>1) Hepatitis b virus</a:t>
            </a:r>
            <a:br>
              <a:rPr lang="en-US" sz="2400" dirty="0" smtClean="0"/>
            </a:br>
            <a:r>
              <a:rPr lang="en-US" sz="2400" dirty="0" smtClean="0"/>
              <a:t>                                          2) Hepatitis c virus</a:t>
            </a:r>
            <a:br>
              <a:rPr lang="en-US" sz="2400" dirty="0" smtClean="0"/>
            </a:br>
            <a:r>
              <a:rPr lang="en-US" sz="2400" dirty="0" smtClean="0"/>
              <a:t>                                          3) Aflatoxin , derived from the fungus </a:t>
            </a:r>
            <a:r>
              <a:rPr lang="ar-SA" sz="2400" dirty="0" smtClean="0"/>
              <a:t>  </a:t>
            </a:r>
            <a:r>
              <a:rPr lang="en-US" sz="2400" dirty="0" smtClean="0"/>
              <a:t/>
            </a:r>
            <a:br>
              <a:rPr lang="en-US" sz="2400" dirty="0" smtClean="0"/>
            </a:br>
            <a:r>
              <a:rPr lang="en-US" sz="2400" dirty="0" smtClean="0"/>
              <a:t>                                             </a:t>
            </a:r>
            <a:r>
              <a:rPr lang="en-US" sz="2400" u="sng" dirty="0" smtClean="0"/>
              <a:t>"</a:t>
            </a:r>
            <a:r>
              <a:rPr lang="en-US" sz="2400" u="sng" dirty="0" smtClean="0">
                <a:solidFill>
                  <a:srgbClr val="00B050"/>
                </a:solidFill>
              </a:rPr>
              <a:t>Aspragellus flavus</a:t>
            </a:r>
            <a:r>
              <a:rPr lang="en-US" sz="2400" u="sng" dirty="0" smtClean="0"/>
              <a:t>“   </a:t>
            </a:r>
            <a:r>
              <a:rPr lang="ar-SA" sz="2400" u="sng" dirty="0" smtClean="0"/>
              <a:t>   </a:t>
            </a:r>
            <a:r>
              <a:rPr lang="en-US" sz="2400" dirty="0" smtClean="0"/>
              <a:t/>
            </a:r>
            <a:br>
              <a:rPr lang="en-US" sz="2400" dirty="0" smtClean="0"/>
            </a:br>
            <a:r>
              <a:rPr lang="en-US" sz="2400" dirty="0" smtClean="0"/>
              <a:t>                                          4) Liver cirrhosis</a:t>
            </a:r>
            <a:r>
              <a:rPr lang="en-US" dirty="0"/>
              <a:t/>
            </a:r>
            <a:br>
              <a:rPr lang="en-US" dirty="0"/>
            </a:br>
            <a:r>
              <a:rPr lang="en-US" dirty="0"/>
              <a:t/>
            </a:r>
            <a:br>
              <a:rPr lang="en-US" dirty="0"/>
            </a:br>
            <a:endParaRPr lang="ar-SA" dirty="0"/>
          </a:p>
        </p:txBody>
      </p:sp>
    </p:spTree>
    <p:extLst>
      <p:ext uri="{BB962C8B-B14F-4D97-AF65-F5344CB8AC3E}">
        <p14:creationId xmlns:p14="http://schemas.microsoft.com/office/powerpoint/2010/main" val="3429572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06477"/>
            <a:ext cx="10515600" cy="6577781"/>
          </a:xfrm>
        </p:spPr>
        <p:txBody>
          <a:bodyPr>
            <a:normAutofit/>
          </a:bodyPr>
          <a:lstStyle/>
          <a:p>
            <a:pPr algn="l"/>
            <a:r>
              <a:rPr lang="en-US" sz="3200" b="1" dirty="0" smtClean="0">
                <a:solidFill>
                  <a:srgbClr val="C00000"/>
                </a:solidFill>
                <a:latin typeface="David" panose="020E0502060401010101" pitchFamily="34" charset="-79"/>
                <a:cs typeface="David" panose="020E0502060401010101" pitchFamily="34" charset="-79"/>
              </a:rPr>
              <a:t>                                          Clinical features</a:t>
            </a:r>
            <a:r>
              <a:rPr lang="en-US" sz="3200" dirty="0" smtClean="0">
                <a:solidFill>
                  <a:srgbClr val="C00000"/>
                </a:solidFill>
                <a:latin typeface="David" panose="020E0502060401010101" pitchFamily="34" charset="-79"/>
                <a:cs typeface="David" panose="020E0502060401010101" pitchFamily="34" charset="-79"/>
              </a:rPr>
              <a:t/>
            </a:r>
            <a:br>
              <a:rPr lang="en-US" sz="3200" dirty="0" smtClean="0">
                <a:solidFill>
                  <a:srgbClr val="C00000"/>
                </a:solidFill>
                <a:latin typeface="David" panose="020E0502060401010101" pitchFamily="34" charset="-79"/>
                <a:cs typeface="David" panose="020E0502060401010101" pitchFamily="34" charset="-79"/>
              </a:rPr>
            </a:br>
            <a:r>
              <a:rPr lang="en-US" sz="2700" dirty="0"/>
              <a:t/>
            </a:r>
            <a:br>
              <a:rPr lang="en-US" sz="2700" dirty="0"/>
            </a:br>
            <a:r>
              <a:rPr lang="en-US" sz="2700" b="1" dirty="0">
                <a:solidFill>
                  <a:srgbClr val="FF0000"/>
                </a:solidFill>
                <a:latin typeface="David" panose="020E0502060401010101" pitchFamily="34" charset="-79"/>
                <a:cs typeface="David" panose="020E0502060401010101" pitchFamily="34" charset="-79"/>
              </a:rPr>
              <a:t>Symptoms</a:t>
            </a: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1. </a:t>
            </a:r>
            <a:r>
              <a:rPr lang="en-US" sz="2700" dirty="0">
                <a:latin typeface="David" panose="020E0502060401010101" pitchFamily="34" charset="-79"/>
                <a:cs typeface="David" panose="020E0502060401010101" pitchFamily="34" charset="-79"/>
              </a:rPr>
              <a:t>Asymptomatic in the early stage</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2. </a:t>
            </a:r>
            <a:r>
              <a:rPr lang="en-US" sz="2700" dirty="0">
                <a:latin typeface="David" panose="020E0502060401010101" pitchFamily="34" charset="-79"/>
                <a:cs typeface="David" panose="020E0502060401010101" pitchFamily="34" charset="-79"/>
              </a:rPr>
              <a:t>Abdominal pain</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3. Sudden deterioration in the liver function due to extension of the tumor into the portal vein in patient with chronic liver disease</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4. </a:t>
            </a:r>
            <a:r>
              <a:rPr lang="en-US" sz="2700" dirty="0">
                <a:latin typeface="David" panose="020E0502060401010101" pitchFamily="34" charset="-79"/>
                <a:cs typeface="David" panose="020E0502060401010101" pitchFamily="34" charset="-79"/>
              </a:rPr>
              <a:t>Common presenting features involve progression of existing liver disease symptoms ( abdominal pain , weight loss , abdominal distention , fever , spontaneous intraperitoneal hemorrhage )</a:t>
            </a:r>
            <a:br>
              <a:rPr lang="en-US" sz="2700" dirty="0">
                <a:latin typeface="David" panose="020E0502060401010101" pitchFamily="34" charset="-79"/>
                <a:cs typeface="David" panose="020E0502060401010101" pitchFamily="34" charset="-79"/>
              </a:rPr>
            </a:br>
            <a:r>
              <a:rPr lang="en-US" sz="2700" dirty="0" smtClean="0">
                <a:solidFill>
                  <a:srgbClr val="FF0000"/>
                </a:solidFill>
                <a:latin typeface="David" panose="020E0502060401010101" pitchFamily="34" charset="-79"/>
                <a:cs typeface="David" panose="020E0502060401010101" pitchFamily="34" charset="-79"/>
              </a:rPr>
              <a:t>5. </a:t>
            </a:r>
            <a:r>
              <a:rPr lang="en-US" sz="2700" dirty="0">
                <a:latin typeface="David" panose="020E0502060401010101" pitchFamily="34" charset="-79"/>
                <a:cs typeface="David" panose="020E0502060401010101" pitchFamily="34" charset="-79"/>
              </a:rPr>
              <a:t>Jaundice is not common unless there is advanced </a:t>
            </a:r>
            <a:r>
              <a:rPr lang="en-US" sz="2700" dirty="0" smtClean="0">
                <a:latin typeface="David" panose="020E0502060401010101" pitchFamily="34" charset="-79"/>
                <a:cs typeface="David" panose="020E0502060401010101" pitchFamily="34" charset="-79"/>
              </a:rPr>
              <a:t>cirrhosis</a:t>
            </a:r>
            <a:br>
              <a:rPr lang="en-US" sz="2700" dirty="0" smtClean="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Signs</a:t>
            </a: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Examination may reveal features of established liver disease and hepatomegaly </a:t>
            </a:r>
            <a:r>
              <a:rPr lang="en-US" dirty="0"/>
              <a:t/>
            </a:r>
            <a:br>
              <a:rPr lang="en-US" dirty="0"/>
            </a:br>
            <a:endParaRPr lang="ar-SA" dirty="0"/>
          </a:p>
        </p:txBody>
      </p:sp>
    </p:spTree>
    <p:extLst>
      <p:ext uri="{BB962C8B-B14F-4D97-AF65-F5344CB8AC3E}">
        <p14:creationId xmlns:p14="http://schemas.microsoft.com/office/powerpoint/2010/main" val="143971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857864" y="511277"/>
            <a:ext cx="10515600" cy="5152103"/>
          </a:xfrm>
        </p:spPr>
        <p:txBody>
          <a:bodyPr>
            <a:normAutofit/>
          </a:bodyPr>
          <a:lstStyle/>
          <a:p>
            <a:pPr algn="l"/>
            <a:r>
              <a:rPr lang="en-US" sz="3600" b="1" dirty="0" smtClean="0">
                <a:solidFill>
                  <a:srgbClr val="C00000"/>
                </a:solidFill>
                <a:latin typeface="David" panose="020E0502060401010101" pitchFamily="34" charset="-79"/>
                <a:cs typeface="David" panose="020E0502060401010101" pitchFamily="34" charset="-79"/>
              </a:rPr>
              <a:t>                                      Investigations</a:t>
            </a:r>
            <a:r>
              <a:rPr lang="ar-SA" sz="3200" b="1" dirty="0" smtClean="0">
                <a:latin typeface="David" panose="020E0502060401010101" pitchFamily="34" charset="-79"/>
                <a:cs typeface="David" panose="020E0502060401010101" pitchFamily="34" charset="-79"/>
              </a:rPr>
              <a:t/>
            </a:r>
            <a:br>
              <a:rPr lang="ar-SA" sz="3200" b="1" dirty="0" smtClean="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400" b="1" dirty="0">
                <a:solidFill>
                  <a:srgbClr val="FF0000"/>
                </a:solidFill>
                <a:latin typeface="David" panose="020E0502060401010101" pitchFamily="34" charset="-79"/>
                <a:cs typeface="David" panose="020E0502060401010101" pitchFamily="34" charset="-79"/>
              </a:rPr>
              <a:t>Lab tests </a:t>
            </a:r>
            <a:r>
              <a:rPr lang="en-US" sz="2400" b="1" dirty="0" smtClean="0">
                <a:solidFill>
                  <a:srgbClr val="FF0000"/>
                </a:solidFill>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LFT is generally deranged . α-fetoprotein (AFP) is tumor marker which elevated in some patient with HCC and can be used as screening test in high risk patients (e.g. cirrhosis</a:t>
            </a:r>
            <a:r>
              <a:rPr lang="en-US" sz="2400" dirty="0" smtClean="0">
                <a:latin typeface="David" panose="020E0502060401010101" pitchFamily="34" charset="-79"/>
                <a:cs typeface="David" panose="020E0502060401010101" pitchFamily="34" charset="-79"/>
              </a:rPr>
              <a:t>)</a:t>
            </a:r>
            <a:br>
              <a:rPr lang="en-US" sz="2400" dirty="0" smtClean="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b="1" dirty="0">
                <a:solidFill>
                  <a:srgbClr val="FF0000"/>
                </a:solidFill>
                <a:latin typeface="David" panose="020E0502060401010101" pitchFamily="34" charset="-79"/>
                <a:cs typeface="David" panose="020E0502060401010101" pitchFamily="34" charset="-79"/>
              </a:rPr>
              <a:t>Imaging : </a:t>
            </a:r>
            <a:r>
              <a:rPr lang="en-US" sz="2400" dirty="0">
                <a:latin typeface="David" panose="020E0502060401010101" pitchFamily="34" charset="-79"/>
                <a:cs typeface="David" panose="020E0502060401010101" pitchFamily="34" charset="-79"/>
              </a:rPr>
              <a:t>Ultrasound , CT scan and MRI can assess the site , size , diagnosis of the tumor and can help in planning the surgical resection. CT scan will show hypervascular tumor.</a:t>
            </a:r>
            <a:r>
              <a:rPr lang="en-US" dirty="0"/>
              <a:t/>
            </a:r>
            <a:br>
              <a:rPr lang="en-US" dirty="0"/>
            </a:br>
            <a:endParaRPr lang="ar-SA" dirty="0"/>
          </a:p>
        </p:txBody>
      </p:sp>
    </p:spTree>
    <p:extLst>
      <p:ext uri="{BB962C8B-B14F-4D97-AF65-F5344CB8AC3E}">
        <p14:creationId xmlns:p14="http://schemas.microsoft.com/office/powerpoint/2010/main" val="3754051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379406" y="481782"/>
            <a:ext cx="7561007" cy="4906295"/>
          </a:xfrm>
        </p:spPr>
        <p:txBody>
          <a:bodyPr/>
          <a:lstStyle/>
          <a:p>
            <a:endParaRPr lang="ar-SA" dirty="0"/>
          </a:p>
        </p:txBody>
      </p:sp>
      <p:sp>
        <p:nvSpPr>
          <p:cNvPr id="3" name="عنوان فرعي 2"/>
          <p:cNvSpPr>
            <a:spLocks noGrp="1"/>
          </p:cNvSpPr>
          <p:nvPr>
            <p:ph type="subTitle" idx="1"/>
          </p:nvPr>
        </p:nvSpPr>
        <p:spPr>
          <a:xfrm>
            <a:off x="1533833" y="5860027"/>
            <a:ext cx="9144000" cy="1088922"/>
          </a:xfrm>
        </p:spPr>
        <p:txBody>
          <a:bodyPr/>
          <a:lstStyle/>
          <a:p>
            <a:r>
              <a:rPr lang="en-US" dirty="0" smtClean="0">
                <a:solidFill>
                  <a:srgbClr val="FF0000"/>
                </a:solidFill>
              </a:rPr>
              <a:t>CT scan : Huge hepatocellular carcinoma in the right lobe of the liver</a:t>
            </a:r>
            <a:endParaRPr lang="ar-SA" dirty="0">
              <a:solidFill>
                <a:srgbClr val="FF0000"/>
              </a:solidFill>
            </a:endParaRPr>
          </a:p>
        </p:txBody>
      </p:sp>
      <p:pic>
        <p:nvPicPr>
          <p:cNvPr id="4" name="صورة 3" descr="http://asian.radiology.web.id/wp-content/uploads/2013/06/image181.png"/>
          <p:cNvPicPr/>
          <p:nvPr/>
        </p:nvPicPr>
        <p:blipFill>
          <a:blip r:embed="rId2">
            <a:extLst>
              <a:ext uri="{28A0092B-C50C-407E-A947-70E740481C1C}">
                <a14:useLocalDpi xmlns:a14="http://schemas.microsoft.com/office/drawing/2010/main" val="0"/>
              </a:ext>
            </a:extLst>
          </a:blip>
          <a:srcRect/>
          <a:stretch>
            <a:fillRect/>
          </a:stretch>
        </p:blipFill>
        <p:spPr bwMode="auto">
          <a:xfrm>
            <a:off x="2379406" y="481782"/>
            <a:ext cx="7561007" cy="4989102"/>
          </a:xfrm>
          <a:prstGeom prst="rect">
            <a:avLst/>
          </a:prstGeom>
          <a:noFill/>
          <a:ln>
            <a:noFill/>
          </a:ln>
        </p:spPr>
      </p:pic>
      <p:cxnSp>
        <p:nvCxnSpPr>
          <p:cNvPr id="10" name="رابط كسهم مستقيم 9"/>
          <p:cNvCxnSpPr/>
          <p:nvPr/>
        </p:nvCxnSpPr>
        <p:spPr>
          <a:xfrm>
            <a:off x="2458065" y="1238865"/>
            <a:ext cx="1052051"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981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841523" y="383458"/>
            <a:ext cx="6125496" cy="4336027"/>
          </a:xfrm>
        </p:spPr>
        <p:txBody>
          <a:bodyPr/>
          <a:lstStyle/>
          <a:p>
            <a:endParaRPr lang="ar-SA" dirty="0"/>
          </a:p>
        </p:txBody>
      </p:sp>
      <p:sp>
        <p:nvSpPr>
          <p:cNvPr id="3" name="عنوان فرعي 2"/>
          <p:cNvSpPr>
            <a:spLocks noGrp="1"/>
          </p:cNvSpPr>
          <p:nvPr>
            <p:ph type="subTitle" idx="1"/>
          </p:nvPr>
        </p:nvSpPr>
        <p:spPr>
          <a:xfrm>
            <a:off x="1366684" y="5063613"/>
            <a:ext cx="9144000" cy="894736"/>
          </a:xfrm>
        </p:spPr>
        <p:txBody>
          <a:bodyPr/>
          <a:lstStyle/>
          <a:p>
            <a:endParaRPr lang="en-US" dirty="0" smtClean="0">
              <a:solidFill>
                <a:srgbClr val="FF0000"/>
              </a:solidFill>
            </a:endParaRPr>
          </a:p>
          <a:p>
            <a:r>
              <a:rPr lang="en-US" dirty="0" smtClean="0">
                <a:solidFill>
                  <a:srgbClr val="FF0000"/>
                </a:solidFill>
              </a:rPr>
              <a:t>Huge hepatocellular carcinoma in the right lobe of the liver</a:t>
            </a:r>
            <a:endParaRPr lang="ar-SA" dirty="0" smtClean="0">
              <a:solidFill>
                <a:srgbClr val="FF0000"/>
              </a:solidFill>
            </a:endParaRPr>
          </a:p>
          <a:p>
            <a:endParaRPr lang="ar-SA" dirty="0"/>
          </a:p>
        </p:txBody>
      </p:sp>
      <p:pic>
        <p:nvPicPr>
          <p:cNvPr id="6" name="صورة 5" descr="http://dc391.4shared.com/doc/7Fl5RJW0/preview_html_7ebf029c.png"/>
          <p:cNvPicPr/>
          <p:nvPr/>
        </p:nvPicPr>
        <p:blipFill>
          <a:blip r:embed="rId2">
            <a:extLst>
              <a:ext uri="{28A0092B-C50C-407E-A947-70E740481C1C}">
                <a14:useLocalDpi xmlns:a14="http://schemas.microsoft.com/office/drawing/2010/main" val="0"/>
              </a:ext>
            </a:extLst>
          </a:blip>
          <a:srcRect/>
          <a:stretch>
            <a:fillRect/>
          </a:stretch>
        </p:blipFill>
        <p:spPr bwMode="auto">
          <a:xfrm>
            <a:off x="2585886" y="255640"/>
            <a:ext cx="6479458" cy="4807973"/>
          </a:xfrm>
          <a:prstGeom prst="rect">
            <a:avLst/>
          </a:prstGeom>
          <a:noFill/>
          <a:ln>
            <a:noFill/>
          </a:ln>
        </p:spPr>
      </p:pic>
      <p:cxnSp>
        <p:nvCxnSpPr>
          <p:cNvPr id="10" name="رابط كسهم مستقيم 9"/>
          <p:cNvCxnSpPr/>
          <p:nvPr/>
        </p:nvCxnSpPr>
        <p:spPr>
          <a:xfrm flipH="1">
            <a:off x="5466735" y="747252"/>
            <a:ext cx="560439" cy="629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4709652" y="747252"/>
            <a:ext cx="9832" cy="491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917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032387" y="2703872"/>
            <a:ext cx="9144000" cy="806244"/>
          </a:xfrm>
        </p:spPr>
        <p:txBody>
          <a:bodyPr>
            <a:normAutofit fontScale="90000"/>
          </a:bodyPr>
          <a:lstStyle/>
          <a:p>
            <a:pPr algn="l"/>
            <a:r>
              <a:rPr lang="en-US" sz="3600" b="1" dirty="0" smtClean="0">
                <a:solidFill>
                  <a:srgbClr val="C00000"/>
                </a:solidFill>
                <a:latin typeface="David" panose="020E0502060401010101" pitchFamily="34" charset="-79"/>
                <a:cs typeface="David" panose="020E0502060401010101" pitchFamily="34" charset="-79"/>
              </a:rPr>
              <a:t>                                       Treatment</a:t>
            </a:r>
            <a:br>
              <a:rPr lang="en-US" sz="3600" b="1" dirty="0" smtClean="0">
                <a:solidFill>
                  <a:srgbClr val="C00000"/>
                </a:solidFill>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1. </a:t>
            </a:r>
            <a:r>
              <a:rPr lang="en-US" sz="2700" dirty="0">
                <a:latin typeface="David" panose="020E0502060401010101" pitchFamily="34" charset="-79"/>
                <a:cs typeface="David" panose="020E0502060401010101" pitchFamily="34" charset="-79"/>
              </a:rPr>
              <a:t>Surgical resection is the preferred treatment in fit patients with good liver function and no evidence of metastasis </a:t>
            </a:r>
            <a:r>
              <a:rPr lang="ar-SA" sz="2700" dirty="0" smtClean="0">
                <a:latin typeface="David" panose="020E0502060401010101" pitchFamily="34" charset="-79"/>
                <a:cs typeface="David" panose="020E0502060401010101" pitchFamily="34" charset="-79"/>
              </a:rPr>
              <a:t/>
            </a:r>
            <a:br>
              <a:rPr lang="ar-SA" sz="2700" dirty="0" smtClean="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2. </a:t>
            </a:r>
            <a:r>
              <a:rPr lang="en-US" sz="2700" dirty="0">
                <a:latin typeface="David" panose="020E0502060401010101" pitchFamily="34" charset="-79"/>
                <a:cs typeface="David" panose="020E0502060401010101" pitchFamily="34" charset="-79"/>
              </a:rPr>
              <a:t>In advanced cases , systemic chemotherapy is recommended</a:t>
            </a:r>
            <a:r>
              <a:rPr lang="en-US" dirty="0"/>
              <a:t/>
            </a:r>
            <a:br>
              <a:rPr lang="en-US" dirty="0"/>
            </a:br>
            <a:endParaRPr lang="ar-SA" dirty="0"/>
          </a:p>
        </p:txBody>
      </p:sp>
    </p:spTree>
    <p:extLst>
      <p:ext uri="{BB962C8B-B14F-4D97-AF65-F5344CB8AC3E}">
        <p14:creationId xmlns:p14="http://schemas.microsoft.com/office/powerpoint/2010/main" val="3987853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968477" y="589936"/>
            <a:ext cx="9144000" cy="5678386"/>
          </a:xfrm>
        </p:spPr>
        <p:txBody>
          <a:bodyPr>
            <a:normAutofit fontScale="90000"/>
          </a:bodyPr>
          <a:lstStyle/>
          <a:p>
            <a:pPr algn="l"/>
            <a:r>
              <a:rPr lang="en-US" sz="3200" b="1" dirty="0" smtClean="0">
                <a:latin typeface="David" panose="020E0502060401010101" pitchFamily="34" charset="-79"/>
                <a:cs typeface="David" panose="020E0502060401010101" pitchFamily="34" charset="-79"/>
              </a:rPr>
              <a:t>                            </a:t>
            </a:r>
            <a:r>
              <a:rPr lang="en-US" b="1" dirty="0" smtClean="0">
                <a:solidFill>
                  <a:srgbClr val="C00000"/>
                </a:solidFill>
                <a:latin typeface="David" panose="020E0502060401010101" pitchFamily="34" charset="-79"/>
                <a:cs typeface="David" panose="020E0502060401010101" pitchFamily="34" charset="-79"/>
              </a:rPr>
              <a:t>Cholangiocarcinoma</a:t>
            </a:r>
            <a:r>
              <a:rPr lang="en-US" sz="3200" b="1" dirty="0" smtClean="0">
                <a:latin typeface="David" panose="020E0502060401010101" pitchFamily="34" charset="-79"/>
                <a:cs typeface="David" panose="020E0502060401010101" pitchFamily="34" charset="-79"/>
              </a:rPr>
              <a:t/>
            </a:r>
            <a:br>
              <a:rPr lang="en-US" sz="3200" b="1" dirty="0" smtClean="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it is adenocarcinoma of intrahepatic biliary radicles</a:t>
            </a:r>
            <a:r>
              <a:rPr lang="en-US" sz="2700" dirty="0" smtClean="0">
                <a:latin typeface="David" panose="020E0502060401010101" pitchFamily="34" charset="-79"/>
                <a:cs typeface="David" panose="020E0502060401010101" pitchFamily="34" charset="-79"/>
              </a:rPr>
              <a:t>.</a:t>
            </a:r>
            <a:br>
              <a:rPr lang="en-US" sz="2700" dirty="0" smtClean="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Clinical features </a:t>
            </a:r>
            <a:r>
              <a:rPr lang="en-US" sz="2700" b="1" dirty="0" smtClean="0">
                <a:solidFill>
                  <a:srgbClr val="FF0000"/>
                </a:solidFill>
                <a:latin typeface="David" panose="020E0502060401010101" pitchFamily="34" charset="-79"/>
                <a:cs typeface="David" panose="020E0502060401010101" pitchFamily="34" charset="-79"/>
              </a:rPr>
              <a:t> </a:t>
            </a:r>
            <a:r>
              <a:rPr lang="en-US" sz="2700" b="1" dirty="0" smtClean="0">
                <a:latin typeface="David" panose="020E0502060401010101" pitchFamily="34" charset="-79"/>
                <a:cs typeface="David" panose="020E0502060401010101" pitchFamily="34" charset="-79"/>
              </a:rPr>
              <a:t/>
            </a:r>
            <a:br>
              <a:rPr lang="en-US" sz="2700" b="1" dirty="0" smtClean="0">
                <a:latin typeface="David" panose="020E0502060401010101" pitchFamily="34" charset="-79"/>
                <a:cs typeface="David" panose="020E0502060401010101" pitchFamily="34" charset="-79"/>
              </a:rPr>
            </a:br>
            <a:r>
              <a:rPr lang="en-US" sz="2700" b="1" dirty="0" smtClean="0">
                <a:latin typeface="David" panose="020E0502060401010101" pitchFamily="34" charset="-79"/>
                <a:cs typeface="David" panose="020E0502060401010101" pitchFamily="34" charset="-79"/>
              </a:rPr>
              <a:t> </a:t>
            </a:r>
            <a:r>
              <a:rPr lang="en-US" sz="2700" dirty="0">
                <a:latin typeface="David" panose="020E0502060401010101" pitchFamily="34" charset="-79"/>
                <a:cs typeface="David" panose="020E0502060401010101" pitchFamily="34" charset="-79"/>
              </a:rPr>
              <a:t>Jaundice , pain and enlarged liver are the common presenting features</a:t>
            </a:r>
            <a:r>
              <a:rPr lang="en-US" sz="2700" dirty="0" smtClean="0">
                <a:latin typeface="David" panose="020E0502060401010101" pitchFamily="34" charset="-79"/>
                <a:cs typeface="David" panose="020E0502060401010101" pitchFamily="34" charset="-79"/>
              </a:rPr>
              <a:t>.</a:t>
            </a:r>
            <a:br>
              <a:rPr lang="en-US" sz="2700" dirty="0" smtClean="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Investigation</a:t>
            </a:r>
            <a:r>
              <a:rPr lang="en-US" sz="2700" dirty="0">
                <a:latin typeface="David" panose="020E0502060401010101" pitchFamily="34" charset="-79"/>
                <a:cs typeface="David" panose="020E0502060401010101" pitchFamily="34" charset="-79"/>
              </a:rPr>
              <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Can be assessed by ultrasound , CT scan and </a:t>
            </a:r>
            <a:r>
              <a:rPr lang="en-US" sz="2700" dirty="0" smtClean="0">
                <a:latin typeface="David" panose="020E0502060401010101" pitchFamily="34" charset="-79"/>
                <a:cs typeface="David" panose="020E0502060401010101" pitchFamily="34" charset="-79"/>
              </a:rPr>
              <a:t>MRI</a:t>
            </a:r>
            <a:br>
              <a:rPr lang="en-US" sz="2700" dirty="0" smtClean="0">
                <a:latin typeface="David" panose="020E0502060401010101" pitchFamily="34" charset="-79"/>
                <a:cs typeface="David" panose="020E0502060401010101" pitchFamily="34" charset="-79"/>
              </a:rPr>
            </a:br>
            <a:r>
              <a:rPr lang="en-US" dirty="0"/>
              <a:t/>
            </a:r>
            <a:br>
              <a:rPr lang="en-US" dirty="0"/>
            </a:br>
            <a:r>
              <a:rPr lang="en-US" sz="2700" b="1" dirty="0" smtClean="0">
                <a:solidFill>
                  <a:srgbClr val="FF0000"/>
                </a:solidFill>
                <a:latin typeface="David" panose="020E0502060401010101" pitchFamily="34" charset="-79"/>
                <a:cs typeface="David" panose="020E0502060401010101" pitchFamily="34" charset="-79"/>
              </a:rPr>
              <a:t>Treatment</a:t>
            </a:r>
            <a:r>
              <a:rPr lang="en-US" sz="2700" b="1" dirty="0" smtClean="0">
                <a:latin typeface="David" panose="020E0502060401010101" pitchFamily="34" charset="-79"/>
                <a:cs typeface="David" panose="020E0502060401010101" pitchFamily="34" charset="-79"/>
              </a:rPr>
              <a:t/>
            </a:r>
            <a:br>
              <a:rPr lang="en-US" sz="2700" b="1" dirty="0" smtClean="0">
                <a:latin typeface="David" panose="020E0502060401010101" pitchFamily="34" charset="-79"/>
                <a:cs typeface="David" panose="020E0502060401010101" pitchFamily="34" charset="-79"/>
              </a:rPr>
            </a:br>
            <a:r>
              <a:rPr lang="en-US" sz="2700" b="1" dirty="0" smtClean="0">
                <a:latin typeface="David" panose="020E0502060401010101" pitchFamily="34" charset="-79"/>
                <a:cs typeface="David" panose="020E0502060401010101" pitchFamily="34" charset="-79"/>
              </a:rPr>
              <a:t> </a:t>
            </a:r>
            <a:r>
              <a:rPr lang="en-US" sz="2700" dirty="0">
                <a:latin typeface="David" panose="020E0502060401010101" pitchFamily="34" charset="-79"/>
                <a:cs typeface="David" panose="020E0502060401010101" pitchFamily="34" charset="-79"/>
              </a:rPr>
              <a:t>Surgical resection is the only curative treatment when appropriate</a:t>
            </a:r>
            <a:r>
              <a:rPr lang="en-US" dirty="0"/>
              <a:t/>
            </a:r>
            <a:br>
              <a:rPr lang="en-US" dirty="0"/>
            </a:br>
            <a:endParaRPr lang="ar-SA" dirty="0"/>
          </a:p>
        </p:txBody>
      </p:sp>
    </p:spTree>
    <p:extLst>
      <p:ext uri="{BB962C8B-B14F-4D97-AF65-F5344CB8AC3E}">
        <p14:creationId xmlns:p14="http://schemas.microsoft.com/office/powerpoint/2010/main" val="146194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157316"/>
            <a:ext cx="10396882" cy="1680449"/>
          </a:xfrm>
        </p:spPr>
        <p:txBody>
          <a:bodyPr>
            <a:normAutofit fontScale="90000"/>
          </a:bodyPr>
          <a:lstStyle/>
          <a:p>
            <a:pPr algn="l"/>
            <a:r>
              <a:rPr lang="en-US" sz="3200" b="1" dirty="0" smtClean="0">
                <a:solidFill>
                  <a:srgbClr val="FF0000"/>
                </a:solidFill>
                <a:latin typeface="David" panose="020E0502060401010101" pitchFamily="34" charset="-79"/>
                <a:cs typeface="David" panose="020E0502060401010101" pitchFamily="34" charset="-79"/>
              </a:rPr>
              <a:t>                                                Pathogenesis</a:t>
            </a:r>
            <a:r>
              <a:rPr lang="en-US" sz="2400" dirty="0">
                <a:solidFill>
                  <a:srgbClr val="002060"/>
                </a:solidFill>
                <a:latin typeface="David" panose="020E0502060401010101" pitchFamily="34" charset="-79"/>
                <a:cs typeface="David" panose="020E0502060401010101" pitchFamily="34" charset="-79"/>
              </a:rPr>
              <a:t/>
            </a:r>
            <a:br>
              <a:rPr lang="en-US" sz="2400" dirty="0">
                <a:solidFill>
                  <a:srgbClr val="002060"/>
                </a:solidFill>
                <a:latin typeface="David" panose="020E0502060401010101" pitchFamily="34" charset="-79"/>
                <a:cs typeface="David" panose="020E0502060401010101" pitchFamily="34" charset="-79"/>
              </a:rPr>
            </a:br>
            <a:r>
              <a:rPr lang="en-US" sz="2400" cap="none" dirty="0" smtClean="0">
                <a:solidFill>
                  <a:schemeClr val="tx1"/>
                </a:solidFill>
                <a:latin typeface="David" panose="020E0502060401010101" pitchFamily="34" charset="-79"/>
                <a:cs typeface="David" panose="020E0502060401010101" pitchFamily="34" charset="-79"/>
              </a:rPr>
              <a:t>jaundice is caused by an increase in the level of circulating bilirubin and becomes obvious in the skin and sclera when levels exceed 50 µmol/ l. </a:t>
            </a:r>
            <a:r>
              <a:rPr lang="en-US" sz="2400" dirty="0" smtClean="0">
                <a:solidFill>
                  <a:schemeClr val="tx1"/>
                </a:solidFill>
                <a:latin typeface="David" panose="020E0502060401010101" pitchFamily="34" charset="-79"/>
                <a:cs typeface="David" panose="020E0502060401010101" pitchFamily="34" charset="-79"/>
              </a:rPr>
              <a:t/>
            </a:r>
            <a:br>
              <a:rPr lang="en-US" sz="2400" dirty="0" smtClean="0">
                <a:solidFill>
                  <a:schemeClr val="tx1"/>
                </a:solidFill>
                <a:latin typeface="David" panose="020E0502060401010101" pitchFamily="34" charset="-79"/>
                <a:cs typeface="David" panose="020E0502060401010101" pitchFamily="34" charset="-79"/>
              </a:rPr>
            </a:br>
            <a:r>
              <a:rPr lang="en-US" sz="2400" dirty="0">
                <a:solidFill>
                  <a:schemeClr val="tx1"/>
                </a:solidFill>
                <a:latin typeface="David" panose="020E0502060401010101" pitchFamily="34" charset="-79"/>
                <a:cs typeface="David" panose="020E0502060401010101" pitchFamily="34" charset="-79"/>
              </a:rPr>
              <a:t/>
            </a:r>
            <a:br>
              <a:rPr lang="en-US" sz="2400" dirty="0">
                <a:solidFill>
                  <a:schemeClr val="tx1"/>
                </a:solidFill>
                <a:latin typeface="David" panose="020E0502060401010101" pitchFamily="34" charset="-79"/>
                <a:cs typeface="David" panose="020E0502060401010101" pitchFamily="34" charset="-79"/>
              </a:rPr>
            </a:br>
            <a:r>
              <a:rPr lang="en-US" sz="2400" b="1" dirty="0" smtClean="0">
                <a:solidFill>
                  <a:srgbClr val="FF0000"/>
                </a:solidFill>
                <a:latin typeface="David" panose="020E0502060401010101" pitchFamily="34" charset="-79"/>
                <a:cs typeface="David" panose="020E0502060401010101" pitchFamily="34" charset="-79"/>
              </a:rPr>
              <a:t>Bile flow</a:t>
            </a:r>
            <a:endParaRPr lang="en-US" sz="2400" b="1" dirty="0">
              <a:solidFill>
                <a:srgbClr val="FF0000"/>
              </a:solidFill>
              <a:latin typeface="David" panose="020E0502060401010101" pitchFamily="34" charset="-79"/>
              <a:cs typeface="David" panose="020E0502060401010101" pitchFamily="34" charset="-79"/>
            </a:endParaRPr>
          </a:p>
        </p:txBody>
      </p:sp>
      <p:pic>
        <p:nvPicPr>
          <p:cNvPr id="4" name="عنصر نائب للمحتوى 3" descr="http://www.connecttoresearch.org/images/pubs/AZ_d0197-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2529" y="1966453"/>
            <a:ext cx="6125497" cy="4532670"/>
          </a:xfrm>
          <a:prstGeom prst="rect">
            <a:avLst/>
          </a:prstGeom>
          <a:ln>
            <a:noFill/>
          </a:ln>
        </p:spPr>
      </p:pic>
    </p:spTree>
    <p:extLst>
      <p:ext uri="{BB962C8B-B14F-4D97-AF65-F5344CB8AC3E}">
        <p14:creationId xmlns:p14="http://schemas.microsoft.com/office/powerpoint/2010/main" val="3691428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352801" y="855406"/>
            <a:ext cx="5673212" cy="4050891"/>
          </a:xfrm>
        </p:spPr>
        <p:txBody>
          <a:bodyPr/>
          <a:lstStyle/>
          <a:p>
            <a:endParaRPr lang="ar-SA" dirty="0"/>
          </a:p>
        </p:txBody>
      </p:sp>
      <p:sp>
        <p:nvSpPr>
          <p:cNvPr id="3" name="عنصر نائب للمحتوى 2"/>
          <p:cNvSpPr>
            <a:spLocks noGrp="1"/>
          </p:cNvSpPr>
          <p:nvPr>
            <p:ph idx="1"/>
          </p:nvPr>
        </p:nvSpPr>
        <p:spPr>
          <a:xfrm>
            <a:off x="838200" y="5388077"/>
            <a:ext cx="10515600" cy="788886"/>
          </a:xfrm>
        </p:spPr>
        <p:txBody>
          <a:bodyPr>
            <a:normAutofit/>
          </a:bodyPr>
          <a:lstStyle/>
          <a:p>
            <a:pPr marL="0" indent="0" algn="ctr">
              <a:buNone/>
            </a:pPr>
            <a:r>
              <a:rPr lang="en-US" sz="2400" dirty="0" smtClean="0">
                <a:solidFill>
                  <a:srgbClr val="FF0000"/>
                </a:solidFill>
                <a:latin typeface="David" panose="020E0502060401010101" pitchFamily="34" charset="-79"/>
                <a:cs typeface="David" panose="020E0502060401010101" pitchFamily="34" charset="-79"/>
              </a:rPr>
              <a:t>Cholangiocarcinoma in the right lobe of the liver</a:t>
            </a:r>
            <a:endParaRPr lang="ar-SA" sz="2400" dirty="0">
              <a:solidFill>
                <a:srgbClr val="FF0000"/>
              </a:solidFill>
              <a:latin typeface="David" panose="020E0502060401010101" pitchFamily="34" charset="-79"/>
            </a:endParaRPr>
          </a:p>
        </p:txBody>
      </p:sp>
      <p:pic>
        <p:nvPicPr>
          <p:cNvPr id="4" name="صورة 3" descr="http://www.radiologyassistant.nl/data/bin/w440/a50979774518ce_cholangioca-3.jpg"/>
          <p:cNvPicPr/>
          <p:nvPr/>
        </p:nvPicPr>
        <p:blipFill>
          <a:blip r:embed="rId2">
            <a:extLst>
              <a:ext uri="{28A0092B-C50C-407E-A947-70E740481C1C}">
                <a14:useLocalDpi xmlns:a14="http://schemas.microsoft.com/office/drawing/2010/main" val="0"/>
              </a:ext>
            </a:extLst>
          </a:blip>
          <a:srcRect/>
          <a:stretch>
            <a:fillRect/>
          </a:stretch>
        </p:blipFill>
        <p:spPr bwMode="auto">
          <a:xfrm>
            <a:off x="3352801" y="855407"/>
            <a:ext cx="5673212" cy="4050890"/>
          </a:xfrm>
          <a:prstGeom prst="rect">
            <a:avLst/>
          </a:prstGeom>
          <a:noFill/>
          <a:ln>
            <a:noFill/>
          </a:ln>
        </p:spPr>
      </p:pic>
    </p:spTree>
    <p:extLst>
      <p:ext uri="{BB962C8B-B14F-4D97-AF65-F5344CB8AC3E}">
        <p14:creationId xmlns:p14="http://schemas.microsoft.com/office/powerpoint/2010/main" val="1155011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733368" y="629265"/>
            <a:ext cx="6587613" cy="4770775"/>
          </a:xfrm>
        </p:spPr>
        <p:txBody>
          <a:bodyPr/>
          <a:lstStyle/>
          <a:p>
            <a:endParaRPr lang="ar-SA" dirty="0"/>
          </a:p>
        </p:txBody>
      </p:sp>
      <p:sp>
        <p:nvSpPr>
          <p:cNvPr id="3" name="عنوان فرعي 2"/>
          <p:cNvSpPr>
            <a:spLocks noGrp="1"/>
          </p:cNvSpPr>
          <p:nvPr>
            <p:ph type="subTitle" idx="1"/>
          </p:nvPr>
        </p:nvSpPr>
        <p:spPr>
          <a:xfrm>
            <a:off x="1524000" y="6007510"/>
            <a:ext cx="9144000" cy="848032"/>
          </a:xfrm>
        </p:spPr>
        <p:txBody>
          <a:bodyPr/>
          <a:lstStyle/>
          <a:p>
            <a:r>
              <a:rPr lang="en-US" dirty="0">
                <a:solidFill>
                  <a:srgbClr val="FF0000"/>
                </a:solidFill>
                <a:latin typeface="David" panose="020E0502060401010101" pitchFamily="34" charset="-79"/>
                <a:cs typeface="David" panose="020E0502060401010101" pitchFamily="34" charset="-79"/>
              </a:rPr>
              <a:t>Cholangiocarcinoma in the right lobe of the liver</a:t>
            </a:r>
            <a:endParaRPr lang="ar-SA" dirty="0">
              <a:solidFill>
                <a:srgbClr val="FF0000"/>
              </a:solidFill>
              <a:latin typeface="David" panose="020E0502060401010101" pitchFamily="34" charset="-79"/>
            </a:endParaRPr>
          </a:p>
          <a:p>
            <a:endParaRPr lang="ar-SA" dirty="0"/>
          </a:p>
        </p:txBody>
      </p:sp>
      <p:pic>
        <p:nvPicPr>
          <p:cNvPr id="4" name="صورة 3" descr="http://upload.wikimedia.org/wikipedia/commons/d/d9/Cholangiocarcinoma.png"/>
          <p:cNvPicPr/>
          <p:nvPr/>
        </p:nvPicPr>
        <p:blipFill>
          <a:blip r:embed="rId2">
            <a:extLst>
              <a:ext uri="{28A0092B-C50C-407E-A947-70E740481C1C}">
                <a14:useLocalDpi xmlns:a14="http://schemas.microsoft.com/office/drawing/2010/main" val="0"/>
              </a:ext>
            </a:extLst>
          </a:blip>
          <a:srcRect/>
          <a:stretch>
            <a:fillRect/>
          </a:stretch>
        </p:blipFill>
        <p:spPr bwMode="auto">
          <a:xfrm>
            <a:off x="2733368" y="629265"/>
            <a:ext cx="6587613" cy="4770775"/>
          </a:xfrm>
          <a:prstGeom prst="rect">
            <a:avLst/>
          </a:prstGeom>
          <a:noFill/>
          <a:ln>
            <a:noFill/>
          </a:ln>
        </p:spPr>
      </p:pic>
    </p:spTree>
    <p:extLst>
      <p:ext uri="{BB962C8B-B14F-4D97-AF65-F5344CB8AC3E}">
        <p14:creationId xmlns:p14="http://schemas.microsoft.com/office/powerpoint/2010/main" val="3871334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406013" y="1859783"/>
            <a:ext cx="9144000" cy="2387600"/>
          </a:xfrm>
        </p:spPr>
        <p:txBody>
          <a:bodyPr/>
          <a:lstStyle/>
          <a:p>
            <a:r>
              <a:rPr lang="en-US" b="1" dirty="0">
                <a:solidFill>
                  <a:srgbClr val="C00000"/>
                </a:solidFill>
                <a:latin typeface="David" panose="020E0502060401010101" pitchFamily="34" charset="-79"/>
                <a:cs typeface="David" panose="020E0502060401010101" pitchFamily="34" charset="-79"/>
              </a:rPr>
              <a:t>Portal hypertension</a:t>
            </a:r>
            <a:r>
              <a:rPr lang="en-US" dirty="0"/>
              <a:t/>
            </a:r>
            <a:br>
              <a:rPr lang="en-US" dirty="0"/>
            </a:br>
            <a:endParaRPr lang="ar-SA" dirty="0"/>
          </a:p>
        </p:txBody>
      </p:sp>
    </p:spTree>
    <p:extLst>
      <p:ext uri="{BB962C8B-B14F-4D97-AF65-F5344CB8AC3E}">
        <p14:creationId xmlns:p14="http://schemas.microsoft.com/office/powerpoint/2010/main" val="3186711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89976"/>
            <a:ext cx="9144000" cy="2102618"/>
          </a:xfrm>
        </p:spPr>
        <p:txBody>
          <a:bodyPr>
            <a:normAutofit/>
          </a:bodyPr>
          <a:lstStyle/>
          <a:p>
            <a:pPr algn="l"/>
            <a:r>
              <a:rPr lang="en-US" sz="2700" dirty="0">
                <a:latin typeface="David" panose="020E0502060401010101" pitchFamily="34" charset="-79"/>
                <a:cs typeface="David" panose="020E0502060401010101" pitchFamily="34" charset="-79"/>
              </a:rPr>
              <a:t>Portal hypertension is caused by increased resistance to portal blood flow. The normal pressure of 5 – 15 cmH</a:t>
            </a:r>
            <a:r>
              <a:rPr lang="en-US" sz="2700" baseline="-25000" dirty="0">
                <a:latin typeface="David" panose="020E0502060401010101" pitchFamily="34" charset="-79"/>
                <a:cs typeface="David" panose="020E0502060401010101" pitchFamily="34" charset="-79"/>
              </a:rPr>
              <a:t>2</a:t>
            </a:r>
            <a:r>
              <a:rPr lang="en-US" sz="2700" dirty="0">
                <a:latin typeface="David" panose="020E0502060401010101" pitchFamily="34" charset="-79"/>
                <a:cs typeface="David" panose="020E0502060401010101" pitchFamily="34" charset="-79"/>
              </a:rPr>
              <a:t>O in the portal vein is consistently exceeded.</a:t>
            </a:r>
            <a:r>
              <a:rPr lang="en-US" dirty="0"/>
              <a:t/>
            </a:r>
            <a:br>
              <a:rPr lang="en-US" dirty="0"/>
            </a:br>
            <a:endParaRPr lang="ar-SA" dirty="0"/>
          </a:p>
        </p:txBody>
      </p:sp>
      <p:sp>
        <p:nvSpPr>
          <p:cNvPr id="3" name="عنوان فرعي 2"/>
          <p:cNvSpPr>
            <a:spLocks noGrp="1"/>
          </p:cNvSpPr>
          <p:nvPr>
            <p:ph type="subTitle" idx="1"/>
          </p:nvPr>
        </p:nvSpPr>
        <p:spPr>
          <a:xfrm>
            <a:off x="1524000" y="1651819"/>
            <a:ext cx="9144000" cy="5043949"/>
          </a:xfrm>
        </p:spPr>
        <p:txBody>
          <a:bodyPr/>
          <a:lstStyle/>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3683637085"/>
              </p:ext>
            </p:extLst>
          </p:nvPr>
        </p:nvGraphicFramePr>
        <p:xfrm>
          <a:off x="1524000" y="1651819"/>
          <a:ext cx="9144000" cy="5043950"/>
        </p:xfrm>
        <a:graphic>
          <a:graphicData uri="http://schemas.openxmlformats.org/drawingml/2006/table">
            <a:tbl>
              <a:tblPr rtl="1" firstRow="1" firstCol="1" bandRow="1">
                <a:tableStyleId>{5C22544A-7EE6-4342-B048-85BDC9FD1C3A}</a:tableStyleId>
              </a:tblPr>
              <a:tblGrid>
                <a:gridCol w="9144000"/>
              </a:tblGrid>
              <a:tr h="495229">
                <a:tc>
                  <a:txBody>
                    <a:bodyPr/>
                    <a:lstStyle/>
                    <a:p>
                      <a:pPr algn="ctr" rtl="1">
                        <a:lnSpc>
                          <a:spcPct val="107000"/>
                        </a:lnSpc>
                        <a:spcAft>
                          <a:spcPts val="0"/>
                        </a:spcAft>
                      </a:pPr>
                      <a:r>
                        <a:rPr lang="en-US" sz="2400" b="1" dirty="0">
                          <a:solidFill>
                            <a:srgbClr val="C00000"/>
                          </a:solidFill>
                          <a:effectLst/>
                          <a:latin typeface="David" panose="020E0502060401010101" pitchFamily="34" charset="-79"/>
                          <a:cs typeface="David" panose="020E0502060401010101" pitchFamily="34" charset="-79"/>
                        </a:rPr>
                        <a:t>Causes of portal hypertension</a:t>
                      </a:r>
                      <a:endParaRPr lang="en-US" sz="2400" b="1" dirty="0">
                        <a:solidFill>
                          <a:srgbClr val="C00000"/>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solidFill>
                      <a:srgbClr val="FFFF00"/>
                    </a:solidFill>
                  </a:tcPr>
                </a:tc>
              </a:tr>
              <a:tr h="2567805">
                <a:tc>
                  <a:txBody>
                    <a:bodyPr/>
                    <a:lstStyle/>
                    <a:p>
                      <a:pPr algn="l" rtl="1">
                        <a:lnSpc>
                          <a:spcPct val="107000"/>
                        </a:lnSpc>
                        <a:spcAft>
                          <a:spcPts val="0"/>
                        </a:spcAft>
                      </a:pPr>
                      <a:r>
                        <a:rPr lang="en-US" sz="2400" b="1" dirty="0">
                          <a:solidFill>
                            <a:srgbClr val="C00000"/>
                          </a:solidFill>
                          <a:effectLst/>
                          <a:latin typeface="David" panose="020E0502060401010101" pitchFamily="34" charset="-79"/>
                          <a:cs typeface="David" panose="020E0502060401010101" pitchFamily="34" charset="-79"/>
                        </a:rPr>
                        <a:t>Obstruction to blood flow</a:t>
                      </a:r>
                    </a:p>
                    <a:p>
                      <a:pPr algn="l" rtl="1">
                        <a:lnSpc>
                          <a:spcPct val="107000"/>
                        </a:lnSpc>
                        <a:spcAft>
                          <a:spcPts val="0"/>
                        </a:spcAft>
                      </a:pPr>
                      <a:r>
                        <a:rPr lang="en-US" sz="2400" b="0" dirty="0">
                          <a:solidFill>
                            <a:srgbClr val="0070C0"/>
                          </a:solidFill>
                          <a:effectLst/>
                          <a:latin typeface="David" panose="020E0502060401010101" pitchFamily="34" charset="-79"/>
                          <a:cs typeface="David" panose="020E0502060401010101" pitchFamily="34" charset="-79"/>
                        </a:rPr>
                        <a:t>A. Presinusoidal extra-hepatic</a:t>
                      </a:r>
                    </a:p>
                    <a:p>
                      <a:pPr algn="l" rtl="1">
                        <a:lnSpc>
                          <a:spcPct val="107000"/>
                        </a:lnSpc>
                        <a:spcAft>
                          <a:spcPts val="0"/>
                        </a:spcAft>
                      </a:pPr>
                      <a:r>
                        <a:rPr lang="en-US" sz="2400" b="0" dirty="0">
                          <a:solidFill>
                            <a:schemeClr val="tx1"/>
                          </a:solidFill>
                          <a:effectLst/>
                          <a:latin typeface="David" panose="020E0502060401010101" pitchFamily="34" charset="-79"/>
                          <a:cs typeface="David" panose="020E0502060401010101" pitchFamily="34" charset="-79"/>
                        </a:rPr>
                        <a:t>1. Congenital atresia of portal vein</a:t>
                      </a:r>
                    </a:p>
                    <a:p>
                      <a:pPr algn="l" rtl="1">
                        <a:lnSpc>
                          <a:spcPct val="107000"/>
                        </a:lnSpc>
                        <a:spcAft>
                          <a:spcPts val="0"/>
                        </a:spcAft>
                      </a:pPr>
                      <a:r>
                        <a:rPr lang="en-US" sz="2400" b="0" dirty="0">
                          <a:solidFill>
                            <a:schemeClr val="tx1"/>
                          </a:solidFill>
                          <a:effectLst/>
                          <a:latin typeface="David" panose="020E0502060401010101" pitchFamily="34" charset="-79"/>
                          <a:cs typeface="David" panose="020E0502060401010101" pitchFamily="34" charset="-79"/>
                        </a:rPr>
                        <a:t>2. Portal vein thrombosis</a:t>
                      </a:r>
                    </a:p>
                    <a:p>
                      <a:pPr algn="l" rtl="1">
                        <a:lnSpc>
                          <a:spcPct val="107000"/>
                        </a:lnSpc>
                        <a:spcAft>
                          <a:spcPts val="0"/>
                        </a:spcAft>
                      </a:pPr>
                      <a:r>
                        <a:rPr lang="en-US" sz="2400" b="0" dirty="0">
                          <a:solidFill>
                            <a:schemeClr val="tx1"/>
                          </a:solidFill>
                          <a:effectLst/>
                          <a:latin typeface="David" panose="020E0502060401010101" pitchFamily="34" charset="-79"/>
                          <a:cs typeface="David" panose="020E0502060401010101" pitchFamily="34" charset="-79"/>
                        </a:rPr>
                        <a:t>3. Extrinsic compression of portal vein</a:t>
                      </a:r>
                      <a:endParaRPr lang="en-US" sz="2400" b="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solidFill>
                      <a:srgbClr val="FFFF00"/>
                    </a:solidFill>
                  </a:tcPr>
                </a:tc>
              </a:tr>
              <a:tr h="495229">
                <a:tc>
                  <a:txBody>
                    <a:bodyPr/>
                    <a:lstStyle/>
                    <a:p>
                      <a:pPr algn="l" rtl="1">
                        <a:lnSpc>
                          <a:spcPct val="107000"/>
                        </a:lnSpc>
                        <a:spcAft>
                          <a:spcPts val="0"/>
                        </a:spcAft>
                      </a:pPr>
                      <a:r>
                        <a:rPr lang="en-US" sz="2400" b="0" dirty="0">
                          <a:solidFill>
                            <a:srgbClr val="0070C0"/>
                          </a:solidFill>
                          <a:effectLst/>
                          <a:latin typeface="David" panose="020E0502060401010101" pitchFamily="34" charset="-79"/>
                          <a:cs typeface="David" panose="020E0502060401010101" pitchFamily="34" charset="-79"/>
                        </a:rPr>
                        <a:t>B. Presinusoidal intra-hepatic </a:t>
                      </a:r>
                      <a:r>
                        <a:rPr lang="en-US" sz="2400" b="0" dirty="0">
                          <a:solidFill>
                            <a:schemeClr val="tx1"/>
                          </a:solidFill>
                          <a:effectLst/>
                          <a:latin typeface="David" panose="020E0502060401010101" pitchFamily="34" charset="-79"/>
                          <a:cs typeface="David" panose="020E0502060401010101" pitchFamily="34" charset="-79"/>
                        </a:rPr>
                        <a:t>( schistosomiasis) </a:t>
                      </a:r>
                      <a:endParaRPr lang="en-US" sz="2400" b="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solidFill>
                      <a:srgbClr val="FFFF00"/>
                    </a:solidFill>
                  </a:tcPr>
                </a:tc>
              </a:tr>
              <a:tr h="495229">
                <a:tc>
                  <a:txBody>
                    <a:bodyPr/>
                    <a:lstStyle/>
                    <a:p>
                      <a:pPr algn="l" rtl="1">
                        <a:lnSpc>
                          <a:spcPct val="107000"/>
                        </a:lnSpc>
                        <a:spcAft>
                          <a:spcPts val="0"/>
                        </a:spcAft>
                      </a:pPr>
                      <a:r>
                        <a:rPr lang="en-US" sz="2400" b="0" dirty="0">
                          <a:solidFill>
                            <a:srgbClr val="0070C0"/>
                          </a:solidFill>
                          <a:effectLst/>
                          <a:latin typeface="David" panose="020E0502060401010101" pitchFamily="34" charset="-79"/>
                          <a:cs typeface="David" panose="020E0502060401010101" pitchFamily="34" charset="-79"/>
                        </a:rPr>
                        <a:t>C. Sinusoidal</a:t>
                      </a:r>
                      <a:r>
                        <a:rPr lang="en-US" sz="2400" b="0" dirty="0">
                          <a:solidFill>
                            <a:schemeClr val="tx1"/>
                          </a:solidFill>
                          <a:effectLst/>
                          <a:latin typeface="David" panose="020E0502060401010101" pitchFamily="34" charset="-79"/>
                          <a:cs typeface="David" panose="020E0502060401010101" pitchFamily="34" charset="-79"/>
                        </a:rPr>
                        <a:t> ( cirrhosis)</a:t>
                      </a:r>
                      <a:endParaRPr lang="en-US" sz="2400" b="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solidFill>
                      <a:srgbClr val="FFFF00"/>
                    </a:solidFill>
                  </a:tcPr>
                </a:tc>
              </a:tr>
              <a:tr h="495229">
                <a:tc>
                  <a:txBody>
                    <a:bodyPr/>
                    <a:lstStyle/>
                    <a:p>
                      <a:pPr algn="l" rtl="1">
                        <a:lnSpc>
                          <a:spcPct val="107000"/>
                        </a:lnSpc>
                        <a:spcAft>
                          <a:spcPts val="0"/>
                        </a:spcAft>
                      </a:pPr>
                      <a:r>
                        <a:rPr lang="en-US" sz="2400" b="0" dirty="0">
                          <a:solidFill>
                            <a:srgbClr val="0070C0"/>
                          </a:solidFill>
                          <a:effectLst/>
                          <a:latin typeface="David" panose="020E0502060401010101" pitchFamily="34" charset="-79"/>
                          <a:cs typeface="David" panose="020E0502060401010101" pitchFamily="34" charset="-79"/>
                        </a:rPr>
                        <a:t>D. Postsinusoidal </a:t>
                      </a:r>
                      <a:r>
                        <a:rPr lang="en-US" sz="2400" b="0" dirty="0">
                          <a:solidFill>
                            <a:schemeClr val="tx1"/>
                          </a:solidFill>
                          <a:effectLst/>
                          <a:latin typeface="David" panose="020E0502060401010101" pitchFamily="34" charset="-79"/>
                          <a:cs typeface="David" panose="020E0502060401010101" pitchFamily="34" charset="-79"/>
                        </a:rPr>
                        <a:t>( Budd-Chiari syndrome , constrictive pericarditis)</a:t>
                      </a:r>
                      <a:endParaRPr lang="en-US" sz="2400" b="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solidFill>
                      <a:srgbClr val="FFFF00"/>
                    </a:solidFill>
                  </a:tcPr>
                </a:tc>
              </a:tr>
              <a:tr h="495229">
                <a:tc>
                  <a:txBody>
                    <a:bodyPr/>
                    <a:lstStyle/>
                    <a:p>
                      <a:pPr algn="l" rtl="1">
                        <a:lnSpc>
                          <a:spcPct val="107000"/>
                        </a:lnSpc>
                        <a:spcAft>
                          <a:spcPts val="0"/>
                        </a:spcAft>
                      </a:pPr>
                      <a:r>
                        <a:rPr lang="en-US" sz="2400" b="1" dirty="0">
                          <a:solidFill>
                            <a:srgbClr val="C00000"/>
                          </a:solidFill>
                          <a:effectLst/>
                          <a:latin typeface="David" panose="020E0502060401010101" pitchFamily="34" charset="-79"/>
                          <a:cs typeface="David" panose="020E0502060401010101" pitchFamily="34" charset="-79"/>
                        </a:rPr>
                        <a:t>Increased blood flow ( Arterio-venous fistula )</a:t>
                      </a:r>
                      <a:endParaRPr lang="en-US" sz="2400" b="1" dirty="0">
                        <a:solidFill>
                          <a:srgbClr val="C00000"/>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solidFill>
                      <a:srgbClr val="FFFF00"/>
                    </a:solidFill>
                  </a:tcPr>
                </a:tc>
              </a:tr>
            </a:tbl>
          </a:graphicData>
        </a:graphic>
      </p:graphicFrame>
    </p:spTree>
    <p:extLst>
      <p:ext uri="{BB962C8B-B14F-4D97-AF65-F5344CB8AC3E}">
        <p14:creationId xmlns:p14="http://schemas.microsoft.com/office/powerpoint/2010/main" val="1529510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383458"/>
            <a:ext cx="9144000" cy="6302477"/>
          </a:xfrm>
        </p:spPr>
        <p:txBody>
          <a:bodyPr>
            <a:normAutofit/>
          </a:bodyPr>
          <a:lstStyle/>
          <a:p>
            <a:pPr algn="l"/>
            <a:r>
              <a:rPr lang="en-US" sz="3200" b="1" dirty="0" smtClean="0">
                <a:latin typeface="David" panose="020E0502060401010101" pitchFamily="34" charset="-79"/>
                <a:cs typeface="David" panose="020E0502060401010101" pitchFamily="34" charset="-79"/>
              </a:rPr>
              <a:t>              </a:t>
            </a:r>
            <a:r>
              <a:rPr lang="en-US" sz="3200" b="1" dirty="0" smtClean="0">
                <a:solidFill>
                  <a:srgbClr val="FF0000"/>
                </a:solidFill>
                <a:latin typeface="David" panose="020E0502060401010101" pitchFamily="34" charset="-79"/>
                <a:cs typeface="David" panose="020E0502060401010101" pitchFamily="34" charset="-79"/>
              </a:rPr>
              <a:t>Effect </a:t>
            </a:r>
            <a:r>
              <a:rPr lang="en-US" sz="3200" b="1" dirty="0">
                <a:solidFill>
                  <a:srgbClr val="FF0000"/>
                </a:solidFill>
                <a:latin typeface="David" panose="020E0502060401010101" pitchFamily="34" charset="-79"/>
                <a:cs typeface="David" panose="020E0502060401010101" pitchFamily="34" charset="-79"/>
              </a:rPr>
              <a:t>of portal </a:t>
            </a:r>
            <a:r>
              <a:rPr lang="en-US" sz="3200" b="1" dirty="0" smtClean="0">
                <a:solidFill>
                  <a:srgbClr val="FF0000"/>
                </a:solidFill>
                <a:latin typeface="David" panose="020E0502060401010101" pitchFamily="34" charset="-79"/>
                <a:cs typeface="David" panose="020E0502060401010101" pitchFamily="34" charset="-79"/>
              </a:rPr>
              <a:t>hypertension</a:t>
            </a:r>
            <a:r>
              <a:rPr lang="en-US" sz="2400" b="1" dirty="0" smtClean="0">
                <a:latin typeface="David" panose="020E0502060401010101" pitchFamily="34" charset="-79"/>
                <a:cs typeface="David" panose="020E0502060401010101" pitchFamily="34" charset="-79"/>
              </a:rPr>
              <a:t/>
            </a:r>
            <a:br>
              <a:rPr lang="en-US" sz="2400" b="1" dirty="0" smtClean="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1. </a:t>
            </a:r>
            <a:r>
              <a:rPr lang="en-US" sz="2400" dirty="0">
                <a:latin typeface="David" panose="020E0502060401010101" pitchFamily="34" charset="-79"/>
                <a:cs typeface="David" panose="020E0502060401010101" pitchFamily="34" charset="-79"/>
              </a:rPr>
              <a:t>Formation of Porto-systemic shunting at three principal sites  :</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 Gastro-esophageal varices that may cause severe upper gastrointestinal </a:t>
            </a:r>
            <a:r>
              <a:rPr lang="en-US" sz="2400" dirty="0" smtClean="0">
                <a:latin typeface="David" panose="020E0502060401010101" pitchFamily="34" charset="-79"/>
                <a:cs typeface="David" panose="020E0502060401010101" pitchFamily="34" charset="-79"/>
              </a:rPr>
              <a:t> bleeding  </a:t>
            </a:r>
            <a:r>
              <a:rPr lang="ar-SA" sz="2400" dirty="0" smtClean="0">
                <a:latin typeface="David" panose="020E0502060401010101" pitchFamily="34" charset="-79"/>
              </a:rPr>
              <a:t>  </a:t>
            </a:r>
            <a:r>
              <a:rPr lang="en-US" sz="2400" dirty="0" smtClean="0">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b) Retroperitoneal and periumbilical collaterals </a:t>
            </a:r>
            <a:r>
              <a:rPr lang="en-US" sz="2400" i="1" dirty="0">
                <a:solidFill>
                  <a:srgbClr val="FF0000"/>
                </a:solidFill>
                <a:latin typeface="David" panose="020E0502060401010101" pitchFamily="34" charset="-79"/>
                <a:cs typeface="David" panose="020E0502060401010101" pitchFamily="34" charset="-79"/>
              </a:rPr>
              <a:t>" Caput medusa " </a:t>
            </a:r>
            <a:r>
              <a:rPr lang="en-US" sz="2400" dirty="0">
                <a:latin typeface="David" panose="020E0502060401010101" pitchFamily="34" charset="-79"/>
                <a:cs typeface="David" panose="020E0502060401010101" pitchFamily="34" charset="-79"/>
              </a:rPr>
              <a:t>that may cause excessive bleeding during surgery at these sites</a:t>
            </a:r>
            <a:r>
              <a:rPr lang="ar-SA" sz="2400" dirty="0">
                <a:latin typeface="David" panose="020E0502060401010101" pitchFamily="34" charset="-79"/>
              </a:rPr>
              <a:t>     </a:t>
            </a:r>
            <a:r>
              <a:rPr lang="en-US" sz="2400" dirty="0">
                <a:latin typeface="David" panose="020E0502060401010101" pitchFamily="34" charset="-79"/>
                <a:cs typeface="David" panose="020E0502060401010101" pitchFamily="34" charset="-79"/>
              </a:rPr>
              <a:t>  </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c) Anorectal varices that may cause lower gastrointestinal </a:t>
            </a:r>
            <a:r>
              <a:rPr lang="en-US" sz="2400" dirty="0" smtClean="0">
                <a:latin typeface="David" panose="020E0502060401010101" pitchFamily="34" charset="-79"/>
                <a:cs typeface="David" panose="020E0502060401010101" pitchFamily="34" charset="-79"/>
              </a:rPr>
              <a:t>bleeding</a:t>
            </a:r>
            <a:r>
              <a:rPr lang="ar-SA" sz="2400" dirty="0" smtClean="0">
                <a:latin typeface="David" panose="020E0502060401010101" pitchFamily="34" charset="-79"/>
                <a:cs typeface="David" panose="020E0502060401010101" pitchFamily="34" charset="-79"/>
              </a:rPr>
              <a:t/>
            </a:r>
            <a:br>
              <a:rPr lang="ar-SA" sz="2400" dirty="0" smtClean="0">
                <a:latin typeface="David" panose="020E0502060401010101" pitchFamily="34" charset="-79"/>
                <a:cs typeface="David" panose="020E0502060401010101" pitchFamily="34" charset="-79"/>
              </a:rPr>
            </a:br>
            <a:r>
              <a:rPr lang="en-US" sz="2400" dirty="0"/>
              <a:t/>
            </a:r>
            <a:br>
              <a:rPr lang="en-US" sz="2400" dirty="0"/>
            </a:br>
            <a:r>
              <a:rPr lang="en-US" sz="2400" dirty="0">
                <a:solidFill>
                  <a:srgbClr val="FF0000"/>
                </a:solidFill>
                <a:latin typeface="David" panose="020E0502060401010101" pitchFamily="34" charset="-79"/>
                <a:cs typeface="David" panose="020E0502060401010101" pitchFamily="34" charset="-79"/>
              </a:rPr>
              <a:t>2. </a:t>
            </a:r>
            <a:r>
              <a:rPr lang="en-US" sz="2400" dirty="0">
                <a:latin typeface="David" panose="020E0502060401010101" pitchFamily="34" charset="-79"/>
                <a:cs typeface="David" panose="020E0502060401010101" pitchFamily="34" charset="-79"/>
              </a:rPr>
              <a:t>Splenomegaly and related hypersplenism with pancytopenia </a:t>
            </a:r>
            <a:r>
              <a:rPr lang="ar-SA" sz="2400" dirty="0" smtClean="0">
                <a:latin typeface="David" panose="020E0502060401010101" pitchFamily="34" charset="-79"/>
                <a:cs typeface="David" panose="020E0502060401010101" pitchFamily="34" charset="-79"/>
              </a:rPr>
              <a:t/>
            </a:r>
            <a:br>
              <a:rPr lang="ar-SA" sz="2400" dirty="0" smtClean="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3. </a:t>
            </a:r>
            <a:r>
              <a:rPr lang="en-US" sz="2400" dirty="0">
                <a:latin typeface="David" panose="020E0502060401010101" pitchFamily="34" charset="-79"/>
                <a:cs typeface="David" panose="020E0502060401010101" pitchFamily="34" charset="-79"/>
              </a:rPr>
              <a:t>Ascites that my be complicated by primary peritonitis and </a:t>
            </a:r>
            <a:r>
              <a:rPr lang="en-US" sz="2400" dirty="0" smtClean="0">
                <a:latin typeface="David" panose="020E0502060401010101" pitchFamily="34" charset="-79"/>
                <a:cs typeface="David" panose="020E0502060401010101" pitchFamily="34" charset="-79"/>
              </a:rPr>
              <a:t>respiratory </a:t>
            </a:r>
            <a:r>
              <a:rPr lang="en-US" sz="2400" dirty="0">
                <a:latin typeface="David" panose="020E0502060401010101" pitchFamily="34" charset="-79"/>
                <a:cs typeface="David" panose="020E0502060401010101" pitchFamily="34" charset="-79"/>
              </a:rPr>
              <a:t>compromise. </a:t>
            </a:r>
            <a:r>
              <a:rPr lang="en-US" sz="2400" dirty="0" smtClean="0">
                <a:latin typeface="David" panose="020E0502060401010101" pitchFamily="34" charset="-79"/>
                <a:cs typeface="David" panose="020E0502060401010101" pitchFamily="34" charset="-79"/>
              </a:rPr>
              <a:t/>
            </a:r>
            <a:br>
              <a:rPr lang="en-US" sz="2400" dirty="0" smtClean="0">
                <a:latin typeface="David" panose="020E0502060401010101" pitchFamily="34" charset="-79"/>
                <a:cs typeface="David" panose="020E0502060401010101" pitchFamily="34" charset="-79"/>
              </a:rPr>
            </a:br>
            <a:r>
              <a:rPr lang="en-US" sz="2400" dirty="0" smtClean="0">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4. </a:t>
            </a:r>
            <a:r>
              <a:rPr lang="en-US" sz="2400" dirty="0">
                <a:latin typeface="David" panose="020E0502060401010101" pitchFamily="34" charset="-79"/>
                <a:cs typeface="David" panose="020E0502060401010101" pitchFamily="34" charset="-79"/>
              </a:rPr>
              <a:t>Encephalopathy due to increase level of toxins such as ammonia in the   systemic circulation </a:t>
            </a:r>
            <a:r>
              <a:rPr lang="en-US" sz="2400" dirty="0"/>
              <a:t>   </a:t>
            </a:r>
            <a:r>
              <a:rPr lang="en-US" dirty="0"/>
              <a:t/>
            </a:r>
            <a:br>
              <a:rPr lang="en-US" dirty="0"/>
            </a:br>
            <a:endParaRPr lang="ar-SA" dirty="0"/>
          </a:p>
        </p:txBody>
      </p:sp>
    </p:spTree>
    <p:extLst>
      <p:ext uri="{BB962C8B-B14F-4D97-AF65-F5344CB8AC3E}">
        <p14:creationId xmlns:p14="http://schemas.microsoft.com/office/powerpoint/2010/main" val="843238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153265" y="353961"/>
            <a:ext cx="7610167" cy="5093110"/>
          </a:xfrm>
        </p:spPr>
        <p:txBody>
          <a:bodyPr/>
          <a:lstStyle/>
          <a:p>
            <a:endParaRPr lang="ar-SA" dirty="0"/>
          </a:p>
        </p:txBody>
      </p:sp>
      <p:sp>
        <p:nvSpPr>
          <p:cNvPr id="3" name="عنوان فرعي 2"/>
          <p:cNvSpPr>
            <a:spLocks noGrp="1"/>
          </p:cNvSpPr>
          <p:nvPr>
            <p:ph type="subTitle" idx="1"/>
          </p:nvPr>
        </p:nvSpPr>
        <p:spPr>
          <a:xfrm>
            <a:off x="1632155" y="5624051"/>
            <a:ext cx="9144000" cy="1108587"/>
          </a:xfrm>
        </p:spPr>
        <p:txBody>
          <a:bodyPr/>
          <a:lstStyle/>
          <a:p>
            <a:r>
              <a:rPr lang="en-US" dirty="0" smtClean="0">
                <a:solidFill>
                  <a:srgbClr val="FF0000"/>
                </a:solidFill>
                <a:latin typeface="David" panose="020E0502060401010101" pitchFamily="34" charset="-79"/>
                <a:cs typeface="David" panose="020E0502060401010101" pitchFamily="34" charset="-79"/>
              </a:rPr>
              <a:t>Sites of Porto-systemic anastomosis in portal hypertension</a:t>
            </a:r>
            <a:endParaRPr lang="ar-SA" dirty="0">
              <a:solidFill>
                <a:srgbClr val="FF0000"/>
              </a:solidFill>
              <a:latin typeface="David" panose="020E0502060401010101" pitchFamily="34" charset="-79"/>
            </a:endParaRPr>
          </a:p>
        </p:txBody>
      </p:sp>
      <p:pic>
        <p:nvPicPr>
          <p:cNvPr id="4" name="صورة 3" descr="http://o.quizlet.com/i/5YCJQ5Ua6Btq5JMhDWLBrw_m.jpg"/>
          <p:cNvPicPr/>
          <p:nvPr/>
        </p:nvPicPr>
        <p:blipFill>
          <a:blip r:embed="rId2">
            <a:extLst>
              <a:ext uri="{28A0092B-C50C-407E-A947-70E740481C1C}">
                <a14:useLocalDpi xmlns:a14="http://schemas.microsoft.com/office/drawing/2010/main" val="0"/>
              </a:ext>
            </a:extLst>
          </a:blip>
          <a:srcRect/>
          <a:stretch>
            <a:fillRect/>
          </a:stretch>
        </p:blipFill>
        <p:spPr bwMode="auto">
          <a:xfrm>
            <a:off x="2074607" y="285135"/>
            <a:ext cx="7806812" cy="5230762"/>
          </a:xfrm>
          <a:prstGeom prst="rect">
            <a:avLst/>
          </a:prstGeom>
          <a:noFill/>
          <a:ln>
            <a:noFill/>
          </a:ln>
        </p:spPr>
      </p:pic>
    </p:spTree>
    <p:extLst>
      <p:ext uri="{BB962C8B-B14F-4D97-AF65-F5344CB8AC3E}">
        <p14:creationId xmlns:p14="http://schemas.microsoft.com/office/powerpoint/2010/main" val="1620062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386348" y="629265"/>
            <a:ext cx="9144000" cy="4581832"/>
          </a:xfrm>
        </p:spPr>
        <p:txBody>
          <a:bodyPr>
            <a:normAutofit fontScale="90000"/>
          </a:bodyPr>
          <a:lstStyle/>
          <a:p>
            <a:pPr algn="l"/>
            <a:r>
              <a:rPr lang="en-US" sz="3200" b="1" dirty="0" smtClean="0">
                <a:solidFill>
                  <a:srgbClr val="FF0000"/>
                </a:solidFill>
                <a:latin typeface="David" panose="020E0502060401010101" pitchFamily="34" charset="-79"/>
                <a:cs typeface="David" panose="020E0502060401010101" pitchFamily="34" charset="-79"/>
              </a:rPr>
              <a:t>                                    Clinical features</a:t>
            </a:r>
            <a:r>
              <a:rPr lang="en-US" sz="2400" b="1" dirty="0" smtClean="0">
                <a:latin typeface="David" panose="020E0502060401010101" pitchFamily="34" charset="-79"/>
                <a:cs typeface="David" panose="020E0502060401010101" pitchFamily="34" charset="-79"/>
              </a:rPr>
              <a:t/>
            </a:r>
            <a:br>
              <a:rPr lang="en-US" sz="2400" b="1" dirty="0" smtClean="0">
                <a:latin typeface="David" panose="020E0502060401010101" pitchFamily="34" charset="-79"/>
                <a:cs typeface="David" panose="020E0502060401010101" pitchFamily="34" charset="-79"/>
              </a:rPr>
            </a:br>
            <a:r>
              <a:rPr lang="en-US" sz="2400" b="1" dirty="0">
                <a:latin typeface="David" panose="020E0502060401010101" pitchFamily="34" charset="-79"/>
                <a:cs typeface="David" panose="020E0502060401010101" pitchFamily="34" charset="-79"/>
              </a:rPr>
              <a:t/>
            </a:r>
            <a:br>
              <a:rPr lang="en-US" sz="2400" b="1"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1. Patients with cirrhosis frequently develop anorexia , generalized malaise and weight loss</a:t>
            </a:r>
            <a:r>
              <a:rPr lang="en-US" sz="2400" dirty="0" smtClean="0">
                <a:latin typeface="David" panose="020E0502060401010101" pitchFamily="34" charset="-79"/>
                <a:cs typeface="David" panose="020E0502060401010101" pitchFamily="34" charset="-79"/>
              </a:rPr>
              <a:t>.</a:t>
            </a:r>
            <a:br>
              <a:rPr lang="en-US" sz="2400" dirty="0" smtClean="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2. Clinical manifestations include jaundice  , spider naevi , ascites and hepatosplenomegaly</a:t>
            </a:r>
            <a:r>
              <a:rPr lang="en-US" sz="2400" dirty="0" smtClean="0">
                <a:latin typeface="David" panose="020E0502060401010101" pitchFamily="34" charset="-79"/>
                <a:cs typeface="David" panose="020E0502060401010101" pitchFamily="34" charset="-79"/>
              </a:rPr>
              <a:t>.</a:t>
            </a:r>
            <a:br>
              <a:rPr lang="en-US" sz="2400" dirty="0" smtClean="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3. Slurring of speech , a flapping tremor or dysarthria may point to encephalopathy.</a:t>
            </a:r>
            <a:r>
              <a:rPr lang="en-US" dirty="0"/>
              <a:t/>
            </a:r>
            <a:br>
              <a:rPr lang="en-US" dirty="0"/>
            </a:br>
            <a:endParaRPr lang="ar-SA" dirty="0"/>
          </a:p>
        </p:txBody>
      </p:sp>
    </p:spTree>
    <p:extLst>
      <p:ext uri="{BB962C8B-B14F-4D97-AF65-F5344CB8AC3E}">
        <p14:creationId xmlns:p14="http://schemas.microsoft.com/office/powerpoint/2010/main" val="4181654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661652" y="176979"/>
            <a:ext cx="9144000" cy="3618271"/>
          </a:xfrm>
        </p:spPr>
        <p:txBody>
          <a:bodyPr>
            <a:normAutofit fontScale="90000"/>
          </a:bodyPr>
          <a:lstStyle/>
          <a:p>
            <a:pPr algn="l"/>
            <a:r>
              <a:rPr lang="en-US" sz="3200" b="1" dirty="0" smtClean="0">
                <a:solidFill>
                  <a:srgbClr val="FF0000"/>
                </a:solidFill>
                <a:latin typeface="David" panose="020E0502060401010101" pitchFamily="34" charset="-79"/>
                <a:cs typeface="David" panose="020E0502060401010101" pitchFamily="34" charset="-79"/>
              </a:rPr>
              <a:t>                                           Investigations         </a:t>
            </a:r>
            <a:r>
              <a:rPr lang="en-US" sz="2400" b="1" dirty="0" smtClean="0">
                <a:latin typeface="David" panose="020E0502060401010101" pitchFamily="34" charset="-79"/>
                <a:cs typeface="David" panose="020E0502060401010101" pitchFamily="34" charset="-79"/>
              </a:rPr>
              <a:t/>
            </a:r>
            <a:br>
              <a:rPr lang="en-US" sz="2400" b="1" dirty="0" smtClean="0">
                <a:latin typeface="David" panose="020E0502060401010101" pitchFamily="34" charset="-79"/>
                <a:cs typeface="David" panose="020E0502060401010101" pitchFamily="34" charset="-79"/>
              </a:rPr>
            </a:br>
            <a:r>
              <a:rPr lang="en-US" sz="2400" b="1" dirty="0">
                <a:latin typeface="David" panose="020E0502060401010101" pitchFamily="34" charset="-79"/>
                <a:cs typeface="David" panose="020E0502060401010101" pitchFamily="34" charset="-79"/>
              </a:rPr>
              <a:t/>
            </a:r>
            <a:br>
              <a:rPr lang="en-US" sz="2400" b="1"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b="1" dirty="0">
                <a:solidFill>
                  <a:srgbClr val="FF0000"/>
                </a:solidFill>
                <a:latin typeface="David" panose="020E0502060401010101" pitchFamily="34" charset="-79"/>
                <a:cs typeface="David" panose="020E0502060401010101" pitchFamily="34" charset="-79"/>
              </a:rPr>
              <a:t>Laboratory tests: </a:t>
            </a:r>
            <a:r>
              <a:rPr lang="en-US" sz="2400" dirty="0">
                <a:latin typeface="David" panose="020E0502060401010101" pitchFamily="34" charset="-79"/>
                <a:cs typeface="David" panose="020E0502060401010101" pitchFamily="34" charset="-79"/>
              </a:rPr>
              <a:t>may show elevated bilirubin , with depressed serum albumin. Anemia may be present. The prothrombin time and other indices of clotting may be abnormal. Serology tests for hepatitis B , C may be positive as underlying cause for liver cirrhosis</a:t>
            </a:r>
            <a:r>
              <a:rPr lang="en-US" sz="2400" dirty="0" smtClean="0">
                <a:latin typeface="David" panose="020E0502060401010101" pitchFamily="34" charset="-79"/>
                <a:cs typeface="David" panose="020E0502060401010101" pitchFamily="34" charset="-79"/>
              </a:rPr>
              <a:t>.</a:t>
            </a:r>
            <a:br>
              <a:rPr lang="en-US" sz="2400" dirty="0" smtClean="0">
                <a:latin typeface="David" panose="020E0502060401010101" pitchFamily="34" charset="-79"/>
                <a:cs typeface="David" panose="020E0502060401010101" pitchFamily="34" charset="-79"/>
              </a:rPr>
            </a:br>
            <a:r>
              <a:rPr lang="en-US" dirty="0"/>
              <a:t/>
            </a:r>
            <a:br>
              <a:rPr lang="en-US" dirty="0"/>
            </a:br>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2676833678"/>
              </p:ext>
            </p:extLst>
          </p:nvPr>
        </p:nvGraphicFramePr>
        <p:xfrm>
          <a:off x="1661654" y="2666840"/>
          <a:ext cx="10540178" cy="3522159"/>
        </p:xfrm>
        <a:graphic>
          <a:graphicData uri="http://schemas.openxmlformats.org/drawingml/2006/table">
            <a:tbl>
              <a:tblPr rtl="1" firstRow="1" firstCol="1" bandRow="1">
                <a:tableStyleId>{5C22544A-7EE6-4342-B048-85BDC9FD1C3A}</a:tableStyleId>
              </a:tblPr>
              <a:tblGrid>
                <a:gridCol w="2635998"/>
                <a:gridCol w="2635998"/>
                <a:gridCol w="2389429"/>
                <a:gridCol w="2878753"/>
              </a:tblGrid>
              <a:tr h="386080">
                <a:tc gridSpan="4">
                  <a:txBody>
                    <a:bodyPr/>
                    <a:lstStyle/>
                    <a:p>
                      <a:pPr algn="ctr" rtl="1">
                        <a:lnSpc>
                          <a:spcPct val="107000"/>
                        </a:lnSpc>
                        <a:spcAft>
                          <a:spcPts val="0"/>
                        </a:spcAft>
                      </a:pPr>
                      <a:r>
                        <a:rPr lang="en-US" sz="2400" dirty="0">
                          <a:solidFill>
                            <a:srgbClr val="FF0000"/>
                          </a:solidFill>
                          <a:effectLst/>
                        </a:rPr>
                        <a:t>Assessment of patients with portal hypertension using Child-Turcott-Pugh system</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86080">
                <a:tc gridSpan="4">
                  <a:txBody>
                    <a:bodyPr/>
                    <a:lstStyle/>
                    <a:p>
                      <a:pPr algn="l" rtl="1">
                        <a:lnSpc>
                          <a:spcPct val="107000"/>
                        </a:lnSpc>
                        <a:spcAft>
                          <a:spcPts val="0"/>
                        </a:spcAft>
                      </a:pPr>
                      <a:r>
                        <a:rPr lang="en-US" sz="2400" dirty="0">
                          <a:solidFill>
                            <a:srgbClr val="0070C0"/>
                          </a:solidFill>
                          <a:effectLst/>
                        </a:rPr>
                        <a:t>Points scoring</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0">
                <a:tc>
                  <a:txBody>
                    <a:bodyPr/>
                    <a:lstStyle/>
                    <a:p>
                      <a:pPr algn="ctr" rtl="1">
                        <a:lnSpc>
                          <a:spcPct val="107000"/>
                        </a:lnSpc>
                        <a:spcAft>
                          <a:spcPts val="0"/>
                        </a:spcAft>
                      </a:pPr>
                      <a:r>
                        <a:rPr lang="en-US" sz="2400">
                          <a:solidFill>
                            <a:schemeClr val="tx1"/>
                          </a:solidFill>
                          <a:effectLst/>
                        </a:rPr>
                        <a:t>3</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rtl="1">
                        <a:lnSpc>
                          <a:spcPct val="107000"/>
                        </a:lnSpc>
                        <a:spcAft>
                          <a:spcPts val="0"/>
                        </a:spcAft>
                      </a:pPr>
                      <a:r>
                        <a:rPr lang="en-US" sz="2400">
                          <a:solidFill>
                            <a:schemeClr val="tx1"/>
                          </a:solidFill>
                          <a:effectLst/>
                        </a:rPr>
                        <a:t>2</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rtl="1">
                        <a:lnSpc>
                          <a:spcPct val="107000"/>
                        </a:lnSpc>
                        <a:spcAft>
                          <a:spcPts val="0"/>
                        </a:spcAft>
                      </a:pPr>
                      <a:r>
                        <a:rPr lang="en-US" sz="2400">
                          <a:solidFill>
                            <a:schemeClr val="tx1"/>
                          </a:solidFill>
                          <a:effectLst/>
                        </a:rPr>
                        <a:t>1</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l" rtl="1">
                        <a:lnSpc>
                          <a:spcPct val="107000"/>
                        </a:lnSpc>
                        <a:spcAft>
                          <a:spcPts val="0"/>
                        </a:spcAft>
                      </a:pPr>
                      <a:r>
                        <a:rPr lang="en-US" sz="2400" dirty="0">
                          <a:solidFill>
                            <a:srgbClr val="0070C0"/>
                          </a:solidFill>
                          <a:effectLst/>
                        </a:rPr>
                        <a:t>Criterion</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r h="0">
                <a:tc>
                  <a:txBody>
                    <a:bodyPr/>
                    <a:lstStyle/>
                    <a:p>
                      <a:pPr algn="ctr" rtl="1">
                        <a:lnSpc>
                          <a:spcPct val="107000"/>
                        </a:lnSpc>
                        <a:spcAft>
                          <a:spcPts val="0"/>
                        </a:spcAft>
                      </a:pPr>
                      <a:r>
                        <a:rPr lang="en-US" sz="2400">
                          <a:solidFill>
                            <a:schemeClr val="tx1"/>
                          </a:solidFill>
                          <a:effectLst/>
                        </a:rPr>
                        <a:t>marked</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rtl="1">
                        <a:lnSpc>
                          <a:spcPct val="107000"/>
                        </a:lnSpc>
                        <a:spcAft>
                          <a:spcPts val="0"/>
                        </a:spcAft>
                      </a:pPr>
                      <a:r>
                        <a:rPr lang="en-US" sz="2400">
                          <a:solidFill>
                            <a:schemeClr val="tx1"/>
                          </a:solidFill>
                          <a:effectLst/>
                        </a:rPr>
                        <a:t>minimal</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rtl="1">
                        <a:lnSpc>
                          <a:spcPct val="107000"/>
                        </a:lnSpc>
                        <a:spcAft>
                          <a:spcPts val="0"/>
                        </a:spcAft>
                      </a:pPr>
                      <a:r>
                        <a:rPr lang="en-US" sz="2400">
                          <a:solidFill>
                            <a:schemeClr val="tx1"/>
                          </a:solidFill>
                          <a:effectLst/>
                        </a:rPr>
                        <a:t>None</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l" rtl="1">
                        <a:lnSpc>
                          <a:spcPct val="107000"/>
                        </a:lnSpc>
                        <a:spcAft>
                          <a:spcPts val="0"/>
                        </a:spcAft>
                      </a:pPr>
                      <a:r>
                        <a:rPr lang="en-US" sz="2400">
                          <a:solidFill>
                            <a:schemeClr val="tx1"/>
                          </a:solidFill>
                          <a:effectLst/>
                        </a:rPr>
                        <a:t>Encephalopathy</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r h="0">
                <a:tc>
                  <a:txBody>
                    <a:bodyPr/>
                    <a:lstStyle/>
                    <a:p>
                      <a:pPr algn="ctr" rtl="1">
                        <a:lnSpc>
                          <a:spcPct val="107000"/>
                        </a:lnSpc>
                        <a:spcAft>
                          <a:spcPts val="0"/>
                        </a:spcAft>
                      </a:pPr>
                      <a:r>
                        <a:rPr lang="en-US" sz="2400">
                          <a:solidFill>
                            <a:schemeClr val="tx1"/>
                          </a:solidFill>
                          <a:effectLst/>
                        </a:rPr>
                        <a:t>intractable</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rtl="1">
                        <a:lnSpc>
                          <a:spcPct val="107000"/>
                        </a:lnSpc>
                        <a:spcAft>
                          <a:spcPts val="0"/>
                        </a:spcAft>
                      </a:pPr>
                      <a:r>
                        <a:rPr lang="en-US" sz="2400">
                          <a:solidFill>
                            <a:schemeClr val="tx1"/>
                          </a:solidFill>
                          <a:effectLst/>
                        </a:rPr>
                        <a:t>Easily controlled</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rtl="1">
                        <a:lnSpc>
                          <a:spcPct val="107000"/>
                        </a:lnSpc>
                        <a:spcAft>
                          <a:spcPts val="0"/>
                        </a:spcAft>
                      </a:pPr>
                      <a:r>
                        <a:rPr lang="en-US" sz="2400">
                          <a:solidFill>
                            <a:schemeClr val="tx1"/>
                          </a:solidFill>
                          <a:effectLst/>
                        </a:rPr>
                        <a:t>none</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l" rtl="1">
                        <a:lnSpc>
                          <a:spcPct val="107000"/>
                        </a:lnSpc>
                        <a:spcAft>
                          <a:spcPts val="0"/>
                        </a:spcAft>
                      </a:pPr>
                      <a:r>
                        <a:rPr lang="en-US" sz="2400">
                          <a:solidFill>
                            <a:schemeClr val="tx1"/>
                          </a:solidFill>
                          <a:effectLst/>
                        </a:rPr>
                        <a:t>Ascites</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r h="0">
                <a:tc>
                  <a:txBody>
                    <a:bodyPr/>
                    <a:lstStyle/>
                    <a:p>
                      <a:pPr algn="ctr" rtl="1">
                        <a:lnSpc>
                          <a:spcPct val="107000"/>
                        </a:lnSpc>
                        <a:spcAft>
                          <a:spcPts val="0"/>
                        </a:spcAft>
                      </a:pPr>
                      <a:r>
                        <a:rPr lang="en-US" sz="2400">
                          <a:solidFill>
                            <a:schemeClr val="tx1"/>
                          </a:solidFill>
                          <a:effectLst/>
                        </a:rPr>
                        <a:t>&gt; 50</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rtl="1">
                        <a:lnSpc>
                          <a:spcPct val="107000"/>
                        </a:lnSpc>
                        <a:spcAft>
                          <a:spcPts val="0"/>
                        </a:spcAft>
                      </a:pPr>
                      <a:r>
                        <a:rPr lang="en-US" sz="2400">
                          <a:solidFill>
                            <a:schemeClr val="tx1"/>
                          </a:solidFill>
                          <a:effectLst/>
                        </a:rPr>
                        <a:t>35-50</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rtl="1">
                        <a:lnSpc>
                          <a:spcPct val="107000"/>
                        </a:lnSpc>
                        <a:spcAft>
                          <a:spcPts val="0"/>
                        </a:spcAft>
                      </a:pPr>
                      <a:r>
                        <a:rPr lang="en-US" sz="2400">
                          <a:solidFill>
                            <a:schemeClr val="tx1"/>
                          </a:solidFill>
                          <a:effectLst/>
                        </a:rPr>
                        <a:t>&lt;35</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l" rtl="1">
                        <a:lnSpc>
                          <a:spcPct val="107000"/>
                        </a:lnSpc>
                        <a:spcAft>
                          <a:spcPts val="0"/>
                        </a:spcAft>
                      </a:pPr>
                      <a:r>
                        <a:rPr lang="en-US" sz="2400">
                          <a:solidFill>
                            <a:schemeClr val="tx1"/>
                          </a:solidFill>
                          <a:effectLst/>
                        </a:rPr>
                        <a:t>Bilirubin(µmol/l)</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r h="0">
                <a:tc>
                  <a:txBody>
                    <a:bodyPr/>
                    <a:lstStyle/>
                    <a:p>
                      <a:pPr algn="ctr" rtl="1">
                        <a:lnSpc>
                          <a:spcPct val="107000"/>
                        </a:lnSpc>
                        <a:spcAft>
                          <a:spcPts val="0"/>
                        </a:spcAft>
                      </a:pPr>
                      <a:r>
                        <a:rPr lang="en-US" sz="2400">
                          <a:solidFill>
                            <a:schemeClr val="tx1"/>
                          </a:solidFill>
                          <a:effectLst/>
                        </a:rPr>
                        <a:t>&lt; 28</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rtl="1">
                        <a:lnSpc>
                          <a:spcPct val="107000"/>
                        </a:lnSpc>
                        <a:spcAft>
                          <a:spcPts val="0"/>
                        </a:spcAft>
                      </a:pPr>
                      <a:r>
                        <a:rPr lang="en-US" sz="2400">
                          <a:solidFill>
                            <a:schemeClr val="tx1"/>
                          </a:solidFill>
                          <a:effectLst/>
                        </a:rPr>
                        <a:t>28 -35</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rtl="1">
                        <a:lnSpc>
                          <a:spcPct val="107000"/>
                        </a:lnSpc>
                        <a:spcAft>
                          <a:spcPts val="0"/>
                        </a:spcAft>
                      </a:pPr>
                      <a:r>
                        <a:rPr lang="en-US" sz="2400">
                          <a:solidFill>
                            <a:schemeClr val="tx1"/>
                          </a:solidFill>
                          <a:effectLst/>
                        </a:rPr>
                        <a:t>&gt; 35</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l" rtl="1">
                        <a:lnSpc>
                          <a:spcPct val="107000"/>
                        </a:lnSpc>
                        <a:spcAft>
                          <a:spcPts val="0"/>
                        </a:spcAft>
                      </a:pPr>
                      <a:r>
                        <a:rPr lang="en-US" sz="2400">
                          <a:solidFill>
                            <a:schemeClr val="tx1"/>
                          </a:solidFill>
                          <a:effectLst/>
                        </a:rPr>
                        <a:t>Albumin(g/l)</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r h="0">
                <a:tc>
                  <a:txBody>
                    <a:bodyPr/>
                    <a:lstStyle/>
                    <a:p>
                      <a:pPr algn="ctr" rtl="1">
                        <a:lnSpc>
                          <a:spcPct val="107000"/>
                        </a:lnSpc>
                        <a:spcAft>
                          <a:spcPts val="0"/>
                        </a:spcAft>
                      </a:pPr>
                      <a:r>
                        <a:rPr lang="en-US" sz="2400">
                          <a:solidFill>
                            <a:schemeClr val="tx1"/>
                          </a:solidFill>
                          <a:effectLst/>
                        </a:rPr>
                        <a:t>&gt; 2.3</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rtl="0">
                        <a:lnSpc>
                          <a:spcPct val="107000"/>
                        </a:lnSpc>
                        <a:spcAft>
                          <a:spcPts val="0"/>
                        </a:spcAft>
                      </a:pPr>
                      <a:r>
                        <a:rPr lang="en-US" sz="2400">
                          <a:solidFill>
                            <a:schemeClr val="tx1"/>
                          </a:solidFill>
                          <a:effectLst/>
                        </a:rPr>
                        <a:t>1.7 – 2.3</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rtl="1">
                        <a:lnSpc>
                          <a:spcPct val="107000"/>
                        </a:lnSpc>
                        <a:spcAft>
                          <a:spcPts val="0"/>
                        </a:spcAft>
                      </a:pPr>
                      <a:r>
                        <a:rPr lang="en-US" sz="2400">
                          <a:solidFill>
                            <a:schemeClr val="tx1"/>
                          </a:solidFill>
                          <a:effectLst/>
                        </a:rPr>
                        <a:t>&lt; 1.7</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l" rtl="1">
                        <a:lnSpc>
                          <a:spcPct val="107000"/>
                        </a:lnSpc>
                        <a:spcAft>
                          <a:spcPts val="0"/>
                        </a:spcAft>
                      </a:pPr>
                      <a:r>
                        <a:rPr lang="en-US" sz="2400">
                          <a:solidFill>
                            <a:schemeClr val="tx1"/>
                          </a:solidFill>
                          <a:effectLst/>
                        </a:rPr>
                        <a:t>Prothrombin ratio</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r h="0">
                <a:tc gridSpan="4">
                  <a:txBody>
                    <a:bodyPr/>
                    <a:lstStyle/>
                    <a:p>
                      <a:pPr algn="ctr" rtl="1">
                        <a:lnSpc>
                          <a:spcPct val="107000"/>
                        </a:lnSpc>
                        <a:spcAft>
                          <a:spcPts val="0"/>
                        </a:spcAft>
                      </a:pPr>
                      <a:r>
                        <a:rPr lang="en-US" sz="2400" dirty="0">
                          <a:solidFill>
                            <a:srgbClr val="FF0000"/>
                          </a:solidFill>
                          <a:effectLst/>
                        </a:rPr>
                        <a:t>Grade A = 5-6 points , Grade B = 7-9 , Grade C = 10 -15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bl>
          </a:graphicData>
        </a:graphic>
      </p:graphicFrame>
    </p:spTree>
    <p:extLst>
      <p:ext uri="{BB962C8B-B14F-4D97-AF65-F5344CB8AC3E}">
        <p14:creationId xmlns:p14="http://schemas.microsoft.com/office/powerpoint/2010/main" val="3537737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86814"/>
            <a:ext cx="9144000" cy="6587612"/>
          </a:xfrm>
        </p:spPr>
        <p:txBody>
          <a:bodyPr>
            <a:normAutofit/>
          </a:bodyPr>
          <a:lstStyle/>
          <a:p>
            <a:pPr algn="l"/>
            <a:r>
              <a:rPr lang="en-US" sz="3200" b="1" dirty="0" smtClean="0">
                <a:solidFill>
                  <a:srgbClr val="FF0000"/>
                </a:solidFill>
                <a:latin typeface="David" panose="020E0502060401010101" pitchFamily="34" charset="-79"/>
                <a:cs typeface="David" panose="020E0502060401010101" pitchFamily="34" charset="-79"/>
              </a:rPr>
              <a:t>                                         Treatment</a:t>
            </a:r>
            <a:r>
              <a:rPr lang="en-US" sz="2400" b="1" dirty="0" smtClean="0">
                <a:latin typeface="David" panose="020E0502060401010101" pitchFamily="34" charset="-79"/>
                <a:cs typeface="David" panose="020E0502060401010101" pitchFamily="34" charset="-79"/>
              </a:rPr>
              <a:t/>
            </a:r>
            <a:br>
              <a:rPr lang="en-US" sz="2400" b="1" dirty="0" smtClean="0">
                <a:latin typeface="David" panose="020E0502060401010101" pitchFamily="34" charset="-79"/>
                <a:cs typeface="David" panose="020E0502060401010101" pitchFamily="34" charset="-79"/>
              </a:rPr>
            </a:br>
            <a:r>
              <a:rPr lang="en-US" sz="2400" b="1" dirty="0">
                <a:latin typeface="David" panose="020E0502060401010101" pitchFamily="34" charset="-79"/>
                <a:cs typeface="David" panose="020E0502060401010101" pitchFamily="34" charset="-79"/>
              </a:rPr>
              <a:t/>
            </a:r>
            <a:br>
              <a:rPr lang="en-US" sz="2400" b="1"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1. Acute bleeding Gastroesophageal varices : </a:t>
            </a:r>
            <a:r>
              <a:rPr lang="en-US" sz="2400" dirty="0">
                <a:latin typeface="David" panose="020E0502060401010101" pitchFamily="34" charset="-79"/>
                <a:cs typeface="David" panose="020E0502060401010101" pitchFamily="34" charset="-79"/>
              </a:rPr>
              <a:t>Endoscopic banding or sclerotherapy injection. Uncontrolled bleeding may need surgical intervention</a:t>
            </a:r>
            <a:r>
              <a:rPr lang="en-US" sz="2400" dirty="0" smtClean="0">
                <a:latin typeface="David" panose="020E0502060401010101" pitchFamily="34" charset="-79"/>
                <a:cs typeface="David" panose="020E0502060401010101" pitchFamily="34" charset="-79"/>
              </a:rPr>
              <a:t>.</a:t>
            </a:r>
            <a:br>
              <a:rPr lang="en-US" sz="2400" dirty="0" smtClean="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2. Ascites : </a:t>
            </a:r>
            <a:r>
              <a:rPr lang="en-US" sz="2400" dirty="0">
                <a:latin typeface="David" panose="020E0502060401010101" pitchFamily="34" charset="-79"/>
                <a:cs typeface="David" panose="020E0502060401010101" pitchFamily="34" charset="-79"/>
              </a:rPr>
              <a:t>can be treated by restriction of water and salt intake followed by diuretics . In advanced cases may need portosystemic shunting</a:t>
            </a:r>
            <a:r>
              <a:rPr lang="en-US" sz="2400" dirty="0" smtClean="0">
                <a:latin typeface="David" panose="020E0502060401010101" pitchFamily="34" charset="-79"/>
                <a:cs typeface="David" panose="020E0502060401010101" pitchFamily="34" charset="-79"/>
              </a:rPr>
              <a:t>.</a:t>
            </a:r>
            <a:r>
              <a:rPr lang="ar-SA" sz="2400" dirty="0" smtClean="0">
                <a:latin typeface="David" panose="020E0502060401010101" pitchFamily="34" charset="-79"/>
                <a:cs typeface="David" panose="020E0502060401010101" pitchFamily="34" charset="-79"/>
              </a:rPr>
              <a:t/>
            </a:r>
            <a:br>
              <a:rPr lang="ar-SA" sz="2400" dirty="0" smtClean="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3. Advanced cases of liver cirrhosis ( child C)  </a:t>
            </a:r>
            <a:r>
              <a:rPr lang="en-US" sz="2400" dirty="0">
                <a:latin typeface="David" panose="020E0502060401010101" pitchFamily="34" charset="-79"/>
                <a:cs typeface="David" panose="020E0502060401010101" pitchFamily="34" charset="-79"/>
              </a:rPr>
              <a:t>may need liver transplant as definitive treatment for the liver cirrhosis , portal hypertension and its complications.</a:t>
            </a:r>
            <a:r>
              <a:rPr lang="ar-SA" sz="2400" dirty="0">
                <a:latin typeface="David" panose="020E0502060401010101" pitchFamily="34" charset="-79"/>
              </a:rPr>
              <a:t>  </a:t>
            </a:r>
            <a:r>
              <a:rPr lang="en-US" dirty="0"/>
              <a:t/>
            </a:r>
            <a:br>
              <a:rPr lang="en-US" dirty="0"/>
            </a:br>
            <a:endParaRPr lang="ar-SA" dirty="0"/>
          </a:p>
        </p:txBody>
      </p:sp>
    </p:spTree>
    <p:extLst>
      <p:ext uri="{BB962C8B-B14F-4D97-AF65-F5344CB8AC3E}">
        <p14:creationId xmlns:p14="http://schemas.microsoft.com/office/powerpoint/2010/main" val="24742750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507958" y="2100932"/>
            <a:ext cx="9144000" cy="2387600"/>
          </a:xfrm>
        </p:spPr>
        <p:txBody>
          <a:bodyPr>
            <a:normAutofit/>
          </a:bodyPr>
          <a:lstStyle/>
          <a:p>
            <a:r>
              <a:rPr lang="en-US" sz="6600" b="1" dirty="0">
                <a:solidFill>
                  <a:srgbClr val="FF0000"/>
                </a:solidFill>
                <a:latin typeface="David" panose="020E0502060401010101" pitchFamily="34" charset="-79"/>
                <a:cs typeface="David" panose="020E0502060401010101" pitchFamily="34" charset="-79"/>
              </a:rPr>
              <a:t>THANK  YOU</a:t>
            </a:r>
            <a:endParaRPr lang="ar-SA" sz="6600" b="1" dirty="0"/>
          </a:p>
        </p:txBody>
      </p:sp>
    </p:spTree>
    <p:extLst>
      <p:ext uri="{BB962C8B-B14F-4D97-AF65-F5344CB8AC3E}">
        <p14:creationId xmlns:p14="http://schemas.microsoft.com/office/powerpoint/2010/main" val="3235086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754627" y="125362"/>
            <a:ext cx="10396882" cy="818536"/>
          </a:xfrm>
        </p:spPr>
        <p:txBody>
          <a:bodyPr>
            <a:normAutofit/>
          </a:bodyPr>
          <a:lstStyle/>
          <a:p>
            <a:pPr algn="ctr" rtl="0"/>
            <a:r>
              <a:rPr lang="en-US" sz="3200" b="1" dirty="0">
                <a:solidFill>
                  <a:srgbClr val="FF0000"/>
                </a:solidFill>
                <a:latin typeface="David" panose="020E0502060401010101" pitchFamily="34" charset="-79"/>
                <a:cs typeface="David" panose="020E0502060401010101" pitchFamily="34" charset="-79"/>
              </a:rPr>
              <a:t>Causes of Jaundice</a:t>
            </a:r>
            <a:endParaRPr lang="en-US" sz="3200" dirty="0">
              <a:solidFill>
                <a:srgbClr val="FF0000"/>
              </a:solidFill>
              <a:latin typeface="David" panose="020E0502060401010101" pitchFamily="34" charset="-79"/>
              <a:cs typeface="David" panose="020E0502060401010101" pitchFamily="34" charset="-79"/>
            </a:endParaRPr>
          </a:p>
        </p:txBody>
      </p:sp>
      <p:sp>
        <p:nvSpPr>
          <p:cNvPr id="3" name="عنصر نائب للمحتوى 2"/>
          <p:cNvSpPr>
            <a:spLocks noGrp="1"/>
          </p:cNvSpPr>
          <p:nvPr>
            <p:ph idx="1"/>
          </p:nvPr>
        </p:nvSpPr>
        <p:spPr>
          <a:xfrm>
            <a:off x="685800" y="796414"/>
            <a:ext cx="10394707" cy="5545392"/>
          </a:xfrm>
        </p:spPr>
        <p:txBody>
          <a:bodyPr/>
          <a:lstStyle/>
          <a:p>
            <a:pPr marL="0" indent="0" algn="l" rtl="0">
              <a:buNone/>
            </a:pPr>
            <a:r>
              <a:rPr lang="en-US" sz="2400" b="1" cap="none" dirty="0" smtClean="0">
                <a:solidFill>
                  <a:srgbClr val="FF0000"/>
                </a:solidFill>
                <a:latin typeface="David" panose="020E0502060401010101" pitchFamily="34" charset="-79"/>
                <a:cs typeface="David" panose="020E0502060401010101" pitchFamily="34" charset="-79"/>
              </a:rPr>
              <a:t>1. Pre hepatic</a:t>
            </a:r>
          </a:p>
          <a:p>
            <a:pPr marL="0" indent="0" algn="l" rtl="0">
              <a:buNone/>
            </a:pPr>
            <a:r>
              <a:rPr lang="en-US" sz="2400" cap="none" dirty="0" smtClean="0">
                <a:latin typeface="David" panose="020E0502060401010101" pitchFamily="34" charset="-79"/>
                <a:cs typeface="David" panose="020E0502060401010101" pitchFamily="34" charset="-79"/>
              </a:rPr>
              <a:t>• transfusion reactions</a:t>
            </a:r>
          </a:p>
          <a:p>
            <a:pPr marL="0" indent="0" algn="l" rtl="0">
              <a:buNone/>
            </a:pPr>
            <a:r>
              <a:rPr lang="en-US" sz="2400" cap="none" dirty="0" smtClean="0">
                <a:latin typeface="David" panose="020E0502060401010101" pitchFamily="34" charset="-79"/>
                <a:cs typeface="David" panose="020E0502060401010101" pitchFamily="34" charset="-79"/>
              </a:rPr>
              <a:t>• hemolysis secondary to sepsis, drugs or hematological diseases such as  hereditary spherocytosis , sickle cell anemia</a:t>
            </a:r>
          </a:p>
          <a:p>
            <a:pPr marL="0" indent="0" algn="l" rtl="0">
              <a:buNone/>
            </a:pPr>
            <a:r>
              <a:rPr lang="en-US" sz="2400" b="1" cap="none" dirty="0" smtClean="0">
                <a:solidFill>
                  <a:srgbClr val="FF0000"/>
                </a:solidFill>
                <a:latin typeface="David" panose="020E0502060401010101" pitchFamily="34" charset="-79"/>
                <a:cs typeface="David" panose="020E0502060401010101" pitchFamily="34" charset="-79"/>
              </a:rPr>
              <a:t>2. Hepatic</a:t>
            </a:r>
          </a:p>
          <a:p>
            <a:pPr marL="0" indent="0" algn="l" rtl="0">
              <a:buNone/>
            </a:pPr>
            <a:r>
              <a:rPr lang="en-US" sz="2400" cap="none" dirty="0" smtClean="0">
                <a:latin typeface="David" panose="020E0502060401010101" pitchFamily="34" charset="-79"/>
                <a:cs typeface="David" panose="020E0502060401010101" pitchFamily="34" charset="-79"/>
              </a:rPr>
              <a:t>• hepatitis (e.g. viral hepatitis a, b, c)</a:t>
            </a:r>
          </a:p>
          <a:p>
            <a:pPr marL="0" indent="0" algn="l" rtl="0">
              <a:buNone/>
            </a:pPr>
            <a:r>
              <a:rPr lang="en-US" sz="2400" cap="none" dirty="0" smtClean="0">
                <a:latin typeface="David" panose="020E0502060401010101" pitchFamily="34" charset="-79"/>
                <a:cs typeface="David" panose="020E0502060401010101" pitchFamily="34" charset="-79"/>
              </a:rPr>
              <a:t>• cirrhosis</a:t>
            </a:r>
          </a:p>
          <a:p>
            <a:pPr marL="0" indent="0" algn="l" rtl="0">
              <a:buNone/>
            </a:pPr>
            <a:r>
              <a:rPr lang="en-US" sz="2400" cap="none" dirty="0" smtClean="0">
                <a:latin typeface="David" panose="020E0502060401010101" pitchFamily="34" charset="-79"/>
                <a:cs typeface="David" panose="020E0502060401010101" pitchFamily="34" charset="-79"/>
              </a:rPr>
              <a:t>• drugs</a:t>
            </a:r>
          </a:p>
          <a:p>
            <a:endParaRPr lang="ar-SA" dirty="0"/>
          </a:p>
        </p:txBody>
      </p:sp>
    </p:spTree>
    <p:extLst>
      <p:ext uri="{BB962C8B-B14F-4D97-AF65-F5344CB8AC3E}">
        <p14:creationId xmlns:p14="http://schemas.microsoft.com/office/powerpoint/2010/main" val="105657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27477" y="264696"/>
            <a:ext cx="10396882" cy="641684"/>
          </a:xfrm>
        </p:spPr>
        <p:txBody>
          <a:bodyPr>
            <a:normAutofit fontScale="90000"/>
          </a:bodyPr>
          <a:lstStyle/>
          <a:p>
            <a:pPr algn="l"/>
            <a:r>
              <a:rPr lang="en-US" sz="2700" b="1" dirty="0" smtClean="0">
                <a:solidFill>
                  <a:srgbClr val="FF0000"/>
                </a:solidFill>
                <a:latin typeface="David" panose="020E0502060401010101" pitchFamily="34" charset="-79"/>
                <a:cs typeface="David" panose="020E0502060401010101" pitchFamily="34" charset="-79"/>
              </a:rPr>
              <a:t>3. Post Hepatic (Biliary Obstruction – Surgical Jaundice)</a:t>
            </a:r>
            <a:r>
              <a:rPr lang="en-US" dirty="0" smtClean="0"/>
              <a:t/>
            </a:r>
            <a:br>
              <a:rPr lang="en-US" dirty="0" smtClean="0"/>
            </a:br>
            <a:endParaRPr lang="ar-SA" dirty="0"/>
          </a:p>
        </p:txBody>
      </p:sp>
      <p:sp>
        <p:nvSpPr>
          <p:cNvPr id="3" name="عنصر نائب للمحتوى 2"/>
          <p:cNvSpPr>
            <a:spLocks noGrp="1"/>
          </p:cNvSpPr>
          <p:nvPr>
            <p:ph idx="1"/>
          </p:nvPr>
        </p:nvSpPr>
        <p:spPr>
          <a:xfrm>
            <a:off x="685800" y="727588"/>
            <a:ext cx="10394707" cy="4646998"/>
          </a:xfrm>
        </p:spPr>
        <p:txBody>
          <a:bodyPr>
            <a:normAutofit/>
          </a:bodyPr>
          <a:lstStyle/>
          <a:p>
            <a:pPr algn="l" rtl="0"/>
            <a:r>
              <a:rPr lang="en-US" sz="2400" cap="none" dirty="0" smtClean="0">
                <a:solidFill>
                  <a:srgbClr val="00B0F0"/>
                </a:solidFill>
                <a:latin typeface="David" panose="020E0502060401010101" pitchFamily="34" charset="-79"/>
                <a:cs typeface="David" panose="020E0502060401010101" pitchFamily="34" charset="-79"/>
              </a:rPr>
              <a:t>Intraluminal </a:t>
            </a:r>
            <a:r>
              <a:rPr lang="en-US" sz="2400" cap="none" dirty="0" smtClean="0">
                <a:latin typeface="David" panose="020E0502060401010101" pitchFamily="34" charset="-79"/>
                <a:cs typeface="David" panose="020E0502060401010101" pitchFamily="34" charset="-79"/>
              </a:rPr>
              <a:t>- gallstones</a:t>
            </a:r>
          </a:p>
          <a:p>
            <a:pPr marL="0" indent="0" algn="l" rtl="0">
              <a:buNone/>
            </a:pPr>
            <a:r>
              <a:rPr lang="en-US" sz="2400" b="1" cap="none" dirty="0" smtClean="0">
                <a:solidFill>
                  <a:srgbClr val="00B0F0"/>
                </a:solidFill>
                <a:latin typeface="David" panose="020E0502060401010101" pitchFamily="34" charset="-79"/>
                <a:cs typeface="David" panose="020E0502060401010101" pitchFamily="34" charset="-79"/>
              </a:rPr>
              <a:t>• </a:t>
            </a:r>
            <a:r>
              <a:rPr lang="en-US" sz="2400" cap="none" dirty="0" smtClean="0">
                <a:solidFill>
                  <a:srgbClr val="00B0F0"/>
                </a:solidFill>
                <a:latin typeface="David" panose="020E0502060401010101" pitchFamily="34" charset="-79"/>
                <a:cs typeface="David" panose="020E0502060401010101" pitchFamily="34" charset="-79"/>
              </a:rPr>
              <a:t>Intramural    </a:t>
            </a:r>
            <a:r>
              <a:rPr lang="en-US" sz="2400" cap="none" dirty="0" smtClean="0">
                <a:latin typeface="David" panose="020E0502060401010101" pitchFamily="34" charset="-79"/>
                <a:cs typeface="David" panose="020E0502060401010101" pitchFamily="34" charset="-79"/>
              </a:rPr>
              <a:t>- benign biliary stricture</a:t>
            </a:r>
          </a:p>
          <a:p>
            <a:pPr marL="0" indent="0" algn="l" rtl="0">
              <a:buNone/>
            </a:pPr>
            <a:r>
              <a:rPr lang="en-US" sz="2400" cap="none" dirty="0" smtClean="0">
                <a:latin typeface="David" panose="020E0502060401010101" pitchFamily="34" charset="-79"/>
                <a:cs typeface="David" panose="020E0502060401010101" pitchFamily="34" charset="-79"/>
              </a:rPr>
              <a:t>                            (ischemic, traumatic, primary sclerosing cholangitis)</a:t>
            </a:r>
          </a:p>
          <a:p>
            <a:pPr marL="0" indent="0" algn="l" rtl="0">
              <a:buNone/>
            </a:pPr>
            <a:r>
              <a:rPr lang="en-US" sz="2400" cap="none" dirty="0" smtClean="0">
                <a:latin typeface="David" panose="020E0502060401010101" pitchFamily="34" charset="-79"/>
                <a:cs typeface="David" panose="020E0502060401010101" pitchFamily="34" charset="-79"/>
              </a:rPr>
              <a:t>                          - primary cancer (cholangiocarcinoma, Ampullary carcinoma)</a:t>
            </a:r>
          </a:p>
          <a:p>
            <a:pPr marL="0" indent="0" algn="l" rtl="0">
              <a:buNone/>
            </a:pPr>
            <a:r>
              <a:rPr lang="en-US" sz="2400" b="1" cap="none" dirty="0" smtClean="0">
                <a:solidFill>
                  <a:srgbClr val="00B0F0"/>
                </a:solidFill>
                <a:latin typeface="David" panose="020E0502060401010101" pitchFamily="34" charset="-79"/>
                <a:cs typeface="David" panose="020E0502060401010101" pitchFamily="34" charset="-79"/>
              </a:rPr>
              <a:t>• </a:t>
            </a:r>
            <a:r>
              <a:rPr lang="en-US" sz="2400" cap="none" dirty="0" smtClean="0">
                <a:solidFill>
                  <a:srgbClr val="00B0F0"/>
                </a:solidFill>
                <a:latin typeface="David" panose="020E0502060401010101" pitchFamily="34" charset="-79"/>
                <a:cs typeface="David" panose="020E0502060401010101" pitchFamily="34" charset="-79"/>
              </a:rPr>
              <a:t>Extramural  </a:t>
            </a:r>
            <a:r>
              <a:rPr lang="en-US" sz="2400" cap="none" dirty="0" smtClean="0">
                <a:latin typeface="David" panose="020E0502060401010101" pitchFamily="34" charset="-79"/>
                <a:cs typeface="David" panose="020E0502060401010101" pitchFamily="34" charset="-79"/>
              </a:rPr>
              <a:t>- secondary carcinoma (e.g. portal nodes)</a:t>
            </a:r>
          </a:p>
          <a:p>
            <a:pPr marL="0" indent="0" algn="l" rtl="0">
              <a:buNone/>
            </a:pPr>
            <a:r>
              <a:rPr lang="en-US" sz="2400" cap="none" dirty="0" smtClean="0">
                <a:latin typeface="David" panose="020E0502060401010101" pitchFamily="34" charset="-79"/>
                <a:cs typeface="David" panose="020E0502060401010101" pitchFamily="34" charset="-79"/>
              </a:rPr>
              <a:t>                         - carcinoma on the head of pancreas</a:t>
            </a:r>
          </a:p>
          <a:p>
            <a:pPr marL="0" indent="0" algn="l">
              <a:buNone/>
            </a:pPr>
            <a:r>
              <a:rPr lang="en-US" sz="2400" cap="none" dirty="0" smtClean="0">
                <a:latin typeface="David" panose="020E0502060401010101" pitchFamily="34" charset="-79"/>
                <a:cs typeface="David" panose="020E0502060401010101" pitchFamily="34" charset="-79"/>
              </a:rPr>
              <a:t>                         - chronic pancreatitis with pressure on distal CBD</a:t>
            </a:r>
          </a:p>
          <a:p>
            <a:endParaRPr lang="ar-SA" dirty="0"/>
          </a:p>
        </p:txBody>
      </p:sp>
    </p:spTree>
    <p:extLst>
      <p:ext uri="{BB962C8B-B14F-4D97-AF65-F5344CB8AC3E}">
        <p14:creationId xmlns:p14="http://schemas.microsoft.com/office/powerpoint/2010/main" val="386954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6368"/>
            <a:ext cx="10396882" cy="1388806"/>
          </a:xfrm>
        </p:spPr>
        <p:txBody>
          <a:bodyPr>
            <a:normAutofit fontScale="90000"/>
          </a:bodyPr>
          <a:lstStyle/>
          <a:p>
            <a:pPr algn="ctr"/>
            <a:r>
              <a:rPr lang="en-US" sz="3200" b="1" dirty="0" smtClean="0">
                <a:solidFill>
                  <a:srgbClr val="C00000"/>
                </a:solidFill>
                <a:latin typeface="David" panose="020E0502060401010101" pitchFamily="34" charset="-79"/>
                <a:cs typeface="David" panose="020E0502060401010101" pitchFamily="34" charset="-79"/>
              </a:rPr>
              <a:t>Diagnosis</a:t>
            </a:r>
            <a:br>
              <a:rPr lang="en-US" sz="3200" b="1" dirty="0" smtClean="0">
                <a:solidFill>
                  <a:srgbClr val="C00000"/>
                </a:solidFill>
                <a:latin typeface="David" panose="020E0502060401010101" pitchFamily="34" charset="-79"/>
                <a:cs typeface="David" panose="020E0502060401010101" pitchFamily="34" charset="-79"/>
              </a:rPr>
            </a:br>
            <a:r>
              <a:rPr lang="en-US" sz="3200" dirty="0">
                <a:latin typeface="David" panose="020E0502060401010101" pitchFamily="34" charset="-79"/>
                <a:cs typeface="David" panose="020E0502060401010101" pitchFamily="34" charset="-79"/>
              </a:rPr>
              <a:t/>
            </a:r>
            <a:br>
              <a:rPr lang="en-US" sz="3200" dirty="0">
                <a:latin typeface="David" panose="020E0502060401010101" pitchFamily="34" charset="-79"/>
                <a:cs typeface="David" panose="020E0502060401010101" pitchFamily="34" charset="-79"/>
              </a:rPr>
            </a:br>
            <a:r>
              <a:rPr lang="en-US" sz="3200" b="1" dirty="0">
                <a:solidFill>
                  <a:srgbClr val="0070C0"/>
                </a:solidFill>
                <a:latin typeface="David" panose="020E0502060401010101" pitchFamily="34" charset="-79"/>
                <a:cs typeface="David" panose="020E0502060401010101" pitchFamily="34" charset="-79"/>
              </a:rPr>
              <a:t>History and physical examination</a:t>
            </a:r>
            <a:endParaRPr lang="en-US" sz="3200" dirty="0">
              <a:solidFill>
                <a:srgbClr val="0070C0"/>
              </a:solidFill>
              <a:latin typeface="David" panose="020E0502060401010101" pitchFamily="34" charset="-79"/>
              <a:cs typeface="David" panose="020E0502060401010101" pitchFamily="34" charset="-79"/>
            </a:endParaRPr>
          </a:p>
        </p:txBody>
      </p:sp>
      <p:sp>
        <p:nvSpPr>
          <p:cNvPr id="3" name="عنصر نائب للمحتوى 2"/>
          <p:cNvSpPr>
            <a:spLocks noGrp="1"/>
          </p:cNvSpPr>
          <p:nvPr>
            <p:ph idx="1"/>
          </p:nvPr>
        </p:nvSpPr>
        <p:spPr>
          <a:xfrm>
            <a:off x="685800" y="1695029"/>
            <a:ext cx="10650794" cy="3422403"/>
          </a:xfrm>
        </p:spPr>
        <p:txBody>
          <a:bodyPr/>
          <a:lstStyle/>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a) </a:t>
            </a:r>
            <a:r>
              <a:rPr lang="en-US" sz="2400" cap="none" dirty="0" smtClean="0">
                <a:latin typeface="David" panose="020E0502060401010101" pitchFamily="34" charset="-79"/>
                <a:cs typeface="David" panose="020E0502060401010101" pitchFamily="34" charset="-79"/>
              </a:rPr>
              <a:t>Detailed history of the age , sex , occupation , social habits  , drug and alcohol intake , history of drug injection or blood transfusion.</a:t>
            </a:r>
          </a:p>
          <a:p>
            <a:pPr marL="0" indent="0" algn="l">
              <a:buNone/>
            </a:pPr>
            <a:r>
              <a:rPr lang="en-US" sz="2400" cap="none" dirty="0" smtClean="0">
                <a:latin typeface="David" panose="020E0502060401010101" pitchFamily="34" charset="-79"/>
                <a:cs typeface="David" panose="020E0502060401010101" pitchFamily="34" charset="-79"/>
              </a:rPr>
              <a:t> </a:t>
            </a:r>
          </a:p>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b) </a:t>
            </a:r>
            <a:r>
              <a:rPr lang="en-US" sz="2400" cap="none" dirty="0" smtClean="0">
                <a:latin typeface="David" panose="020E0502060401010101" pitchFamily="34" charset="-79"/>
                <a:cs typeface="David" panose="020E0502060401010101" pitchFamily="34" charset="-79"/>
              </a:rPr>
              <a:t>History of intermittent pain , fluctuating jaundice and dyspepsia suggest calculus obstruction of the common bile duct.</a:t>
            </a: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c) </a:t>
            </a:r>
            <a:r>
              <a:rPr lang="en-US" sz="2400" cap="none" dirty="0" smtClean="0">
                <a:latin typeface="David" panose="020E0502060401010101" pitchFamily="34" charset="-79"/>
                <a:cs typeface="David" panose="020E0502060401010101" pitchFamily="34" charset="-79"/>
              </a:rPr>
              <a:t>History of weight loss and progressive jaundice favors diagnosis of neoplasia.</a:t>
            </a:r>
          </a:p>
          <a:p>
            <a:endParaRPr lang="ar-SA" dirty="0"/>
          </a:p>
        </p:txBody>
      </p:sp>
    </p:spTree>
    <p:extLst>
      <p:ext uri="{BB962C8B-B14F-4D97-AF65-F5344CB8AC3E}">
        <p14:creationId xmlns:p14="http://schemas.microsoft.com/office/powerpoint/2010/main" val="64774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45695" y="1150893"/>
            <a:ext cx="10394707" cy="3846223"/>
          </a:xfrm>
        </p:spPr>
        <p:txBody>
          <a:bodyPr>
            <a:normAutofit lnSpcReduction="10000"/>
          </a:bodyPr>
          <a:lstStyle/>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d) </a:t>
            </a:r>
            <a:r>
              <a:rPr lang="en-US" sz="2400" cap="none" dirty="0" smtClean="0">
                <a:latin typeface="David" panose="020E0502060401010101" pitchFamily="34" charset="-79"/>
                <a:cs typeface="David" panose="020E0502060401010101" pitchFamily="34" charset="-79"/>
              </a:rPr>
              <a:t>Obstructive jaundice is likely if there is a history of passage of dark urine ,pale stools and pruritus ( owing to inability to secret bile salts into the obstructed biliary system)</a:t>
            </a: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e) </a:t>
            </a:r>
            <a:r>
              <a:rPr lang="en-US" sz="2400" cap="none" dirty="0" smtClean="0">
                <a:latin typeface="David" panose="020E0502060401010101" pitchFamily="34" charset="-79"/>
                <a:cs typeface="David" panose="020E0502060401010101" pitchFamily="34" charset="-79"/>
              </a:rPr>
              <a:t>Hepatocellular jaundice is likely if there are stigmata of chronic liver disease such as liver palms , spider naevi , testicular atrophy , and gynaecomastia</a:t>
            </a:r>
            <a:endParaRPr lang="ar-SA" sz="2400" cap="none" dirty="0" smtClean="0">
              <a:latin typeface="David" panose="020E0502060401010101" pitchFamily="34" charset="-79"/>
              <a:cs typeface="David" panose="020E0502060401010101" pitchFamily="34" charset="-79"/>
            </a:endParaRPr>
          </a:p>
          <a:p>
            <a:pPr marL="0" indent="0" algn="l">
              <a:buNone/>
            </a:pPr>
            <a:endParaRPr lang="en-US" sz="2400" cap="none" dirty="0" smtClean="0">
              <a:latin typeface="David" panose="020E0502060401010101" pitchFamily="34" charset="-79"/>
              <a:cs typeface="David" panose="020E0502060401010101" pitchFamily="34" charset="-79"/>
            </a:endParaRPr>
          </a:p>
          <a:p>
            <a:pPr marL="0" indent="0" algn="l">
              <a:buNone/>
            </a:pPr>
            <a:r>
              <a:rPr lang="en-US" sz="2400" b="1" cap="none" dirty="0" smtClean="0">
                <a:solidFill>
                  <a:srgbClr val="FF0000"/>
                </a:solidFill>
                <a:latin typeface="David" panose="020E0502060401010101" pitchFamily="34" charset="-79"/>
                <a:cs typeface="David" panose="020E0502060401010101" pitchFamily="34" charset="-79"/>
              </a:rPr>
              <a:t>f) </a:t>
            </a:r>
            <a:r>
              <a:rPr lang="en-US" sz="2400" cap="none" dirty="0" smtClean="0">
                <a:latin typeface="David" panose="020E0502060401010101" pitchFamily="34" charset="-79"/>
                <a:cs typeface="David" panose="020E0502060401010101" pitchFamily="34" charset="-79"/>
              </a:rPr>
              <a:t>The abdomen must be examined for evidence of hepatomegaly , or distended gallbladder and for signs of portal hypertension such as splenomegaly , ascites and large collateral veins " caput medusa" in the abdominal wall</a:t>
            </a:r>
          </a:p>
          <a:p>
            <a:endParaRPr lang="ar-SA" dirty="0"/>
          </a:p>
        </p:txBody>
      </p:sp>
    </p:spTree>
    <p:extLst>
      <p:ext uri="{BB962C8B-B14F-4D97-AF65-F5344CB8AC3E}">
        <p14:creationId xmlns:p14="http://schemas.microsoft.com/office/powerpoint/2010/main" val="211711424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TotalTime>
  <Words>1836</Words>
  <Application>Microsoft Office PowerPoint</Application>
  <PresentationFormat>ملء الشاشة</PresentationFormat>
  <Paragraphs>215</Paragraphs>
  <Slides>59</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59</vt:i4>
      </vt:variant>
    </vt:vector>
  </HeadingPairs>
  <TitlesOfParts>
    <vt:vector size="65" baseType="lpstr">
      <vt:lpstr>Arial</vt:lpstr>
      <vt:lpstr>Calibri</vt:lpstr>
      <vt:lpstr>Calibri Light</vt:lpstr>
      <vt:lpstr>David</vt:lpstr>
      <vt:lpstr>Times New Roman</vt:lpstr>
      <vt:lpstr>نسق Office</vt:lpstr>
      <vt:lpstr>DR.HAMAD ALQAHTANI Associate Professor Consultant Hepatobiliary Surgeon</vt:lpstr>
      <vt:lpstr>The Liver   </vt:lpstr>
      <vt:lpstr>Surgical anatomy of the liver </vt:lpstr>
      <vt:lpstr>Jaundice</vt:lpstr>
      <vt:lpstr>                                                Pathogenesis jaundice is caused by an increase in the level of circulating bilirubin and becomes obvious in the skin and sclera when levels exceed 50 µmol/ l.   Bile flow</vt:lpstr>
      <vt:lpstr>Causes of Jaundice</vt:lpstr>
      <vt:lpstr>3. Post Hepatic (Biliary Obstruction – Surgical Jaundice) </vt:lpstr>
      <vt:lpstr>Diagnosis  History and physical examination</vt:lpstr>
      <vt:lpstr>عرض تقديمي في PowerPoint</vt:lpstr>
      <vt:lpstr> Biochemical and hematological investigations </vt:lpstr>
      <vt:lpstr>عرض تقديمي في PowerPoint</vt:lpstr>
      <vt:lpstr>Radiological investigations </vt:lpstr>
      <vt:lpstr>عرض تقديمي في PowerPoint</vt:lpstr>
      <vt:lpstr>عرض تقديمي في PowerPoint</vt:lpstr>
      <vt:lpstr>عرض تقديمي في PowerPoint</vt:lpstr>
      <vt:lpstr>d) Percutaneous transhepatic cholangiography (PTC) : it is invasive investigation used to outline the proximal biliary tree in obstructive jaundice by injecting contrast through slim flexible needle passed percutaneously to the liver parenchyma and biliary system. </vt:lpstr>
      <vt:lpstr>عرض تقديمي في PowerPoint</vt:lpstr>
      <vt:lpstr>عرض تقديمي في PowerPoint</vt:lpstr>
      <vt:lpstr>                                             liver biopsy  Liver biopsy may be considered in patients with unexplained jaundice , in whom an obstructing lesion has been excluded radiologically. </vt:lpstr>
      <vt:lpstr>عرض تقديمي في PowerPoint</vt:lpstr>
      <vt:lpstr>Pyogenic liver abscess</vt:lpstr>
      <vt:lpstr>Clinical features </vt:lpstr>
      <vt:lpstr>Investigations </vt:lpstr>
      <vt:lpstr>عرض تقديمي في PowerPoint</vt:lpstr>
      <vt:lpstr>Management</vt:lpstr>
      <vt:lpstr>Amoebic liver abscess</vt:lpstr>
      <vt:lpstr>1) Entamoeba histolytica is a protozoal parasite that infests the large intestine. Trophozoites released by the cyst in the intestine may penetrate the mucosa to gain access to the portal venous system and so spread to the liver to cause amoebic liver abscess.    2) The abscess is large and thin-walled , is usually solitary , and in the right lobe , and contains brown sterile pus resembling “anchovy sauce “. </vt:lpstr>
      <vt:lpstr>                Clinical features   Symptoms  1) Right upper quadrant abdominal pain is the commonest symptom 2) Anorexia , nausea , weight loss and night sweating  Signs  1) Tender hepatomegaly 2) Jaundice (uncommon) 2) Other signs includes basal pulmonary collapse , pleural effusion.</vt:lpstr>
      <vt:lpstr>                                 Investigation        Lab tests: Leukocytosis , direct and indirect serological tests are extremely useful for diagnosis   Imaging: Ultrasound and CT scan are used to demonstrate the site and size of the abscess</vt:lpstr>
      <vt:lpstr>Complications of amebic abscess</vt:lpstr>
      <vt:lpstr>                                      Treatment  1) Treatment consist of administration of metronidazole 800mg  8hourly , for 7 – 10 days  2) The abscess should be aspirated under imaging guidance if no response to medical treatment within 72 hours</vt:lpstr>
      <vt:lpstr>عرض تقديمي في PowerPoint</vt:lpstr>
      <vt:lpstr>عرض تقديمي في PowerPoint</vt:lpstr>
      <vt:lpstr>عرض تقديمي في PowerPoint</vt:lpstr>
      <vt:lpstr>Clinical features </vt:lpstr>
      <vt:lpstr>عرض تقديمي في PowerPoint</vt:lpstr>
      <vt:lpstr>Investigations  </vt:lpstr>
      <vt:lpstr>عرض تقديمي في PowerPoint</vt:lpstr>
      <vt:lpstr>عرض تقديمي في PowerPoint</vt:lpstr>
      <vt:lpstr>Treatment </vt:lpstr>
      <vt:lpstr>Tumors of the liver </vt:lpstr>
      <vt:lpstr>عرض تقديمي في PowerPoint</vt:lpstr>
      <vt:lpstr>Hepatocellular carcinoma (hepatoma)   Risk factors   1) Hepatitis b virus                                           2) Hepatitis c virus                                           3) Aflatoxin , derived from the fungus                                                 "Aspragellus flavus“                                                 4) Liver cirrhosis  </vt:lpstr>
      <vt:lpstr>                                          Clinical features  Symptoms 1. Asymptomatic in the early stage 2. Abdominal pain 3. Sudden deterioration in the liver function due to extension of the tumor into the portal vein in patient with chronic liver disease 4. Common presenting features involve progression of existing liver disease symptoms ( abdominal pain , weight loss , abdominal distention , fever , spontaneous intraperitoneal hemorrhage ) 5. Jaundice is not common unless there is advanced cirrhosis  Signs Examination may reveal features of established liver disease and hepatomegaly  </vt:lpstr>
      <vt:lpstr>                                      Investigations  Lab tests : LFT is generally deranged . α-fetoprotein (AFP) is tumor marker which elevated in some patient with HCC and can be used as screening test in high risk patients (e.g. cirrhosis)   Imaging : Ultrasound , CT scan and MRI can assess the site , size , diagnosis of the tumor and can help in planning the surgical resection. CT scan will show hypervascular tumor. </vt:lpstr>
      <vt:lpstr>عرض تقديمي في PowerPoint</vt:lpstr>
      <vt:lpstr>عرض تقديمي في PowerPoint</vt:lpstr>
      <vt:lpstr>                                       Treatment  1. Surgical resection is the preferred treatment in fit patients with good liver function and no evidence of metastasis   2. In advanced cases , systemic chemotherapy is recommended </vt:lpstr>
      <vt:lpstr>                            Cholangiocarcinoma   it is adenocarcinoma of intrahepatic biliary radicles.  Clinical features    Jaundice , pain and enlarged liver are the common presenting features.  Investigation Can be assessed by ultrasound , CT scan and MRI  Treatment  Surgical resection is the only curative treatment when appropriate </vt:lpstr>
      <vt:lpstr>عرض تقديمي في PowerPoint</vt:lpstr>
      <vt:lpstr>عرض تقديمي في PowerPoint</vt:lpstr>
      <vt:lpstr>Portal hypertension </vt:lpstr>
      <vt:lpstr>Portal hypertension is caused by increased resistance to portal blood flow. The normal pressure of 5 – 15 cmH2O in the portal vein is consistently exceeded. </vt:lpstr>
      <vt:lpstr>              Effect of portal hypertension  1. Formation of Porto-systemic shunting at three principal sites  :     a) Gastro-esophageal varices that may cause severe upper gastrointestinal  bleeding               b) Retroperitoneal and periumbilical collaterals " Caput medusa " that may cause excessive bleeding during surgery at these sites            c) Anorectal varices that may cause lower gastrointestinal bleeding  2. Splenomegaly and related hypersplenism with pancytopenia   3. Ascites that my be complicated by primary peritonitis and respiratory compromise.      4. Encephalopathy due to increase level of toxins such as ammonia in the   systemic circulation     </vt:lpstr>
      <vt:lpstr>عرض تقديمي في PowerPoint</vt:lpstr>
      <vt:lpstr>                                    Clinical features   1. Patients with cirrhosis frequently develop anorexia , generalized malaise and weight loss.  2. Clinical manifestations include jaundice  , spider naevi , ascites and hepatosplenomegaly.  3. Slurring of speech , a flapping tremor or dysarthria may point to encephalopathy. </vt:lpstr>
      <vt:lpstr>                                           Investigations            Laboratory tests: may show elevated bilirubin , with depressed serum albumin. Anemia may be present. The prothrombin time and other indices of clotting may be abnormal. Serology tests for hepatitis B , C may be positive as underlying cause for liver cirrhosis.  </vt:lpstr>
      <vt:lpstr>                                         Treatment   1. Acute bleeding Gastroesophageal varices : Endoscopic banding or sclerotherapy injection. Uncontrolled bleeding may need surgical intervention.  2. Ascites : can be treated by restriction of water and salt intake followed by diuretics . In advanced cases may need portosystemic shunting.  3. Advanced cases of liver cirrhosis ( child C)  may need liver transplant as definitive treatment for the liver cirrhosis , portal hypertension and its complications.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DR.HAMAD ALQAHTANI ASSOCIATE PROFESSOR CONSULTANT HEPATOBILIARY SURGEON</dc:title>
  <dc:creator>DR HAMAD AL QAHTANI</dc:creator>
  <cp:lastModifiedBy>DR HAMAD AL QAHTANI</cp:lastModifiedBy>
  <cp:revision>120</cp:revision>
  <dcterms:created xsi:type="dcterms:W3CDTF">2014-09-01T02:10:55Z</dcterms:created>
  <dcterms:modified xsi:type="dcterms:W3CDTF">2014-09-07T16:22:11Z</dcterms:modified>
</cp:coreProperties>
</file>