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86" r:id="rId3"/>
    <p:sldId id="287" r:id="rId4"/>
    <p:sldId id="288" r:id="rId5"/>
    <p:sldId id="290" r:id="rId6"/>
    <p:sldId id="289" r:id="rId7"/>
    <p:sldId id="291" r:id="rId8"/>
    <p:sldId id="281" r:id="rId9"/>
    <p:sldId id="292" r:id="rId10"/>
    <p:sldId id="300" r:id="rId11"/>
    <p:sldId id="268" r:id="rId12"/>
    <p:sldId id="279" r:id="rId13"/>
    <p:sldId id="294" r:id="rId14"/>
    <p:sldId id="293" r:id="rId15"/>
    <p:sldId id="295" r:id="rId16"/>
    <p:sldId id="297" r:id="rId17"/>
    <p:sldId id="296" r:id="rId18"/>
    <p:sldId id="301" r:id="rId19"/>
    <p:sldId id="274" r:id="rId20"/>
    <p:sldId id="284" r:id="rId21"/>
    <p:sldId id="285" r:id="rId22"/>
    <p:sldId id="298" r:id="rId23"/>
    <p:sldId id="270" r:id="rId24"/>
    <p:sldId id="299" r:id="rId25"/>
    <p:sldId id="271" r:id="rId26"/>
    <p:sldId id="280" r:id="rId27"/>
    <p:sldId id="262" r:id="rId28"/>
    <p:sldId id="302" r:id="rId29"/>
    <p:sldId id="304"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62" autoAdjust="0"/>
    <p:restoredTop sz="94660"/>
  </p:normalViewPr>
  <p:slideViewPr>
    <p:cSldViewPr>
      <p:cViewPr varScale="1">
        <p:scale>
          <a:sx n="68" d="100"/>
          <a:sy n="68" d="100"/>
        </p:scale>
        <p:origin x="-135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402"/>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82AAD1CD-F162-4CC6-BFDC-68951BCA926A}" type="datetimeFigureOut">
              <a:rPr lang="en-US" smtClean="0"/>
              <a:pPr/>
              <a:t>1/22/2016</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6B1350B8-B63F-41E0-BEC5-9CB348800CD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2AAD1CD-F162-4CC6-BFDC-68951BCA926A}" type="datetimeFigureOut">
              <a:rPr lang="en-US" smtClean="0"/>
              <a:pPr/>
              <a:t>1/22/2016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6B1350B8-B63F-41E0-BEC5-9CB348800CD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2AAD1CD-F162-4CC6-BFDC-68951BCA926A}" type="datetimeFigureOut">
              <a:rPr lang="en-US" smtClean="0"/>
              <a:pPr/>
              <a:t>1/22/2016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6B1350B8-B63F-41E0-BEC5-9CB348800CD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2AAD1CD-F162-4CC6-BFDC-68951BCA926A}" type="datetimeFigureOut">
              <a:rPr lang="en-US" smtClean="0"/>
              <a:pPr/>
              <a:t>1/22/2016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6B1350B8-B63F-41E0-BEC5-9CB348800CD7}"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82AAD1CD-F162-4CC6-BFDC-68951BCA926A}" type="datetimeFigureOut">
              <a:rPr lang="en-US" smtClean="0"/>
              <a:pPr/>
              <a:t>1/22/2016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6B1350B8-B63F-41E0-BEC5-9CB348800CD7}"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82AAD1CD-F162-4CC6-BFDC-68951BCA926A}" type="datetimeFigureOut">
              <a:rPr lang="en-US" smtClean="0"/>
              <a:pPr/>
              <a:t>1/22/2016</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6B1350B8-B63F-41E0-BEC5-9CB348800CD7}"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82AAD1CD-F162-4CC6-BFDC-68951BCA926A}" type="datetimeFigureOut">
              <a:rPr lang="en-US" smtClean="0"/>
              <a:pPr/>
              <a:t>1/22/2016</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6B1350B8-B63F-41E0-BEC5-9CB348800CD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82AAD1CD-F162-4CC6-BFDC-68951BCA926A}" type="datetimeFigureOut">
              <a:rPr lang="en-US" smtClean="0"/>
              <a:pPr/>
              <a:t>1/22/2016</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6B1350B8-B63F-41E0-BEC5-9CB348800CD7}"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82AAD1CD-F162-4CC6-BFDC-68951BCA926A}" type="datetimeFigureOut">
              <a:rPr lang="en-US" smtClean="0"/>
              <a:pPr/>
              <a:t>1/22/2016</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6B1350B8-B63F-41E0-BEC5-9CB348800CD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82AAD1CD-F162-4CC6-BFDC-68951BCA926A}" type="datetimeFigureOut">
              <a:rPr lang="en-US" smtClean="0"/>
              <a:pPr/>
              <a:t>1/22/2016</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6B1350B8-B63F-41E0-BEC5-9CB348800CD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82AAD1CD-F162-4CC6-BFDC-68951BCA926A}" type="datetimeFigureOut">
              <a:rPr lang="en-US" smtClean="0"/>
              <a:pPr/>
              <a:t>1/22/2016</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6B1350B8-B63F-41E0-BEC5-9CB348800CD7}"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82AAD1CD-F162-4CC6-BFDC-68951BCA926A}" type="datetimeFigureOut">
              <a:rPr lang="en-US" smtClean="0"/>
              <a:pPr/>
              <a:t>1/22/2016</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6B1350B8-B63F-41E0-BEC5-9CB348800CD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0"/>
            <a:ext cx="7772400" cy="1829761"/>
          </a:xfrm>
        </p:spPr>
        <p:txBody>
          <a:bodyPr>
            <a:noAutofit/>
          </a:bodyPr>
          <a:lstStyle/>
          <a:p>
            <a:r>
              <a:rPr lang="en-US" sz="5400" dirty="0" smtClean="0">
                <a:latin typeface="Constantia" pitchFamily="18" charset="0"/>
              </a:rPr>
              <a:t>INFLAMMATORY MYOPTHIES</a:t>
            </a:r>
            <a:endParaRPr lang="en-US" sz="5400" dirty="0">
              <a:latin typeface="Constantia" pitchFamily="18" charset="0"/>
            </a:endParaRPr>
          </a:p>
        </p:txBody>
      </p:sp>
      <p:sp>
        <p:nvSpPr>
          <p:cNvPr id="3" name="Subtitle 2"/>
          <p:cNvSpPr>
            <a:spLocks noGrp="1"/>
          </p:cNvSpPr>
          <p:nvPr>
            <p:ph type="subTitle" idx="1"/>
          </p:nvPr>
        </p:nvSpPr>
        <p:spPr>
          <a:xfrm>
            <a:off x="2133600" y="2667000"/>
            <a:ext cx="6400800" cy="2057400"/>
          </a:xfrm>
        </p:spPr>
        <p:txBody>
          <a:bodyPr>
            <a:noAutofit/>
          </a:bodyPr>
          <a:lstStyle/>
          <a:p>
            <a:r>
              <a:rPr lang="en-US" sz="4000" dirty="0" smtClean="0">
                <a:solidFill>
                  <a:schemeClr val="tx1"/>
                </a:solidFill>
                <a:latin typeface="Constantia" pitchFamily="18" charset="0"/>
              </a:rPr>
              <a:t>Dr. M. A. SOFI</a:t>
            </a:r>
          </a:p>
          <a:p>
            <a:r>
              <a:rPr lang="en-US" sz="4000" dirty="0" smtClean="0">
                <a:solidFill>
                  <a:schemeClr val="tx1"/>
                </a:solidFill>
                <a:latin typeface="Constantia" pitchFamily="18" charset="0"/>
              </a:rPr>
              <a:t>MD; FRCP; (London); </a:t>
            </a:r>
            <a:r>
              <a:rPr lang="en-US" sz="4000" dirty="0" err="1" smtClean="0">
                <a:solidFill>
                  <a:schemeClr val="tx1"/>
                </a:solidFill>
                <a:latin typeface="Constantia" pitchFamily="18" charset="0"/>
              </a:rPr>
              <a:t>FRCPEdin;FRCSEdin</a:t>
            </a:r>
            <a:endParaRPr lang="en-US" sz="4000" dirty="0">
              <a:solidFill>
                <a:schemeClr val="tx1"/>
              </a:solidFill>
              <a:latin typeface="Constantia"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152400" y="838200"/>
            <a:ext cx="4343400" cy="6019800"/>
          </a:xfrm>
        </p:spPr>
        <p:txBody>
          <a:bodyPr>
            <a:noAutofit/>
          </a:bodyPr>
          <a:lstStyle/>
          <a:p>
            <a:r>
              <a:rPr lang="en-US" sz="2400" b="1" dirty="0" smtClean="0">
                <a:latin typeface="Constantia" panose="02030602050306030303" pitchFamily="18" charset="0"/>
              </a:rPr>
              <a:t>Juvenile </a:t>
            </a:r>
            <a:r>
              <a:rPr lang="en-US" sz="2400" b="1" dirty="0" err="1" smtClean="0">
                <a:latin typeface="Constantia" panose="02030602050306030303" pitchFamily="18" charset="0"/>
              </a:rPr>
              <a:t>dermatomyositis</a:t>
            </a:r>
            <a:r>
              <a:rPr lang="en-US" sz="2400" dirty="0" smtClean="0">
                <a:latin typeface="Constantia" panose="02030602050306030303" pitchFamily="18" charset="0"/>
              </a:rPr>
              <a:t> — Children with inflammatory </a:t>
            </a:r>
            <a:r>
              <a:rPr lang="en-US" sz="2400" dirty="0" err="1" smtClean="0">
                <a:latin typeface="Constantia" panose="02030602050306030303" pitchFamily="18" charset="0"/>
              </a:rPr>
              <a:t>myopathy</a:t>
            </a:r>
            <a:r>
              <a:rPr lang="en-US" sz="2400" dirty="0" smtClean="0">
                <a:latin typeface="Constantia" panose="02030602050306030303" pitchFamily="18" charset="0"/>
              </a:rPr>
              <a:t> usually but not always have a DM rash. </a:t>
            </a:r>
          </a:p>
          <a:p>
            <a:r>
              <a:rPr lang="en-US" sz="2400" dirty="0" smtClean="0">
                <a:latin typeface="Constantia" panose="02030602050306030303" pitchFamily="18" charset="0"/>
              </a:rPr>
              <a:t>They develop painful calcium deposits on the skin and  fascia.</a:t>
            </a:r>
          </a:p>
          <a:p>
            <a:pPr>
              <a:buNone/>
            </a:pPr>
            <a:endParaRPr lang="en-US" sz="2400" dirty="0">
              <a:latin typeface="Constantia" panose="02030602050306030303" pitchFamily="18" charset="0"/>
            </a:endParaRPr>
          </a:p>
        </p:txBody>
      </p:sp>
      <p:sp>
        <p:nvSpPr>
          <p:cNvPr id="3" name="Content Placeholder 2"/>
          <p:cNvSpPr>
            <a:spLocks noGrp="1"/>
          </p:cNvSpPr>
          <p:nvPr>
            <p:ph sz="half" idx="2"/>
          </p:nvPr>
        </p:nvSpPr>
        <p:spPr>
          <a:xfrm>
            <a:off x="4648200" y="457200"/>
            <a:ext cx="4495800" cy="6400800"/>
          </a:xfrm>
        </p:spPr>
        <p:txBody>
          <a:bodyPr>
            <a:noAutofit/>
          </a:bodyPr>
          <a:lstStyle/>
          <a:p>
            <a:r>
              <a:rPr lang="en-US" sz="2400" b="1" dirty="0" smtClean="0">
                <a:latin typeface="Constantia" panose="02030602050306030303" pitchFamily="18" charset="0"/>
              </a:rPr>
              <a:t>Other </a:t>
            </a:r>
            <a:r>
              <a:rPr lang="en-US" sz="2400" b="1" dirty="0">
                <a:latin typeface="Constantia" panose="02030602050306030303" pitchFamily="18" charset="0"/>
              </a:rPr>
              <a:t>systemic rheumatic diseases</a:t>
            </a:r>
            <a:r>
              <a:rPr lang="en-US" sz="2400" dirty="0">
                <a:latin typeface="Constantia" panose="02030602050306030303" pitchFamily="18" charset="0"/>
              </a:rPr>
              <a:t> — When myositis accompanies scleroderma or systemic lupus, the myositis does not always cause symptoms. </a:t>
            </a:r>
            <a:endParaRPr lang="en-US" sz="2400" dirty="0" smtClean="0">
              <a:latin typeface="Constantia" panose="02030602050306030303" pitchFamily="18" charset="0"/>
            </a:endParaRPr>
          </a:p>
          <a:p>
            <a:r>
              <a:rPr lang="en-US" sz="2400" dirty="0" smtClean="0">
                <a:latin typeface="Constantia" panose="02030602050306030303" pitchFamily="18" charset="0"/>
              </a:rPr>
              <a:t>May have </a:t>
            </a:r>
            <a:r>
              <a:rPr lang="en-US" sz="2400" dirty="0">
                <a:latin typeface="Constantia" panose="02030602050306030303" pitchFamily="18" charset="0"/>
              </a:rPr>
              <a:t>mild muscle </a:t>
            </a:r>
            <a:r>
              <a:rPr lang="en-US" sz="2400" dirty="0" smtClean="0">
                <a:latin typeface="Constantia" panose="02030602050306030303" pitchFamily="18" charset="0"/>
              </a:rPr>
              <a:t>weakness, others </a:t>
            </a:r>
            <a:r>
              <a:rPr lang="en-US" sz="2400" dirty="0">
                <a:latin typeface="Constantia" panose="02030602050306030303" pitchFamily="18" charset="0"/>
              </a:rPr>
              <a:t>have only abnormal blood muscle </a:t>
            </a:r>
            <a:r>
              <a:rPr lang="en-US" sz="2400" dirty="0" smtClean="0">
                <a:latin typeface="Constantia" panose="02030602050306030303" pitchFamily="18" charset="0"/>
              </a:rPr>
              <a:t>enzymes.</a:t>
            </a:r>
          </a:p>
          <a:p>
            <a:r>
              <a:rPr lang="en-US" sz="2400" b="1" dirty="0">
                <a:latin typeface="Constantia" panose="02030602050306030303" pitchFamily="18" charset="0"/>
              </a:rPr>
              <a:t>Cancer</a:t>
            </a:r>
            <a:r>
              <a:rPr lang="en-US" sz="2400" dirty="0">
                <a:latin typeface="Constantia" panose="02030602050306030303" pitchFamily="18" charset="0"/>
              </a:rPr>
              <a:t> </a:t>
            </a:r>
            <a:r>
              <a:rPr lang="en-US" sz="2400" dirty="0" smtClean="0">
                <a:latin typeface="Constantia" panose="02030602050306030303" pitchFamily="18" charset="0"/>
              </a:rPr>
              <a:t>—</a:t>
            </a:r>
            <a:r>
              <a:rPr lang="en-US" sz="2400" dirty="0">
                <a:latin typeface="Constantia" panose="02030602050306030303" pitchFamily="18" charset="0"/>
              </a:rPr>
              <a:t> </a:t>
            </a:r>
            <a:r>
              <a:rPr lang="en-US" sz="2400" dirty="0" smtClean="0">
                <a:latin typeface="Constantia" panose="02030602050306030303" pitchFamily="18" charset="0"/>
              </a:rPr>
              <a:t>Inflammatory </a:t>
            </a:r>
            <a:r>
              <a:rPr lang="en-US" sz="2400" dirty="0">
                <a:latin typeface="Constantia" panose="02030602050306030303" pitchFamily="18" charset="0"/>
              </a:rPr>
              <a:t>myopathies, especially adults with dermatomyositis who do not have anti-</a:t>
            </a:r>
            <a:r>
              <a:rPr lang="en-US" sz="2400" dirty="0" err="1">
                <a:latin typeface="Constantia" panose="02030602050306030303" pitchFamily="18" charset="0"/>
              </a:rPr>
              <a:t>synthetase</a:t>
            </a:r>
            <a:r>
              <a:rPr lang="en-US" sz="2400" dirty="0">
                <a:latin typeface="Constantia" panose="02030602050306030303" pitchFamily="18" charset="0"/>
              </a:rPr>
              <a:t> antibodies, have an increased risk of cancer.</a:t>
            </a:r>
          </a:p>
          <a:p>
            <a:endParaRPr lang="en-US" sz="2400" dirty="0"/>
          </a:p>
        </p:txBody>
      </p:sp>
      <p:sp>
        <p:nvSpPr>
          <p:cNvPr id="5" name="TextBox 4"/>
          <p:cNvSpPr txBox="1"/>
          <p:nvPr/>
        </p:nvSpPr>
        <p:spPr>
          <a:xfrm>
            <a:off x="0" y="-4465"/>
            <a:ext cx="8991600" cy="461665"/>
          </a:xfrm>
          <a:prstGeom prst="rect">
            <a:avLst/>
          </a:prstGeom>
          <a:noFill/>
        </p:spPr>
        <p:txBody>
          <a:bodyPr wrap="square" rtlCol="0">
            <a:spAutoFit/>
          </a:bodyPr>
          <a:lstStyle/>
          <a:p>
            <a:r>
              <a:rPr lang="en-US" b="1" dirty="0" smtClean="0">
                <a:latin typeface="Constantia" panose="02030602050306030303" pitchFamily="18" charset="0"/>
              </a:rPr>
              <a:t>		</a:t>
            </a:r>
            <a:r>
              <a:rPr lang="en-US" sz="2400" b="1" dirty="0" smtClean="0">
                <a:latin typeface="Constantia" panose="02030602050306030303" pitchFamily="18" charset="0"/>
              </a:rPr>
              <a:t>Clinical manifestations</a:t>
            </a:r>
            <a:endParaRPr lang="en-US" sz="2400" dirty="0">
              <a:latin typeface="Constantia" panose="02030602050306030303" pitchFamily="18" charset="0"/>
            </a:endParaRPr>
          </a:p>
        </p:txBody>
      </p:sp>
    </p:spTree>
    <p:extLst>
      <p:ext uri="{BB962C8B-B14F-4D97-AF65-F5344CB8AC3E}">
        <p14:creationId xmlns:p14="http://schemas.microsoft.com/office/powerpoint/2010/main" xmlns="" val="34101101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0" y="838200"/>
            <a:ext cx="4495800" cy="6019800"/>
          </a:xfrm>
        </p:spPr>
        <p:txBody>
          <a:bodyPr>
            <a:normAutofit lnSpcReduction="10000"/>
          </a:bodyPr>
          <a:lstStyle/>
          <a:p>
            <a:r>
              <a:rPr lang="en-US" sz="2400" b="1" dirty="0" smtClean="0">
                <a:latin typeface="Constantia" pitchFamily="18" charset="0"/>
              </a:rPr>
              <a:t>Elevated muscle enzyme</a:t>
            </a:r>
            <a:r>
              <a:rPr lang="en-US" sz="2400" dirty="0" smtClean="0">
                <a:latin typeface="Constantia" pitchFamily="18" charset="0"/>
              </a:rPr>
              <a:t>: CK, LDH, AST, ALT are all muscle enzymes that may be elevated</a:t>
            </a:r>
          </a:p>
          <a:p>
            <a:r>
              <a:rPr lang="en-US" sz="2400" b="1" dirty="0" err="1" smtClean="0">
                <a:latin typeface="Constantia" pitchFamily="18" charset="0"/>
              </a:rPr>
              <a:t>Autoantibodies</a:t>
            </a:r>
            <a:r>
              <a:rPr lang="en-US" sz="2400" dirty="0" smtClean="0">
                <a:latin typeface="Constantia" pitchFamily="18" charset="0"/>
              </a:rPr>
              <a:t>, including antinuclear antibodies, in up to 80 percent of patients with DM and PM</a:t>
            </a:r>
          </a:p>
          <a:p>
            <a:r>
              <a:rPr lang="en-US" sz="2400" dirty="0" smtClean="0">
                <a:latin typeface="Constantia" pitchFamily="18" charset="0"/>
              </a:rPr>
              <a:t>Elevated levels of serum and urine </a:t>
            </a:r>
            <a:r>
              <a:rPr lang="en-US" sz="2400" b="1" dirty="0" err="1" smtClean="0">
                <a:latin typeface="Constantia" pitchFamily="18" charset="0"/>
              </a:rPr>
              <a:t>myoglobin</a:t>
            </a:r>
            <a:endParaRPr lang="en-US" sz="2400" b="1" dirty="0" smtClean="0">
              <a:latin typeface="Constantia" pitchFamily="18" charset="0"/>
            </a:endParaRPr>
          </a:p>
          <a:p>
            <a:r>
              <a:rPr lang="en-US" sz="2400" dirty="0" smtClean="0">
                <a:latin typeface="Constantia" pitchFamily="18" charset="0"/>
              </a:rPr>
              <a:t>The erythrocyte sedimentation rate (ESR) is </a:t>
            </a:r>
            <a:r>
              <a:rPr lang="en-US" sz="2400" b="1" dirty="0" smtClean="0">
                <a:latin typeface="Constantia" pitchFamily="18" charset="0"/>
              </a:rPr>
              <a:t>often normal </a:t>
            </a:r>
            <a:r>
              <a:rPr lang="en-US" sz="2400" dirty="0" smtClean="0">
                <a:latin typeface="Constantia" pitchFamily="18" charset="0"/>
              </a:rPr>
              <a:t>or is only mildly elevated, even in patients with active muscle disease </a:t>
            </a:r>
          </a:p>
          <a:p>
            <a:endParaRPr lang="en-US" sz="2000" dirty="0"/>
          </a:p>
        </p:txBody>
      </p:sp>
      <p:sp>
        <p:nvSpPr>
          <p:cNvPr id="3" name="Content Placeholder 2"/>
          <p:cNvSpPr>
            <a:spLocks noGrp="1"/>
          </p:cNvSpPr>
          <p:nvPr>
            <p:ph sz="half" idx="2"/>
          </p:nvPr>
        </p:nvSpPr>
        <p:spPr>
          <a:xfrm>
            <a:off x="4648200" y="838200"/>
            <a:ext cx="4495800" cy="6019800"/>
          </a:xfrm>
        </p:spPr>
        <p:txBody>
          <a:bodyPr>
            <a:noAutofit/>
          </a:bodyPr>
          <a:lstStyle/>
          <a:p>
            <a:pPr>
              <a:buNone/>
            </a:pPr>
            <a:r>
              <a:rPr lang="en-US" sz="2400" dirty="0" smtClean="0">
                <a:latin typeface="Constantia" pitchFamily="18" charset="0"/>
              </a:rPr>
              <a:t>Specific </a:t>
            </a:r>
            <a:r>
              <a:rPr lang="en-US" sz="2400" dirty="0" err="1" smtClean="0">
                <a:latin typeface="Constantia" pitchFamily="18" charset="0"/>
              </a:rPr>
              <a:t>autoantibodies</a:t>
            </a:r>
            <a:r>
              <a:rPr lang="en-US" sz="2400" dirty="0" smtClean="0">
                <a:latin typeface="Constantia" pitchFamily="18" charset="0"/>
              </a:rPr>
              <a:t>:</a:t>
            </a:r>
          </a:p>
          <a:p>
            <a:r>
              <a:rPr lang="en-US" sz="2400" b="1" dirty="0" err="1" smtClean="0">
                <a:latin typeface="Constantia" pitchFamily="18" charset="0"/>
              </a:rPr>
              <a:t>Myositis</a:t>
            </a:r>
            <a:r>
              <a:rPr lang="en-US" sz="2400" b="1" dirty="0" smtClean="0">
                <a:latin typeface="Constantia" pitchFamily="18" charset="0"/>
              </a:rPr>
              <a:t>-specific </a:t>
            </a:r>
            <a:r>
              <a:rPr lang="en-US" sz="2400" b="1" dirty="0" err="1" smtClean="0">
                <a:latin typeface="Constantia" pitchFamily="18" charset="0"/>
              </a:rPr>
              <a:t>autoantibodies</a:t>
            </a:r>
            <a:r>
              <a:rPr lang="en-US" sz="2400" dirty="0" smtClean="0">
                <a:latin typeface="Constantia" pitchFamily="18" charset="0"/>
              </a:rPr>
              <a:t> are detected primarily in patients with inflammatory </a:t>
            </a:r>
            <a:r>
              <a:rPr lang="en-US" sz="2400" dirty="0" err="1" smtClean="0">
                <a:latin typeface="Constantia" pitchFamily="18" charset="0"/>
              </a:rPr>
              <a:t>myositis</a:t>
            </a:r>
            <a:r>
              <a:rPr lang="en-US" sz="2400" dirty="0" smtClean="0">
                <a:latin typeface="Constantia" pitchFamily="18" charset="0"/>
              </a:rPr>
              <a:t> and which may offer information regarding prognosis and potential patterns of organ involvement</a:t>
            </a:r>
          </a:p>
          <a:p>
            <a:r>
              <a:rPr lang="en-US" sz="2400" b="1" dirty="0" err="1" smtClean="0">
                <a:latin typeface="Constantia" pitchFamily="18" charset="0"/>
              </a:rPr>
              <a:t>Myositis</a:t>
            </a:r>
            <a:r>
              <a:rPr lang="en-US" sz="2400" b="1" dirty="0" smtClean="0">
                <a:latin typeface="Constantia" pitchFamily="18" charset="0"/>
              </a:rPr>
              <a:t>-associated </a:t>
            </a:r>
            <a:r>
              <a:rPr lang="en-US" sz="2400" b="1" dirty="0" err="1" smtClean="0">
                <a:latin typeface="Constantia" pitchFamily="18" charset="0"/>
              </a:rPr>
              <a:t>autoantibodies</a:t>
            </a:r>
            <a:r>
              <a:rPr lang="en-US" sz="2400" b="1" dirty="0" smtClean="0">
                <a:latin typeface="Constantia" pitchFamily="18" charset="0"/>
              </a:rPr>
              <a:t> </a:t>
            </a:r>
            <a:r>
              <a:rPr lang="en-US" sz="2400" dirty="0" smtClean="0">
                <a:latin typeface="Constantia" pitchFamily="18" charset="0"/>
              </a:rPr>
              <a:t>are found with other autoimmune rheumatic diseases that may be associated with </a:t>
            </a:r>
            <a:r>
              <a:rPr lang="en-US" sz="2400" dirty="0" err="1" smtClean="0">
                <a:latin typeface="Constantia" pitchFamily="18" charset="0"/>
              </a:rPr>
              <a:t>myositis</a:t>
            </a:r>
            <a:r>
              <a:rPr lang="en-US" sz="2400" dirty="0" smtClean="0">
                <a:latin typeface="Constantia" pitchFamily="18" charset="0"/>
              </a:rPr>
              <a:t> especially in patients with overlap syndromes</a:t>
            </a:r>
          </a:p>
          <a:p>
            <a:endParaRPr lang="en-US" sz="2000" dirty="0">
              <a:latin typeface="Constantia" pitchFamily="18" charset="0"/>
            </a:endParaRPr>
          </a:p>
        </p:txBody>
      </p:sp>
      <p:sp>
        <p:nvSpPr>
          <p:cNvPr id="5" name="TextBox 4"/>
          <p:cNvSpPr txBox="1"/>
          <p:nvPr/>
        </p:nvSpPr>
        <p:spPr>
          <a:xfrm>
            <a:off x="0" y="76200"/>
            <a:ext cx="9144000" cy="523220"/>
          </a:xfrm>
          <a:prstGeom prst="rect">
            <a:avLst/>
          </a:prstGeom>
          <a:noFill/>
        </p:spPr>
        <p:txBody>
          <a:bodyPr wrap="square" rtlCol="0">
            <a:spAutoFit/>
          </a:bodyPr>
          <a:lstStyle/>
          <a:p>
            <a:r>
              <a:rPr lang="en-US" sz="2800" b="1" dirty="0" smtClean="0">
                <a:latin typeface="Constantia" pitchFamily="18" charset="0"/>
              </a:rPr>
              <a:t>Laboratory findings</a:t>
            </a:r>
            <a:endParaRPr lang="en-US" sz="2800" b="1" dirty="0">
              <a:latin typeface="Constantia"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r>
              <a:rPr lang="en-US" sz="2800" b="1" dirty="0" smtClean="0">
                <a:latin typeface="Constantia" pitchFamily="18" charset="0"/>
              </a:rPr>
              <a:t>HISTOPATHOLOGY</a:t>
            </a:r>
            <a:r>
              <a:rPr lang="en-US" sz="2800" dirty="0" smtClean="0">
                <a:latin typeface="Constantia" pitchFamily="18" charset="0"/>
              </a:rPr>
              <a:t>:</a:t>
            </a:r>
          </a:p>
          <a:p>
            <a:r>
              <a:rPr lang="en-US" sz="2800" dirty="0" smtClean="0">
                <a:latin typeface="Constantia" pitchFamily="18" charset="0"/>
              </a:rPr>
              <a:t> Dermatomyositis (DM) and polymyositis (PM) can be distinguished from each other and from other forms of myopathy by their </a:t>
            </a:r>
            <a:r>
              <a:rPr lang="en-US" sz="2800" dirty="0" err="1" smtClean="0">
                <a:latin typeface="Constantia" pitchFamily="18" charset="0"/>
              </a:rPr>
              <a:t>histopathologic</a:t>
            </a:r>
            <a:r>
              <a:rPr lang="en-US" sz="2800" dirty="0" smtClean="0">
                <a:latin typeface="Constantia" pitchFamily="18" charset="0"/>
              </a:rPr>
              <a:t> findings. </a:t>
            </a:r>
          </a:p>
          <a:p>
            <a:r>
              <a:rPr lang="en-US" sz="2800" dirty="0" smtClean="0">
                <a:latin typeface="Constantia" pitchFamily="18" charset="0"/>
              </a:rPr>
              <a:t>In patients with dermatomyositis, characteristic findings may also be seen on skin biopsy, although these findings are very similar on light microscopy to changes that can be seen in systemic lupus erythematosus</a:t>
            </a:r>
          </a:p>
          <a:p>
            <a:endParaRPr lang="en-US" dirty="0"/>
          </a:p>
        </p:txBody>
      </p:sp>
      <p:sp>
        <p:nvSpPr>
          <p:cNvPr id="4" name="TextBox 3"/>
          <p:cNvSpPr txBox="1"/>
          <p:nvPr/>
        </p:nvSpPr>
        <p:spPr>
          <a:xfrm>
            <a:off x="0" y="304800"/>
            <a:ext cx="9144000" cy="584775"/>
          </a:xfrm>
          <a:prstGeom prst="rect">
            <a:avLst/>
          </a:prstGeom>
          <a:noFill/>
        </p:spPr>
        <p:txBody>
          <a:bodyPr wrap="square" rtlCol="0">
            <a:spAutoFit/>
          </a:bodyPr>
          <a:lstStyle/>
          <a:p>
            <a:r>
              <a:rPr lang="en-US" sz="3200" b="1" dirty="0" smtClean="0">
                <a:latin typeface="Constantia" pitchFamily="18" charset="0"/>
              </a:rPr>
              <a:t>Laboratory findings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152400" y="762000"/>
            <a:ext cx="4343400" cy="5943600"/>
          </a:xfrm>
        </p:spPr>
        <p:txBody>
          <a:bodyPr>
            <a:noAutofit/>
          </a:bodyPr>
          <a:lstStyle/>
          <a:p>
            <a:r>
              <a:rPr lang="en-US" sz="2400" dirty="0">
                <a:solidFill>
                  <a:srgbClr val="FF0000"/>
                </a:solidFill>
                <a:latin typeface="Constantia" panose="02030602050306030303" pitchFamily="18" charset="0"/>
              </a:rPr>
              <a:t>Hypothyroidism </a:t>
            </a:r>
            <a:r>
              <a:rPr lang="en-US" sz="2400" dirty="0">
                <a:latin typeface="Constantia" panose="02030602050306030303" pitchFamily="18" charset="0"/>
              </a:rPr>
              <a:t>(usually severe cases).</a:t>
            </a:r>
          </a:p>
          <a:p>
            <a:r>
              <a:rPr lang="en-US" sz="2400" dirty="0" smtClean="0">
                <a:solidFill>
                  <a:srgbClr val="FF0000"/>
                </a:solidFill>
                <a:latin typeface="Constantia" panose="02030602050306030303" pitchFamily="18" charset="0"/>
              </a:rPr>
              <a:t>Drug induced</a:t>
            </a:r>
            <a:r>
              <a:rPr lang="en-US" sz="2400" dirty="0" smtClean="0">
                <a:latin typeface="Constantia" panose="02030602050306030303" pitchFamily="18" charset="0"/>
              </a:rPr>
              <a:t>: Drugs </a:t>
            </a:r>
            <a:r>
              <a:rPr lang="en-US" sz="2400" dirty="0">
                <a:latin typeface="Constantia" panose="02030602050306030303" pitchFamily="18" charset="0"/>
              </a:rPr>
              <a:t>that can cause myopathy </a:t>
            </a:r>
            <a:r>
              <a:rPr lang="en-US" sz="2400" dirty="0" smtClean="0">
                <a:latin typeface="Constantia" panose="02030602050306030303" pitchFamily="18" charset="0"/>
              </a:rPr>
              <a:t>include: </a:t>
            </a:r>
          </a:p>
          <a:p>
            <a:r>
              <a:rPr lang="en-US" sz="2400" b="1" dirty="0" smtClean="0">
                <a:solidFill>
                  <a:srgbClr val="FF0000"/>
                </a:solidFill>
                <a:latin typeface="Constantia" panose="02030602050306030303" pitchFamily="18" charset="0"/>
              </a:rPr>
              <a:t>Statins</a:t>
            </a:r>
            <a:r>
              <a:rPr lang="en-US" sz="2400" dirty="0" smtClean="0">
                <a:latin typeface="Constantia" panose="02030602050306030303" pitchFamily="18" charset="0"/>
              </a:rPr>
              <a:t> used for dyslipidemia </a:t>
            </a:r>
            <a:r>
              <a:rPr lang="en-US" sz="2400" dirty="0">
                <a:latin typeface="Constantia" panose="02030602050306030303" pitchFamily="18" charset="0"/>
              </a:rPr>
              <a:t> </a:t>
            </a:r>
            <a:endParaRPr lang="en-US" sz="2400" dirty="0" smtClean="0">
              <a:latin typeface="Constantia" panose="02030602050306030303" pitchFamily="18" charset="0"/>
            </a:endParaRPr>
          </a:p>
          <a:p>
            <a:r>
              <a:rPr lang="en-US" sz="2400" b="1" dirty="0" smtClean="0">
                <a:solidFill>
                  <a:srgbClr val="FF0000"/>
                </a:solidFill>
                <a:latin typeface="Constantia" panose="02030602050306030303" pitchFamily="18" charset="0"/>
              </a:rPr>
              <a:t>Prednisone</a:t>
            </a:r>
            <a:r>
              <a:rPr lang="en-US" sz="2400" dirty="0" smtClean="0">
                <a:latin typeface="Constantia" panose="02030602050306030303" pitchFamily="18" charset="0"/>
              </a:rPr>
              <a:t> </a:t>
            </a:r>
            <a:r>
              <a:rPr lang="en-US" sz="2400" dirty="0">
                <a:latin typeface="Constantia" panose="02030602050306030303" pitchFamily="18" charset="0"/>
              </a:rPr>
              <a:t>in high and prolonged </a:t>
            </a:r>
            <a:r>
              <a:rPr lang="en-US" sz="2400" dirty="0" smtClean="0">
                <a:latin typeface="Constantia" panose="02030602050306030303" pitchFamily="18" charset="0"/>
              </a:rPr>
              <a:t>doses</a:t>
            </a:r>
          </a:p>
          <a:p>
            <a:r>
              <a:rPr lang="en-US" sz="2400" b="1" dirty="0" smtClean="0">
                <a:solidFill>
                  <a:srgbClr val="FF0000"/>
                </a:solidFill>
                <a:latin typeface="Constantia" panose="02030602050306030303" pitchFamily="18" charset="0"/>
              </a:rPr>
              <a:t>Colchicine</a:t>
            </a:r>
            <a:r>
              <a:rPr lang="en-US" sz="2400" dirty="0" smtClean="0">
                <a:latin typeface="Constantia" panose="02030602050306030303" pitchFamily="18" charset="0"/>
              </a:rPr>
              <a:t> </a:t>
            </a:r>
            <a:r>
              <a:rPr lang="en-US" sz="2400" dirty="0">
                <a:latin typeface="Constantia" panose="02030602050306030303" pitchFamily="18" charset="0"/>
              </a:rPr>
              <a:t>used on a daily basis in patients with kidney disease.</a:t>
            </a:r>
          </a:p>
          <a:p>
            <a:r>
              <a:rPr lang="en-US" sz="2400" dirty="0" smtClean="0">
                <a:solidFill>
                  <a:srgbClr val="FF0000"/>
                </a:solidFill>
                <a:latin typeface="Constantia" panose="02030602050306030303" pitchFamily="18" charset="0"/>
              </a:rPr>
              <a:t>Muscular dystrophies </a:t>
            </a:r>
            <a:r>
              <a:rPr lang="en-US" sz="2400" dirty="0" smtClean="0">
                <a:latin typeface="Constantia" panose="02030602050306030303" pitchFamily="18" charset="0"/>
              </a:rPr>
              <a:t>- specific </a:t>
            </a:r>
            <a:r>
              <a:rPr lang="en-US" sz="2400" dirty="0">
                <a:latin typeface="Constantia" panose="02030602050306030303" pitchFamily="18" charset="0"/>
              </a:rPr>
              <a:t>patterns of weakness and may be familial.</a:t>
            </a:r>
          </a:p>
          <a:p>
            <a:endParaRPr lang="en-US" sz="2400" dirty="0">
              <a:latin typeface="Constantia" panose="02030602050306030303" pitchFamily="18" charset="0"/>
            </a:endParaRPr>
          </a:p>
        </p:txBody>
      </p:sp>
      <p:sp>
        <p:nvSpPr>
          <p:cNvPr id="3" name="Content Placeholder 2"/>
          <p:cNvSpPr>
            <a:spLocks noGrp="1"/>
          </p:cNvSpPr>
          <p:nvPr>
            <p:ph sz="half" idx="2"/>
          </p:nvPr>
        </p:nvSpPr>
        <p:spPr>
          <a:xfrm>
            <a:off x="4648200" y="762000"/>
            <a:ext cx="4419600" cy="6096000"/>
          </a:xfrm>
        </p:spPr>
        <p:txBody>
          <a:bodyPr>
            <a:noAutofit/>
          </a:bodyPr>
          <a:lstStyle/>
          <a:p>
            <a:r>
              <a:rPr lang="en-US" sz="2400" dirty="0" smtClean="0">
                <a:solidFill>
                  <a:srgbClr val="FF0000"/>
                </a:solidFill>
                <a:latin typeface="Constantia" panose="02030602050306030303" pitchFamily="18" charset="0"/>
              </a:rPr>
              <a:t>Metabolic </a:t>
            </a:r>
            <a:r>
              <a:rPr lang="en-US" sz="2400" dirty="0">
                <a:solidFill>
                  <a:srgbClr val="FF0000"/>
                </a:solidFill>
                <a:latin typeface="Constantia" panose="02030602050306030303" pitchFamily="18" charset="0"/>
              </a:rPr>
              <a:t>myopathies </a:t>
            </a:r>
            <a:r>
              <a:rPr lang="en-US" sz="2400" dirty="0">
                <a:latin typeface="Constantia" panose="02030602050306030303" pitchFamily="18" charset="0"/>
              </a:rPr>
              <a:t>– </a:t>
            </a:r>
            <a:r>
              <a:rPr lang="en-US" sz="2400" dirty="0" smtClean="0">
                <a:latin typeface="Constantia" panose="02030602050306030303" pitchFamily="18" charset="0"/>
              </a:rPr>
              <a:t>(Rare) </a:t>
            </a:r>
            <a:r>
              <a:rPr lang="en-US" sz="2400" dirty="0">
                <a:latin typeface="Constantia" panose="02030602050306030303" pitchFamily="18" charset="0"/>
              </a:rPr>
              <a:t>due to abnormalities in enzymes involved in the metabolism of carbohydrates or fats.</a:t>
            </a:r>
          </a:p>
          <a:p>
            <a:r>
              <a:rPr lang="en-US" sz="2400" dirty="0" smtClean="0">
                <a:solidFill>
                  <a:srgbClr val="FF0000"/>
                </a:solidFill>
                <a:latin typeface="Constantia" panose="02030602050306030303" pitchFamily="18" charset="0"/>
              </a:rPr>
              <a:t>Electrolyte abnormalities </a:t>
            </a:r>
            <a:r>
              <a:rPr lang="en-US" sz="2400" dirty="0" smtClean="0">
                <a:latin typeface="Constantia" panose="02030602050306030303" pitchFamily="18" charset="0"/>
              </a:rPr>
              <a:t>- such </a:t>
            </a:r>
            <a:r>
              <a:rPr lang="en-US" sz="2400" dirty="0">
                <a:latin typeface="Constantia" panose="02030602050306030303" pitchFamily="18" charset="0"/>
              </a:rPr>
              <a:t>as severe potassium depletion.</a:t>
            </a:r>
          </a:p>
          <a:p>
            <a:r>
              <a:rPr lang="en-US" sz="2400" dirty="0" smtClean="0">
                <a:solidFill>
                  <a:srgbClr val="FF0000"/>
                </a:solidFill>
                <a:latin typeface="Constantia" panose="02030602050306030303" pitchFamily="18" charset="0"/>
              </a:rPr>
              <a:t>Infections</a:t>
            </a:r>
            <a:r>
              <a:rPr lang="en-US" sz="2400" dirty="0" smtClean="0">
                <a:latin typeface="Constantia" panose="02030602050306030303" pitchFamily="18" charset="0"/>
              </a:rPr>
              <a:t> - (</a:t>
            </a:r>
            <a:r>
              <a:rPr lang="en-US" sz="2400" dirty="0">
                <a:latin typeface="Constantia" panose="02030602050306030303" pitchFamily="18" charset="0"/>
              </a:rPr>
              <a:t>most commonly viral).</a:t>
            </a:r>
          </a:p>
          <a:p>
            <a:r>
              <a:rPr lang="en-US" sz="2400" dirty="0" smtClean="0">
                <a:solidFill>
                  <a:srgbClr val="FF0000"/>
                </a:solidFill>
                <a:latin typeface="Constantia" panose="02030602050306030303" pitchFamily="18" charset="0"/>
              </a:rPr>
              <a:t>Inclusion </a:t>
            </a:r>
            <a:r>
              <a:rPr lang="en-US" sz="2400" dirty="0">
                <a:solidFill>
                  <a:srgbClr val="FF0000"/>
                </a:solidFill>
                <a:latin typeface="Constantia" panose="02030602050306030303" pitchFamily="18" charset="0"/>
              </a:rPr>
              <a:t>body myositis</a:t>
            </a:r>
          </a:p>
          <a:p>
            <a:endParaRPr lang="en-US" sz="2400" dirty="0"/>
          </a:p>
        </p:txBody>
      </p:sp>
      <p:sp>
        <p:nvSpPr>
          <p:cNvPr id="5" name="TextBox 4"/>
          <p:cNvSpPr txBox="1"/>
          <p:nvPr/>
        </p:nvSpPr>
        <p:spPr>
          <a:xfrm>
            <a:off x="0" y="152400"/>
            <a:ext cx="9144000" cy="461665"/>
          </a:xfrm>
          <a:prstGeom prst="rect">
            <a:avLst/>
          </a:prstGeom>
          <a:noFill/>
        </p:spPr>
        <p:txBody>
          <a:bodyPr wrap="square" rtlCol="0">
            <a:spAutoFit/>
          </a:bodyPr>
          <a:lstStyle/>
          <a:p>
            <a:r>
              <a:rPr lang="en-US" sz="2400" b="1" dirty="0" smtClean="0">
                <a:latin typeface="Constantia" panose="02030602050306030303" pitchFamily="18" charset="0"/>
              </a:rPr>
              <a:t>Differential diagnosis: Inflammatory myopathies</a:t>
            </a:r>
            <a:endParaRPr lang="en-US" sz="2400" b="1" dirty="0">
              <a:latin typeface="Constantia" panose="02030602050306030303" pitchFamily="18" charset="0"/>
            </a:endParaRPr>
          </a:p>
        </p:txBody>
      </p:sp>
    </p:spTree>
    <p:extLst>
      <p:ext uri="{BB962C8B-B14F-4D97-AF65-F5344CB8AC3E}">
        <p14:creationId xmlns:p14="http://schemas.microsoft.com/office/powerpoint/2010/main" xmlns="" val="34290932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228600" y="523220"/>
            <a:ext cx="4267200" cy="6182380"/>
          </a:xfrm>
        </p:spPr>
        <p:txBody>
          <a:bodyPr>
            <a:normAutofit/>
          </a:bodyPr>
          <a:lstStyle/>
          <a:p>
            <a:r>
              <a:rPr lang="en-US" sz="2400" dirty="0">
                <a:latin typeface="Constantia" panose="02030602050306030303" pitchFamily="18" charset="0"/>
              </a:rPr>
              <a:t>The </a:t>
            </a:r>
            <a:r>
              <a:rPr lang="en-US" sz="2400" dirty="0" smtClean="0">
                <a:latin typeface="Constantia" panose="02030602050306030303" pitchFamily="18" charset="0"/>
              </a:rPr>
              <a:t>diagnosis involves </a:t>
            </a:r>
            <a:r>
              <a:rPr lang="en-US" sz="2400" dirty="0">
                <a:latin typeface="Constantia" panose="02030602050306030303" pitchFamily="18" charset="0"/>
              </a:rPr>
              <a:t>a careful history, a thorough physical exam, and some blood </a:t>
            </a:r>
            <a:r>
              <a:rPr lang="en-US" sz="2400" dirty="0" smtClean="0">
                <a:latin typeface="Constantia" panose="02030602050306030303" pitchFamily="18" charset="0"/>
              </a:rPr>
              <a:t>tests.</a:t>
            </a:r>
          </a:p>
          <a:p>
            <a:r>
              <a:rPr lang="en-US" sz="2400" dirty="0">
                <a:latin typeface="Constantia" panose="02030602050306030303" pitchFamily="18" charset="0"/>
              </a:rPr>
              <a:t>Nearly all patients with myositis will have elevation of </a:t>
            </a:r>
            <a:r>
              <a:rPr lang="en-US" sz="2400" dirty="0">
                <a:solidFill>
                  <a:srgbClr val="FF0000"/>
                </a:solidFill>
                <a:latin typeface="Constantia" panose="02030602050306030303" pitchFamily="18" charset="0"/>
              </a:rPr>
              <a:t>creatine kinase </a:t>
            </a:r>
            <a:r>
              <a:rPr lang="en-US" sz="2400" dirty="0">
                <a:latin typeface="Constantia" panose="02030602050306030303" pitchFamily="18" charset="0"/>
              </a:rPr>
              <a:t>(CK) levels. </a:t>
            </a:r>
            <a:endParaRPr lang="en-US" sz="2400" dirty="0" smtClean="0">
              <a:latin typeface="Constantia" panose="02030602050306030303" pitchFamily="18" charset="0"/>
            </a:endParaRPr>
          </a:p>
          <a:p>
            <a:r>
              <a:rPr lang="en-US" sz="2400" dirty="0" smtClean="0">
                <a:latin typeface="Constantia" panose="02030602050306030303" pitchFamily="18" charset="0"/>
              </a:rPr>
              <a:t>Many </a:t>
            </a:r>
            <a:r>
              <a:rPr lang="en-US" sz="2400" dirty="0">
                <a:latin typeface="Constantia" panose="02030602050306030303" pitchFamily="18" charset="0"/>
              </a:rPr>
              <a:t>will </a:t>
            </a:r>
            <a:r>
              <a:rPr lang="en-US" sz="2400" dirty="0">
                <a:solidFill>
                  <a:srgbClr val="FF0000"/>
                </a:solidFill>
                <a:latin typeface="Constantia" panose="02030602050306030303" pitchFamily="18" charset="0"/>
              </a:rPr>
              <a:t>have antinuclear antibodies (ANA) </a:t>
            </a:r>
            <a:r>
              <a:rPr lang="en-US" sz="2400" dirty="0">
                <a:latin typeface="Constantia" panose="02030602050306030303" pitchFamily="18" charset="0"/>
              </a:rPr>
              <a:t>or one of the </a:t>
            </a:r>
            <a:r>
              <a:rPr lang="en-US" sz="2400" dirty="0">
                <a:solidFill>
                  <a:srgbClr val="FF0000"/>
                </a:solidFill>
                <a:latin typeface="Constantia" panose="02030602050306030303" pitchFamily="18" charset="0"/>
              </a:rPr>
              <a:t>anti-</a:t>
            </a:r>
            <a:r>
              <a:rPr lang="en-US" sz="2400" dirty="0" err="1">
                <a:solidFill>
                  <a:srgbClr val="FF0000"/>
                </a:solidFill>
                <a:latin typeface="Constantia" panose="02030602050306030303" pitchFamily="18" charset="0"/>
              </a:rPr>
              <a:t>synthetase</a:t>
            </a:r>
            <a:r>
              <a:rPr lang="en-US" sz="2400" dirty="0">
                <a:latin typeface="Constantia" panose="02030602050306030303" pitchFamily="18" charset="0"/>
              </a:rPr>
              <a:t> antibodies in their </a:t>
            </a:r>
            <a:r>
              <a:rPr lang="en-US" sz="2400" dirty="0" smtClean="0">
                <a:latin typeface="Constantia" panose="02030602050306030303" pitchFamily="18" charset="0"/>
              </a:rPr>
              <a:t>blood.</a:t>
            </a:r>
          </a:p>
          <a:p>
            <a:r>
              <a:rPr lang="en-US" sz="2400" dirty="0" smtClean="0">
                <a:latin typeface="Constantia" panose="02030602050306030303" pitchFamily="18" charset="0"/>
              </a:rPr>
              <a:t>Some patients </a:t>
            </a:r>
            <a:r>
              <a:rPr lang="en-US" sz="2400" dirty="0">
                <a:latin typeface="Constantia" panose="02030602050306030303" pitchFamily="18" charset="0"/>
              </a:rPr>
              <a:t>will be “serologically silent,” meaning they have no antibody markers.</a:t>
            </a:r>
          </a:p>
        </p:txBody>
      </p:sp>
      <p:sp>
        <p:nvSpPr>
          <p:cNvPr id="3" name="Content Placeholder 2"/>
          <p:cNvSpPr>
            <a:spLocks noGrp="1"/>
          </p:cNvSpPr>
          <p:nvPr>
            <p:ph sz="half" idx="2"/>
          </p:nvPr>
        </p:nvSpPr>
        <p:spPr>
          <a:xfrm>
            <a:off x="4648200" y="523220"/>
            <a:ext cx="4343400" cy="6106180"/>
          </a:xfrm>
        </p:spPr>
        <p:txBody>
          <a:bodyPr>
            <a:normAutofit/>
          </a:bodyPr>
          <a:lstStyle/>
          <a:p>
            <a:r>
              <a:rPr lang="en-US" sz="2400" dirty="0" smtClean="0">
                <a:solidFill>
                  <a:srgbClr val="FF0000"/>
                </a:solidFill>
                <a:latin typeface="Constantia" panose="02030602050306030303" pitchFamily="18" charset="0"/>
              </a:rPr>
              <a:t>M</a:t>
            </a:r>
            <a:r>
              <a:rPr lang="en-US" sz="2400" dirty="0" smtClean="0">
                <a:solidFill>
                  <a:srgbClr val="FF0000"/>
                </a:solidFill>
                <a:latin typeface="Constantia" panose="02030602050306030303" pitchFamily="18" charset="0"/>
              </a:rPr>
              <a:t>agnetic </a:t>
            </a:r>
            <a:r>
              <a:rPr lang="en-US" sz="2400" dirty="0">
                <a:solidFill>
                  <a:srgbClr val="FF0000"/>
                </a:solidFill>
                <a:latin typeface="Constantia" panose="02030602050306030303" pitchFamily="18" charset="0"/>
              </a:rPr>
              <a:t>resonance imaging (MRI) </a:t>
            </a:r>
            <a:r>
              <a:rPr lang="en-US" sz="2400" dirty="0">
                <a:latin typeface="Constantia" panose="02030602050306030303" pitchFamily="18" charset="0"/>
              </a:rPr>
              <a:t>scan of the </a:t>
            </a:r>
            <a:r>
              <a:rPr lang="en-US" sz="2400" dirty="0" smtClean="0">
                <a:latin typeface="Constantia" panose="02030602050306030303" pitchFamily="18" charset="0"/>
              </a:rPr>
              <a:t>muscles can </a:t>
            </a:r>
            <a:r>
              <a:rPr lang="en-US" sz="2400" dirty="0">
                <a:latin typeface="Constantia" panose="02030602050306030303" pitchFamily="18" charset="0"/>
              </a:rPr>
              <a:t>demonstrate </a:t>
            </a:r>
            <a:r>
              <a:rPr lang="en-US" sz="2400" dirty="0" smtClean="0">
                <a:latin typeface="Constantia" panose="02030602050306030303" pitchFamily="18" charset="0"/>
              </a:rPr>
              <a:t>inflammation of muscles.</a:t>
            </a:r>
          </a:p>
          <a:p>
            <a:r>
              <a:rPr lang="en-US" sz="2400" dirty="0" smtClean="0">
                <a:latin typeface="Constantia" panose="02030602050306030303" pitchFamily="18" charset="0"/>
              </a:rPr>
              <a:t> </a:t>
            </a:r>
            <a:r>
              <a:rPr lang="en-US" sz="2400" dirty="0">
                <a:solidFill>
                  <a:srgbClr val="FF0000"/>
                </a:solidFill>
                <a:latin typeface="Constantia" panose="02030602050306030303" pitchFamily="18" charset="0"/>
              </a:rPr>
              <a:t>E</a:t>
            </a:r>
            <a:r>
              <a:rPr lang="en-US" sz="2400" dirty="0" smtClean="0">
                <a:solidFill>
                  <a:srgbClr val="FF0000"/>
                </a:solidFill>
                <a:latin typeface="Constantia" panose="02030602050306030303" pitchFamily="18" charset="0"/>
              </a:rPr>
              <a:t>lectromyogram </a:t>
            </a:r>
            <a:r>
              <a:rPr lang="en-US" sz="2400" dirty="0">
                <a:solidFill>
                  <a:srgbClr val="FF0000"/>
                </a:solidFill>
                <a:latin typeface="Constantia" panose="02030602050306030303" pitchFamily="18" charset="0"/>
              </a:rPr>
              <a:t>(EMG) </a:t>
            </a:r>
            <a:r>
              <a:rPr lang="en-US" sz="2400" dirty="0">
                <a:latin typeface="Constantia" panose="02030602050306030303" pitchFamily="18" charset="0"/>
              </a:rPr>
              <a:t>can demonstrate abnormal electrical activity in muscles, also indicating muscle injury. </a:t>
            </a:r>
            <a:endParaRPr lang="en-US" sz="2400" dirty="0" smtClean="0">
              <a:latin typeface="Constantia" panose="02030602050306030303" pitchFamily="18" charset="0"/>
            </a:endParaRPr>
          </a:p>
          <a:p>
            <a:r>
              <a:rPr lang="en-US" sz="2400" dirty="0">
                <a:solidFill>
                  <a:srgbClr val="FF0000"/>
                </a:solidFill>
                <a:latin typeface="Constantia" panose="02030602050306030303" pitchFamily="18" charset="0"/>
              </a:rPr>
              <a:t>Muscle biopsy </a:t>
            </a:r>
            <a:r>
              <a:rPr lang="en-US" sz="2400" dirty="0">
                <a:latin typeface="Constantia" panose="02030602050306030303" pitchFamily="18" charset="0"/>
              </a:rPr>
              <a:t>is the most accurate test to </a:t>
            </a:r>
            <a:r>
              <a:rPr lang="en-US" sz="2400" dirty="0" smtClean="0">
                <a:latin typeface="Constantia" panose="02030602050306030303" pitchFamily="18" charset="0"/>
              </a:rPr>
              <a:t>definitive diagnosis. </a:t>
            </a:r>
          </a:p>
          <a:p>
            <a:r>
              <a:rPr lang="en-US" sz="2400" dirty="0" smtClean="0">
                <a:latin typeface="Constantia" panose="02030602050306030303" pitchFamily="18" charset="0"/>
              </a:rPr>
              <a:t>May </a:t>
            </a:r>
            <a:r>
              <a:rPr lang="en-US" sz="2400" dirty="0">
                <a:latin typeface="Constantia" panose="02030602050306030303" pitchFamily="18" charset="0"/>
              </a:rPr>
              <a:t>not be </a:t>
            </a:r>
            <a:r>
              <a:rPr lang="en-US" sz="2400" dirty="0" smtClean="0">
                <a:latin typeface="Constantia" panose="02030602050306030303" pitchFamily="18" charset="0"/>
              </a:rPr>
              <a:t>necessary </a:t>
            </a:r>
            <a:r>
              <a:rPr lang="en-US" sz="2400" dirty="0">
                <a:latin typeface="Constantia" panose="02030602050306030303" pitchFamily="18" charset="0"/>
              </a:rPr>
              <a:t>in cases with typical presentations and characteristic rash.</a:t>
            </a:r>
          </a:p>
        </p:txBody>
      </p:sp>
      <p:sp>
        <p:nvSpPr>
          <p:cNvPr id="5" name="TextBox 4"/>
          <p:cNvSpPr txBox="1"/>
          <p:nvPr/>
        </p:nvSpPr>
        <p:spPr>
          <a:xfrm>
            <a:off x="0" y="0"/>
            <a:ext cx="9144000" cy="523220"/>
          </a:xfrm>
          <a:prstGeom prst="rect">
            <a:avLst/>
          </a:prstGeom>
          <a:noFill/>
        </p:spPr>
        <p:txBody>
          <a:bodyPr wrap="square" rtlCol="0">
            <a:spAutoFit/>
          </a:bodyPr>
          <a:lstStyle/>
          <a:p>
            <a:r>
              <a:rPr lang="en-US" sz="2800" dirty="0" smtClean="0">
                <a:latin typeface="Constantia" panose="02030602050306030303" pitchFamily="18" charset="0"/>
              </a:rPr>
              <a:t>	Diagnosis: Inflammatory myopathies</a:t>
            </a:r>
            <a:endParaRPr lang="en-US" sz="2800" dirty="0">
              <a:latin typeface="Constantia" panose="02030602050306030303" pitchFamily="18" charset="0"/>
            </a:endParaRPr>
          </a:p>
        </p:txBody>
      </p:sp>
    </p:spTree>
    <p:extLst>
      <p:ext uri="{BB962C8B-B14F-4D97-AF65-F5344CB8AC3E}">
        <p14:creationId xmlns:p14="http://schemas.microsoft.com/office/powerpoint/2010/main" xmlns="" val="32461723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304800" y="762000"/>
            <a:ext cx="4267200" cy="6096000"/>
          </a:xfrm>
        </p:spPr>
        <p:txBody>
          <a:bodyPr>
            <a:noAutofit/>
          </a:bodyPr>
          <a:lstStyle/>
          <a:p>
            <a:pPr>
              <a:buNone/>
            </a:pPr>
            <a:r>
              <a:rPr lang="en-US" sz="2400" dirty="0">
                <a:solidFill>
                  <a:srgbClr val="FF0000"/>
                </a:solidFill>
                <a:latin typeface="Constantia" pitchFamily="18" charset="0"/>
              </a:rPr>
              <a:t>Osteoporosis prevention</a:t>
            </a:r>
            <a:r>
              <a:rPr lang="en-US" sz="2400" dirty="0">
                <a:latin typeface="Constantia" pitchFamily="18" charset="0"/>
              </a:rPr>
              <a:t> </a:t>
            </a:r>
            <a:endParaRPr lang="en-US" sz="2400" dirty="0" smtClean="0">
              <a:latin typeface="Constantia" pitchFamily="18" charset="0"/>
            </a:endParaRPr>
          </a:p>
          <a:p>
            <a:pPr lvl="1"/>
            <a:r>
              <a:rPr lang="en-US" sz="2000" dirty="0" smtClean="0">
                <a:latin typeface="Constantia" pitchFamily="18" charset="0"/>
              </a:rPr>
              <a:t>Calcium supplement with vitamin D to prevent osteoporosis. </a:t>
            </a:r>
          </a:p>
          <a:p>
            <a:pPr lvl="1"/>
            <a:r>
              <a:rPr lang="en-US" sz="2000" dirty="0" err="1" smtClean="0">
                <a:latin typeface="Constantia" pitchFamily="18" charset="0"/>
              </a:rPr>
              <a:t>Bisphosphonates</a:t>
            </a:r>
            <a:r>
              <a:rPr lang="en-US" sz="2000" dirty="0" smtClean="0">
                <a:latin typeface="Constantia" pitchFamily="18" charset="0"/>
              </a:rPr>
              <a:t>, are often recommended in patients treated with prednisone.</a:t>
            </a:r>
          </a:p>
          <a:p>
            <a:pPr>
              <a:buNone/>
            </a:pPr>
            <a:r>
              <a:rPr lang="en-US" sz="2400" dirty="0" smtClean="0">
                <a:solidFill>
                  <a:srgbClr val="FF0000"/>
                </a:solidFill>
                <a:latin typeface="Constantia" pitchFamily="18" charset="0"/>
              </a:rPr>
              <a:t>Exercise</a:t>
            </a:r>
            <a:r>
              <a:rPr lang="en-US" sz="2400" dirty="0" smtClean="0">
                <a:latin typeface="Constantia" pitchFamily="18" charset="0"/>
              </a:rPr>
              <a:t> </a:t>
            </a:r>
            <a:endParaRPr lang="en-US" sz="2400" dirty="0" smtClean="0">
              <a:latin typeface="Constantia" pitchFamily="18" charset="0"/>
            </a:endParaRPr>
          </a:p>
          <a:p>
            <a:pPr>
              <a:buNone/>
            </a:pPr>
            <a:r>
              <a:rPr lang="en-US" sz="2400" dirty="0" smtClean="0">
                <a:latin typeface="Constantia" pitchFamily="18" charset="0"/>
              </a:rPr>
              <a:t>	</a:t>
            </a:r>
            <a:r>
              <a:rPr lang="en-US" sz="2000" dirty="0" smtClean="0">
                <a:latin typeface="Constantia" pitchFamily="18" charset="0"/>
              </a:rPr>
              <a:t>Physical therapy and rehabilitation should begin soon after the diagnosis of DM or PM to prevent contractures</a:t>
            </a:r>
            <a:r>
              <a:rPr lang="en-US" sz="2000" dirty="0">
                <a:latin typeface="Constantia" pitchFamily="18" charset="0"/>
              </a:rPr>
              <a:t> </a:t>
            </a:r>
            <a:endParaRPr lang="en-US" sz="2000" dirty="0" smtClean="0">
              <a:latin typeface="Constantia" pitchFamily="18" charset="0"/>
            </a:endParaRPr>
          </a:p>
          <a:p>
            <a:pPr>
              <a:buNone/>
            </a:pPr>
            <a:r>
              <a:rPr lang="en-US" sz="2400" dirty="0">
                <a:solidFill>
                  <a:srgbClr val="FF0000"/>
                </a:solidFill>
                <a:latin typeface="Constantia" pitchFamily="18" charset="0"/>
              </a:rPr>
              <a:t>Avoidance of </a:t>
            </a:r>
            <a:r>
              <a:rPr lang="en-US" sz="2400" dirty="0" smtClean="0">
                <a:solidFill>
                  <a:srgbClr val="FF0000"/>
                </a:solidFill>
                <a:latin typeface="Constantia" pitchFamily="18" charset="0"/>
              </a:rPr>
              <a:t>sunlight</a:t>
            </a:r>
            <a:r>
              <a:rPr lang="en-US" sz="2400" dirty="0" smtClean="0">
                <a:latin typeface="Constantia" pitchFamily="18" charset="0"/>
              </a:rPr>
              <a:t>: </a:t>
            </a:r>
          </a:p>
          <a:p>
            <a:pPr>
              <a:buNone/>
            </a:pPr>
            <a:r>
              <a:rPr lang="en-US" sz="2400" dirty="0" smtClean="0">
                <a:latin typeface="Constantia" pitchFamily="18" charset="0"/>
              </a:rPr>
              <a:t>	</a:t>
            </a:r>
            <a:r>
              <a:rPr lang="en-US" sz="2000" dirty="0" smtClean="0">
                <a:latin typeface="Constantia" pitchFamily="18" charset="0"/>
              </a:rPr>
              <a:t>People with DM should protect themselves from the sun by using sunscreen</a:t>
            </a:r>
          </a:p>
        </p:txBody>
      </p:sp>
      <p:sp>
        <p:nvSpPr>
          <p:cNvPr id="5" name="TextBox 4"/>
          <p:cNvSpPr txBox="1"/>
          <p:nvPr/>
        </p:nvSpPr>
        <p:spPr>
          <a:xfrm>
            <a:off x="76200" y="0"/>
            <a:ext cx="9067800" cy="584775"/>
          </a:xfrm>
          <a:prstGeom prst="rect">
            <a:avLst/>
          </a:prstGeom>
          <a:noFill/>
        </p:spPr>
        <p:txBody>
          <a:bodyPr wrap="square" rtlCol="0">
            <a:spAutoFit/>
          </a:bodyPr>
          <a:lstStyle/>
          <a:p>
            <a:r>
              <a:rPr lang="en-US" sz="3200" dirty="0" smtClean="0">
                <a:latin typeface="Constantia" panose="02030602050306030303" pitchFamily="18" charset="0"/>
              </a:rPr>
              <a:t>Management: Inflammatory myopathies</a:t>
            </a:r>
            <a:endParaRPr lang="en-US" sz="3200" dirty="0">
              <a:latin typeface="Constantia" panose="02030602050306030303" pitchFamily="18" charset="0"/>
            </a:endParaRPr>
          </a:p>
        </p:txBody>
      </p:sp>
      <p:sp>
        <p:nvSpPr>
          <p:cNvPr id="6" name="Content Placeholder 5"/>
          <p:cNvSpPr>
            <a:spLocks noGrp="1"/>
          </p:cNvSpPr>
          <p:nvPr>
            <p:ph sz="half" idx="2"/>
          </p:nvPr>
        </p:nvSpPr>
        <p:spPr>
          <a:xfrm>
            <a:off x="4648200" y="914401"/>
            <a:ext cx="4343400" cy="5943599"/>
          </a:xfrm>
        </p:spPr>
        <p:txBody>
          <a:bodyPr>
            <a:noAutofit/>
          </a:bodyPr>
          <a:lstStyle/>
          <a:p>
            <a:pPr>
              <a:buNone/>
            </a:pPr>
            <a:r>
              <a:rPr lang="en-US" sz="2400" dirty="0" smtClean="0">
                <a:solidFill>
                  <a:srgbClr val="FF0000"/>
                </a:solidFill>
                <a:latin typeface="Constantia" pitchFamily="18" charset="0"/>
              </a:rPr>
              <a:t>Aspiration </a:t>
            </a:r>
            <a:r>
              <a:rPr lang="en-US" sz="2400" dirty="0" smtClean="0">
                <a:solidFill>
                  <a:srgbClr val="FF0000"/>
                </a:solidFill>
                <a:latin typeface="Constantia" pitchFamily="18" charset="0"/>
              </a:rPr>
              <a:t>prevention</a:t>
            </a:r>
            <a:endParaRPr lang="en-US" sz="2400" dirty="0" smtClean="0">
              <a:latin typeface="Constantia" pitchFamily="18" charset="0"/>
            </a:endParaRPr>
          </a:p>
          <a:p>
            <a:pPr>
              <a:buNone/>
            </a:pPr>
            <a:r>
              <a:rPr lang="en-US" sz="2000" dirty="0" smtClean="0">
                <a:latin typeface="Constantia" pitchFamily="18" charset="0"/>
              </a:rPr>
              <a:t>	Patients who have trouble swallowing must take care to avoid inhaling (aspirating) foods and drinks.</a:t>
            </a:r>
          </a:p>
          <a:p>
            <a:pPr>
              <a:buNone/>
            </a:pPr>
            <a:endParaRPr lang="en-US" sz="2000" dirty="0" smtClean="0">
              <a:solidFill>
                <a:srgbClr val="FF0000"/>
              </a:solidFill>
              <a:latin typeface="Constantia" panose="02030602050306030303" pitchFamily="18" charset="0"/>
            </a:endParaRPr>
          </a:p>
          <a:p>
            <a:pPr>
              <a:buNone/>
            </a:pPr>
            <a:r>
              <a:rPr lang="en-US" sz="2400" dirty="0" smtClean="0">
                <a:solidFill>
                  <a:srgbClr val="FF0000"/>
                </a:solidFill>
                <a:latin typeface="Constantia" panose="02030602050306030303" pitchFamily="18" charset="0"/>
              </a:rPr>
              <a:t>Initial </a:t>
            </a:r>
            <a:r>
              <a:rPr lang="en-US" sz="2400" dirty="0" smtClean="0">
                <a:solidFill>
                  <a:srgbClr val="FF0000"/>
                </a:solidFill>
                <a:latin typeface="Constantia" panose="02030602050306030303" pitchFamily="18" charset="0"/>
              </a:rPr>
              <a:t>therapy</a:t>
            </a:r>
            <a:endParaRPr lang="en-US" sz="2400" dirty="0" smtClean="0">
              <a:latin typeface="Constantia" panose="02030602050306030303" pitchFamily="18" charset="0"/>
            </a:endParaRPr>
          </a:p>
          <a:p>
            <a:pPr>
              <a:buNone/>
            </a:pPr>
            <a:r>
              <a:rPr lang="en-US" sz="2000" dirty="0" smtClean="0">
                <a:latin typeface="Constantia" panose="02030602050306030303" pitchFamily="18" charset="0"/>
              </a:rPr>
              <a:t>	The goals of treatment are to improve muscle strength and to avoid the development of </a:t>
            </a:r>
            <a:r>
              <a:rPr lang="en-US" sz="2000" dirty="0" smtClean="0">
                <a:latin typeface="Constantia" panose="02030602050306030303" pitchFamily="18" charset="0"/>
              </a:rPr>
              <a:t>extra-muscular </a:t>
            </a:r>
            <a:r>
              <a:rPr lang="en-US" sz="2000" dirty="0" smtClean="0">
                <a:latin typeface="Constantia" panose="02030602050306030303" pitchFamily="18" charset="0"/>
              </a:rPr>
              <a:t>complications. </a:t>
            </a:r>
          </a:p>
          <a:p>
            <a:pPr>
              <a:buNone/>
            </a:pPr>
            <a:endParaRPr lang="en-US" sz="2000" dirty="0" smtClean="0">
              <a:latin typeface="Constantia" panose="02030602050306030303" pitchFamily="18" charset="0"/>
            </a:endParaRPr>
          </a:p>
          <a:p>
            <a:r>
              <a:rPr lang="en-US" sz="2000" dirty="0" smtClean="0">
                <a:latin typeface="Constantia" panose="02030602050306030303" pitchFamily="18" charset="0"/>
              </a:rPr>
              <a:t>In patients with </a:t>
            </a:r>
            <a:r>
              <a:rPr lang="en-US" sz="2000" dirty="0" err="1" smtClean="0">
                <a:latin typeface="Constantia" panose="02030602050306030303" pitchFamily="18" charset="0"/>
              </a:rPr>
              <a:t>dermatomyositis</a:t>
            </a:r>
            <a:r>
              <a:rPr lang="en-US" sz="2000" dirty="0" smtClean="0">
                <a:latin typeface="Constantia" panose="02030602050306030303" pitchFamily="18" charset="0"/>
              </a:rPr>
              <a:t> (DM), resolution of </a:t>
            </a:r>
            <a:r>
              <a:rPr lang="en-US" sz="2000" dirty="0" err="1" smtClean="0">
                <a:latin typeface="Constantia" panose="02030602050306030303" pitchFamily="18" charset="0"/>
              </a:rPr>
              <a:t>cutaneous</a:t>
            </a:r>
            <a:r>
              <a:rPr lang="en-US" sz="2000" dirty="0" smtClean="0">
                <a:latin typeface="Constantia" panose="02030602050306030303" pitchFamily="18" charset="0"/>
              </a:rPr>
              <a:t> disease manifestations is an additional goal.</a:t>
            </a:r>
          </a:p>
          <a:p>
            <a:endParaRPr lang="en-US" sz="2000" dirty="0"/>
          </a:p>
        </p:txBody>
      </p:sp>
    </p:spTree>
    <p:extLst>
      <p:ext uri="{BB962C8B-B14F-4D97-AF65-F5344CB8AC3E}">
        <p14:creationId xmlns:p14="http://schemas.microsoft.com/office/powerpoint/2010/main" xmlns="" val="5489359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4724400" y="762000"/>
            <a:ext cx="4267200" cy="6096000"/>
          </a:xfrm>
        </p:spPr>
        <p:txBody>
          <a:bodyPr>
            <a:noAutofit/>
          </a:bodyPr>
          <a:lstStyle/>
          <a:p>
            <a:r>
              <a:rPr lang="en-US" sz="2400" dirty="0" smtClean="0">
                <a:latin typeface="Constantia" pitchFamily="18" charset="0"/>
              </a:rPr>
              <a:t>80</a:t>
            </a:r>
            <a:r>
              <a:rPr lang="en-US" sz="2400" dirty="0" smtClean="0">
                <a:latin typeface="Constantia" pitchFamily="18" charset="0"/>
              </a:rPr>
              <a:t>% of patients with inflammatory myopathies improve with glucocorticoids alone. </a:t>
            </a:r>
          </a:p>
          <a:p>
            <a:r>
              <a:rPr lang="en-US" sz="2400" dirty="0" smtClean="0">
                <a:latin typeface="Constantia" pitchFamily="18" charset="0"/>
              </a:rPr>
              <a:t>50 % of patients with PM do not respond to </a:t>
            </a:r>
            <a:r>
              <a:rPr lang="en-US" sz="2400" dirty="0" smtClean="0">
                <a:latin typeface="Constantia" pitchFamily="18" charset="0"/>
              </a:rPr>
              <a:t>steroids alone</a:t>
            </a:r>
            <a:endParaRPr lang="en-US" sz="2400" dirty="0" smtClean="0">
              <a:latin typeface="Constantia" pitchFamily="18" charset="0"/>
            </a:endParaRPr>
          </a:p>
          <a:p>
            <a:pPr>
              <a:buNone/>
            </a:pPr>
            <a:r>
              <a:rPr lang="en-US" sz="2400" dirty="0" err="1" smtClean="0">
                <a:solidFill>
                  <a:srgbClr val="FF0000"/>
                </a:solidFill>
                <a:latin typeface="Constantia" pitchFamily="18" charset="0"/>
              </a:rPr>
              <a:t>Glucocorticoid</a:t>
            </a:r>
            <a:r>
              <a:rPr lang="en-US" sz="2400" dirty="0" smtClean="0">
                <a:solidFill>
                  <a:srgbClr val="FF0000"/>
                </a:solidFill>
                <a:latin typeface="Constantia" pitchFamily="18" charset="0"/>
              </a:rPr>
              <a:t> sparing agent</a:t>
            </a:r>
            <a:r>
              <a:rPr lang="en-US" sz="2400" dirty="0" smtClean="0">
                <a:latin typeface="Constantia" pitchFamily="18" charset="0"/>
              </a:rPr>
              <a:t>:</a:t>
            </a:r>
          </a:p>
          <a:p>
            <a:r>
              <a:rPr lang="en-US" sz="2400" dirty="0" smtClean="0">
                <a:latin typeface="Constantia" pitchFamily="18" charset="0"/>
              </a:rPr>
              <a:t>Patients treated with combination therapy (</a:t>
            </a:r>
            <a:r>
              <a:rPr lang="en-US" sz="2400" dirty="0" err="1" smtClean="0">
                <a:latin typeface="Constantia" pitchFamily="18" charset="0"/>
              </a:rPr>
              <a:t>Predisone</a:t>
            </a:r>
            <a:r>
              <a:rPr lang="en-US" sz="2400" dirty="0" smtClean="0">
                <a:latin typeface="Constantia" pitchFamily="18" charset="0"/>
              </a:rPr>
              <a:t> + </a:t>
            </a:r>
            <a:r>
              <a:rPr lang="en-US" sz="2400" dirty="0" err="1" smtClean="0">
                <a:latin typeface="Constantia" pitchFamily="18" charset="0"/>
              </a:rPr>
              <a:t>Azothioprin</a:t>
            </a:r>
            <a:r>
              <a:rPr lang="en-US" sz="2400" dirty="0" smtClean="0">
                <a:latin typeface="Constantia" pitchFamily="18" charset="0"/>
              </a:rPr>
              <a:t>) had better functional outcomes and required less prednisone as maintenance therapy (1.6 mg/day versus 8.7 mg/day)</a:t>
            </a:r>
          </a:p>
        </p:txBody>
      </p:sp>
      <p:sp>
        <p:nvSpPr>
          <p:cNvPr id="5" name="TextBox 4"/>
          <p:cNvSpPr txBox="1"/>
          <p:nvPr/>
        </p:nvSpPr>
        <p:spPr>
          <a:xfrm>
            <a:off x="76200" y="0"/>
            <a:ext cx="9067800" cy="584775"/>
          </a:xfrm>
          <a:prstGeom prst="rect">
            <a:avLst/>
          </a:prstGeom>
          <a:noFill/>
        </p:spPr>
        <p:txBody>
          <a:bodyPr wrap="square" rtlCol="0">
            <a:spAutoFit/>
          </a:bodyPr>
          <a:lstStyle/>
          <a:p>
            <a:r>
              <a:rPr lang="en-US" sz="3200" dirty="0" smtClean="0">
                <a:latin typeface="Constantia" panose="02030602050306030303" pitchFamily="18" charset="0"/>
              </a:rPr>
              <a:t>Management: Inflammatory myopathies</a:t>
            </a:r>
            <a:endParaRPr lang="en-US" sz="3200" dirty="0">
              <a:latin typeface="Constantia" panose="02030602050306030303" pitchFamily="18" charset="0"/>
            </a:endParaRPr>
          </a:p>
        </p:txBody>
      </p:sp>
      <p:sp>
        <p:nvSpPr>
          <p:cNvPr id="6" name="Content Placeholder 5"/>
          <p:cNvSpPr>
            <a:spLocks noGrp="1"/>
          </p:cNvSpPr>
          <p:nvPr>
            <p:ph sz="half" idx="1"/>
          </p:nvPr>
        </p:nvSpPr>
        <p:spPr>
          <a:xfrm>
            <a:off x="228600" y="685800"/>
            <a:ext cx="4343400" cy="6248400"/>
          </a:xfrm>
        </p:spPr>
        <p:txBody>
          <a:bodyPr>
            <a:noAutofit/>
          </a:bodyPr>
          <a:lstStyle/>
          <a:p>
            <a:pPr marL="109728" indent="0">
              <a:buNone/>
            </a:pPr>
            <a:r>
              <a:rPr lang="en-US" sz="2400" dirty="0" err="1" smtClean="0">
                <a:solidFill>
                  <a:srgbClr val="FF0000"/>
                </a:solidFill>
                <a:latin typeface="Constantia" pitchFamily="18" charset="0"/>
              </a:rPr>
              <a:t>Glucocorticoid</a:t>
            </a:r>
            <a:r>
              <a:rPr lang="en-US" sz="2400" dirty="0" smtClean="0">
                <a:solidFill>
                  <a:srgbClr val="FF0000"/>
                </a:solidFill>
                <a:latin typeface="Constantia" pitchFamily="18" charset="0"/>
              </a:rPr>
              <a:t> regimen</a:t>
            </a:r>
            <a:r>
              <a:rPr lang="en-US" sz="2400" dirty="0" smtClean="0">
                <a:latin typeface="Constantia" pitchFamily="18" charset="0"/>
              </a:rPr>
              <a:t>:</a:t>
            </a:r>
          </a:p>
          <a:p>
            <a:r>
              <a:rPr lang="en-US" sz="2400" dirty="0" smtClean="0">
                <a:latin typeface="Constantia" pitchFamily="18" charset="0"/>
              </a:rPr>
              <a:t>T</a:t>
            </a:r>
            <a:r>
              <a:rPr lang="en-US" sz="2400" dirty="0" smtClean="0">
                <a:latin typeface="Constantia" pitchFamily="18" charset="0"/>
              </a:rPr>
              <a:t>reatment </a:t>
            </a:r>
            <a:r>
              <a:rPr lang="en-US" sz="2400" dirty="0" smtClean="0">
                <a:latin typeface="Constantia" pitchFamily="18" charset="0"/>
              </a:rPr>
              <a:t>with high doses for the first several months to establish disease control</a:t>
            </a:r>
          </a:p>
          <a:p>
            <a:r>
              <a:rPr lang="en-US" sz="2400" dirty="0" smtClean="0">
                <a:latin typeface="Constantia" pitchFamily="18" charset="0"/>
              </a:rPr>
              <a:t>T</a:t>
            </a:r>
            <a:r>
              <a:rPr lang="en-US" sz="2400" dirty="0" smtClean="0">
                <a:latin typeface="Constantia" pitchFamily="18" charset="0"/>
              </a:rPr>
              <a:t>aper </a:t>
            </a:r>
            <a:r>
              <a:rPr lang="en-US" sz="2400" dirty="0" smtClean="0">
                <a:latin typeface="Constantia" pitchFamily="18" charset="0"/>
              </a:rPr>
              <a:t>to the lowest effective dose for a total duration </a:t>
            </a:r>
            <a:r>
              <a:rPr lang="en-US" sz="2400" dirty="0" smtClean="0">
                <a:latin typeface="Constantia" pitchFamily="18" charset="0"/>
              </a:rPr>
              <a:t>of 9 to </a:t>
            </a:r>
            <a:r>
              <a:rPr lang="en-US" sz="2400" dirty="0" smtClean="0">
                <a:latin typeface="Constantia" pitchFamily="18" charset="0"/>
              </a:rPr>
              <a:t>12 months</a:t>
            </a:r>
          </a:p>
          <a:p>
            <a:r>
              <a:rPr lang="en-US" sz="2400" dirty="0" smtClean="0">
                <a:latin typeface="Constantia" pitchFamily="18" charset="0"/>
              </a:rPr>
              <a:t>First 4 – 6 </a:t>
            </a:r>
            <a:r>
              <a:rPr lang="en-US" sz="2400" dirty="0" smtClean="0">
                <a:latin typeface="Constantia" pitchFamily="18" charset="0"/>
              </a:rPr>
              <a:t>week at </a:t>
            </a:r>
            <a:r>
              <a:rPr lang="en-US" sz="2400" dirty="0" smtClean="0">
                <a:latin typeface="Constantia" pitchFamily="18" charset="0"/>
              </a:rPr>
              <a:t>1 mg/kg </a:t>
            </a:r>
            <a:r>
              <a:rPr lang="en-US" sz="2400" dirty="0" smtClean="0">
                <a:latin typeface="Constantia" pitchFamily="18" charset="0"/>
              </a:rPr>
              <a:t>per </a:t>
            </a:r>
            <a:r>
              <a:rPr lang="en-US" sz="2400" dirty="0" smtClean="0">
                <a:latin typeface="Constantia" pitchFamily="18" charset="0"/>
              </a:rPr>
              <a:t>day with ongoing assessment of the clinical response. </a:t>
            </a:r>
          </a:p>
          <a:p>
            <a:r>
              <a:rPr lang="en-US" sz="2400" dirty="0" smtClean="0">
                <a:latin typeface="Constantia" pitchFamily="18" charset="0"/>
              </a:rPr>
              <a:t>After </a:t>
            </a:r>
            <a:r>
              <a:rPr lang="en-US" sz="2400" dirty="0" smtClean="0">
                <a:latin typeface="Constantia" pitchFamily="18" charset="0"/>
              </a:rPr>
              <a:t>4 - 6</a:t>
            </a:r>
            <a:r>
              <a:rPr lang="en-US" sz="2400" dirty="0" smtClean="0">
                <a:latin typeface="Constantia" pitchFamily="18" charset="0"/>
              </a:rPr>
              <a:t> </a:t>
            </a:r>
            <a:r>
              <a:rPr lang="en-US" sz="2400" dirty="0" smtClean="0">
                <a:latin typeface="Constantia" pitchFamily="18" charset="0"/>
              </a:rPr>
              <a:t>weeks at the initial dose, prednisone</a:t>
            </a:r>
            <a:r>
              <a:rPr lang="en-US" sz="2400" u="sng" dirty="0" smtClean="0">
                <a:latin typeface="Constantia" pitchFamily="18" charset="0"/>
              </a:rPr>
              <a:t> </a:t>
            </a:r>
            <a:r>
              <a:rPr lang="en-US" sz="2400" dirty="0" smtClean="0">
                <a:latin typeface="Constantia" pitchFamily="18" charset="0"/>
              </a:rPr>
              <a:t>tapering should </a:t>
            </a:r>
            <a:r>
              <a:rPr lang="en-US" sz="2400" dirty="0" smtClean="0">
                <a:latin typeface="Constantia" pitchFamily="18" charset="0"/>
              </a:rPr>
              <a:t>begin </a:t>
            </a:r>
            <a:r>
              <a:rPr lang="en-US" sz="2400" dirty="0" smtClean="0">
                <a:latin typeface="Constantia" pitchFamily="18" charset="0"/>
              </a:rPr>
              <a:t>by 10 mg each week until a dose of 40 mg/day is reached.</a:t>
            </a:r>
          </a:p>
          <a:p>
            <a:endParaRPr lang="en-US" sz="2400" dirty="0" smtClean="0">
              <a:latin typeface="Constantia" pitchFamily="18" charset="0"/>
            </a:endParaRPr>
          </a:p>
          <a:p>
            <a:pPr>
              <a:buNone/>
            </a:pPr>
            <a:endParaRPr lang="en-US" sz="2400" dirty="0"/>
          </a:p>
        </p:txBody>
      </p:sp>
    </p:spTree>
    <p:extLst>
      <p:ext uri="{BB962C8B-B14F-4D97-AF65-F5344CB8AC3E}">
        <p14:creationId xmlns:p14="http://schemas.microsoft.com/office/powerpoint/2010/main" xmlns="" val="5489359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304800" y="1066800"/>
            <a:ext cx="4267200" cy="5486400"/>
          </a:xfrm>
        </p:spPr>
        <p:txBody>
          <a:bodyPr>
            <a:normAutofit/>
          </a:bodyPr>
          <a:lstStyle/>
          <a:p>
            <a:pPr>
              <a:buNone/>
            </a:pPr>
            <a:r>
              <a:rPr lang="en-US" sz="2400" b="1" dirty="0">
                <a:latin typeface="Constantia" panose="02030602050306030303" pitchFamily="18" charset="0"/>
              </a:rPr>
              <a:t>Apparent glucocorticoid failures</a:t>
            </a:r>
            <a:r>
              <a:rPr lang="en-US" sz="2400" dirty="0">
                <a:latin typeface="Constantia" panose="02030602050306030303" pitchFamily="18" charset="0"/>
              </a:rPr>
              <a:t> — T</a:t>
            </a:r>
            <a:r>
              <a:rPr lang="en-US" sz="2400" dirty="0" smtClean="0">
                <a:latin typeface="Constantia" panose="02030602050306030303" pitchFamily="18" charset="0"/>
              </a:rPr>
              <a:t>hree </a:t>
            </a:r>
            <a:r>
              <a:rPr lang="en-US" sz="2400" dirty="0">
                <a:latin typeface="Constantia" panose="02030602050306030303" pitchFamily="18" charset="0"/>
              </a:rPr>
              <a:t>possibilities should be reviewed before intensifying immunosuppression</a:t>
            </a:r>
            <a:r>
              <a:rPr lang="en-US" sz="2400" dirty="0" smtClean="0">
                <a:latin typeface="Constantia" panose="02030602050306030303" pitchFamily="18" charset="0"/>
              </a:rPr>
              <a:t>:</a:t>
            </a:r>
          </a:p>
          <a:p>
            <a:r>
              <a:rPr lang="en-US" sz="2400" dirty="0">
                <a:solidFill>
                  <a:srgbClr val="FF0000"/>
                </a:solidFill>
                <a:latin typeface="Constantia" panose="02030602050306030303" pitchFamily="18" charset="0"/>
              </a:rPr>
              <a:t>Alternative diagnoses </a:t>
            </a:r>
            <a:r>
              <a:rPr lang="en-US" sz="2400" dirty="0" smtClean="0">
                <a:latin typeface="Constantia" panose="02030602050306030303" pitchFamily="18" charset="0"/>
              </a:rPr>
              <a:t>:</a:t>
            </a:r>
          </a:p>
          <a:p>
            <a:pPr lvl="1">
              <a:buClrTx/>
              <a:buSzPct val="70000"/>
              <a:buFont typeface="Wingdings" pitchFamily="2" charset="2"/>
              <a:buChar char="v"/>
            </a:pPr>
            <a:r>
              <a:rPr lang="en-US" dirty="0" smtClean="0">
                <a:latin typeface="Constantia" panose="02030602050306030303" pitchFamily="18" charset="0"/>
              </a:rPr>
              <a:t>Inclusion </a:t>
            </a:r>
            <a:r>
              <a:rPr lang="en-US" dirty="0">
                <a:latin typeface="Constantia" panose="02030602050306030303" pitchFamily="18" charset="0"/>
              </a:rPr>
              <a:t>body </a:t>
            </a:r>
            <a:r>
              <a:rPr lang="en-US" dirty="0" err="1" smtClean="0">
                <a:latin typeface="Constantia" panose="02030602050306030303" pitchFamily="18" charset="0"/>
              </a:rPr>
              <a:t>myositis</a:t>
            </a:r>
            <a:r>
              <a:rPr lang="en-US" dirty="0" smtClean="0">
                <a:latin typeface="Constantia" panose="02030602050306030303" pitchFamily="18" charset="0"/>
              </a:rPr>
              <a:t> </a:t>
            </a:r>
          </a:p>
          <a:p>
            <a:pPr lvl="1">
              <a:buClrTx/>
              <a:buSzPct val="70000"/>
              <a:buFont typeface="Wingdings" pitchFamily="2" charset="2"/>
              <a:buChar char="v"/>
            </a:pPr>
            <a:r>
              <a:rPr lang="en-US" dirty="0" smtClean="0">
                <a:latin typeface="Constantia" panose="02030602050306030303" pitchFamily="18" charset="0"/>
              </a:rPr>
              <a:t>Muscular dystrophy</a:t>
            </a:r>
          </a:p>
          <a:p>
            <a:pPr lvl="1">
              <a:buClrTx/>
              <a:buSzPct val="70000"/>
              <a:buFont typeface="Wingdings" pitchFamily="2" charset="2"/>
              <a:buChar char="v"/>
            </a:pPr>
            <a:r>
              <a:rPr lang="en-US" dirty="0" smtClean="0">
                <a:latin typeface="Constantia" panose="02030602050306030303" pitchFamily="18" charset="0"/>
              </a:rPr>
              <a:t>Hypothyroidism </a:t>
            </a:r>
          </a:p>
          <a:p>
            <a:r>
              <a:rPr lang="en-US" sz="2400" dirty="0" err="1" smtClean="0">
                <a:solidFill>
                  <a:srgbClr val="FF0000"/>
                </a:solidFill>
                <a:latin typeface="Constantia" panose="02030602050306030303" pitchFamily="18" charset="0"/>
              </a:rPr>
              <a:t>Glucocorticoid</a:t>
            </a:r>
            <a:r>
              <a:rPr lang="en-US" sz="2400" dirty="0" smtClean="0">
                <a:solidFill>
                  <a:srgbClr val="FF0000"/>
                </a:solidFill>
                <a:latin typeface="Constantia" panose="02030602050306030303" pitchFamily="18" charset="0"/>
              </a:rPr>
              <a:t>-induced </a:t>
            </a:r>
            <a:r>
              <a:rPr lang="en-US" sz="2400" dirty="0">
                <a:solidFill>
                  <a:srgbClr val="FF0000"/>
                </a:solidFill>
                <a:latin typeface="Constantia" panose="02030602050306030303" pitchFamily="18" charset="0"/>
              </a:rPr>
              <a:t>myopathy </a:t>
            </a:r>
            <a:r>
              <a:rPr lang="en-US" sz="2400" dirty="0">
                <a:latin typeface="Constantia" panose="02030602050306030303" pitchFamily="18" charset="0"/>
              </a:rPr>
              <a:t>should be </a:t>
            </a:r>
            <a:r>
              <a:rPr lang="en-US" sz="2400" dirty="0" smtClean="0">
                <a:latin typeface="Constantia" panose="02030602050306030303" pitchFamily="18" charset="0"/>
              </a:rPr>
              <a:t>considered</a:t>
            </a:r>
            <a:r>
              <a:rPr lang="en-US" sz="2400" dirty="0" smtClean="0">
                <a:latin typeface="Constantia" panose="02030602050306030303" pitchFamily="18" charset="0"/>
              </a:rPr>
              <a:t>.</a:t>
            </a:r>
            <a:endParaRPr lang="en-US" sz="2400" dirty="0" smtClean="0">
              <a:latin typeface="Constantia" panose="02030602050306030303" pitchFamily="18" charset="0"/>
            </a:endParaRPr>
          </a:p>
        </p:txBody>
      </p:sp>
      <p:sp>
        <p:nvSpPr>
          <p:cNvPr id="3" name="Content Placeholder 2"/>
          <p:cNvSpPr>
            <a:spLocks noGrp="1"/>
          </p:cNvSpPr>
          <p:nvPr>
            <p:ph sz="half" idx="2"/>
          </p:nvPr>
        </p:nvSpPr>
        <p:spPr>
          <a:xfrm>
            <a:off x="4724400" y="1066800"/>
            <a:ext cx="4267200" cy="5562600"/>
          </a:xfrm>
        </p:spPr>
        <p:txBody>
          <a:bodyPr>
            <a:normAutofit/>
          </a:bodyPr>
          <a:lstStyle/>
          <a:p>
            <a:pPr marL="109728" indent="0">
              <a:buNone/>
            </a:pPr>
            <a:r>
              <a:rPr lang="en-US" sz="2400" dirty="0" smtClean="0">
                <a:solidFill>
                  <a:srgbClr val="FF0000"/>
                </a:solidFill>
                <a:latin typeface="Constantia" panose="02030602050306030303" pitchFamily="18" charset="0"/>
              </a:rPr>
              <a:t>Unrecognized malignancy </a:t>
            </a:r>
            <a:r>
              <a:rPr lang="en-US" sz="2400" dirty="0" smtClean="0">
                <a:latin typeface="Constantia" panose="02030602050306030303" pitchFamily="18" charset="0"/>
              </a:rPr>
              <a:t>associated with </a:t>
            </a:r>
            <a:r>
              <a:rPr lang="en-US" sz="2400" dirty="0" err="1" smtClean="0">
                <a:latin typeface="Constantia" panose="02030602050306030303" pitchFamily="18" charset="0"/>
              </a:rPr>
              <a:t>myositis</a:t>
            </a:r>
            <a:r>
              <a:rPr lang="en-US" sz="2400" dirty="0" smtClean="0">
                <a:latin typeface="Constantia" panose="02030602050306030303" pitchFamily="18" charset="0"/>
              </a:rPr>
              <a:t> may be a cause of failed response to glucocorticoids. </a:t>
            </a:r>
            <a:endParaRPr lang="en-US" sz="2400" dirty="0" smtClean="0">
              <a:latin typeface="Constantia" panose="02030602050306030303" pitchFamily="18" charset="0"/>
            </a:endParaRPr>
          </a:p>
          <a:p>
            <a:pPr marL="109728" indent="0">
              <a:buNone/>
            </a:pPr>
            <a:r>
              <a:rPr lang="en-US" sz="2400" dirty="0" smtClean="0">
                <a:latin typeface="Constantia" panose="02030602050306030303" pitchFamily="18" charset="0"/>
              </a:rPr>
              <a:t>Most </a:t>
            </a:r>
            <a:r>
              <a:rPr lang="en-US" sz="2400" dirty="0" err="1" smtClean="0">
                <a:latin typeface="Constantia" panose="02030602050306030303" pitchFamily="18" charset="0"/>
              </a:rPr>
              <a:t>myositis</a:t>
            </a:r>
            <a:r>
              <a:rPr lang="en-US" sz="2400" dirty="0" smtClean="0">
                <a:latin typeface="Constantia" panose="02030602050306030303" pitchFamily="18" charset="0"/>
              </a:rPr>
              <a:t>-associated malignancies are diagnosed within the two-year period before and after the development of </a:t>
            </a:r>
            <a:r>
              <a:rPr lang="en-US" sz="2400" dirty="0" err="1" smtClean="0">
                <a:latin typeface="Constantia" panose="02030602050306030303" pitchFamily="18" charset="0"/>
              </a:rPr>
              <a:t>myositis</a:t>
            </a:r>
            <a:r>
              <a:rPr lang="en-US" sz="2400" dirty="0" smtClean="0">
                <a:latin typeface="Constantia" panose="02030602050306030303" pitchFamily="18" charset="0"/>
              </a:rPr>
              <a:t>.</a:t>
            </a:r>
            <a:endParaRPr lang="en-US" sz="2400" dirty="0" smtClean="0">
              <a:latin typeface="Constantia" panose="02030602050306030303" pitchFamily="18" charset="0"/>
            </a:endParaRPr>
          </a:p>
        </p:txBody>
      </p:sp>
      <p:sp>
        <p:nvSpPr>
          <p:cNvPr id="5" name="TextBox 4"/>
          <p:cNvSpPr txBox="1"/>
          <p:nvPr/>
        </p:nvSpPr>
        <p:spPr>
          <a:xfrm>
            <a:off x="76200" y="0"/>
            <a:ext cx="9067800" cy="584775"/>
          </a:xfrm>
          <a:prstGeom prst="rect">
            <a:avLst/>
          </a:prstGeom>
          <a:noFill/>
        </p:spPr>
        <p:txBody>
          <a:bodyPr wrap="square" rtlCol="0">
            <a:spAutoFit/>
          </a:bodyPr>
          <a:lstStyle/>
          <a:p>
            <a:r>
              <a:rPr lang="en-US" sz="3200" dirty="0" smtClean="0">
                <a:latin typeface="Constantia" panose="02030602050306030303" pitchFamily="18" charset="0"/>
              </a:rPr>
              <a:t>Management: Inflammatory myopathies</a:t>
            </a:r>
            <a:endParaRPr lang="en-US" sz="3200" dirty="0">
              <a:latin typeface="Constantia" panose="02030602050306030303" pitchFamily="18" charset="0"/>
            </a:endParaRPr>
          </a:p>
        </p:txBody>
      </p:sp>
    </p:spTree>
    <p:extLst>
      <p:ext uri="{BB962C8B-B14F-4D97-AF65-F5344CB8AC3E}">
        <p14:creationId xmlns:p14="http://schemas.microsoft.com/office/powerpoint/2010/main" xmlns="" val="40733298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304800" y="914400"/>
            <a:ext cx="4267200" cy="5410200"/>
          </a:xfrm>
        </p:spPr>
        <p:txBody>
          <a:bodyPr>
            <a:normAutofit/>
          </a:bodyPr>
          <a:lstStyle/>
          <a:p>
            <a:pPr marL="109728" indent="0">
              <a:buNone/>
            </a:pPr>
            <a:r>
              <a:rPr lang="en-US" b="1" dirty="0" err="1" smtClean="0">
                <a:solidFill>
                  <a:srgbClr val="FF0000"/>
                </a:solidFill>
                <a:latin typeface="Constantia" pitchFamily="18" charset="0"/>
              </a:rPr>
              <a:t>Antimalarials</a:t>
            </a:r>
            <a:r>
              <a:rPr lang="en-US" dirty="0" smtClean="0">
                <a:latin typeface="Constantia" pitchFamily="18" charset="0"/>
              </a:rPr>
              <a:t>:</a:t>
            </a:r>
          </a:p>
          <a:p>
            <a:pPr marL="109728" indent="0">
              <a:buNone/>
            </a:pPr>
            <a:r>
              <a:rPr lang="en-US" dirty="0" err="1" smtClean="0">
                <a:latin typeface="Constantia" pitchFamily="18" charset="0"/>
              </a:rPr>
              <a:t>Hydroxychloroquine</a:t>
            </a:r>
            <a:r>
              <a:rPr lang="en-US" dirty="0" smtClean="0">
                <a:latin typeface="Constantia" pitchFamily="18" charset="0"/>
              </a:rPr>
              <a:t> (200 to 400 mg/day) is effective in up to 75 percent of patients in controlling skin disease but without any benefit to muscle </a:t>
            </a:r>
            <a:r>
              <a:rPr lang="en-US" dirty="0" smtClean="0">
                <a:latin typeface="Constantia" pitchFamily="18" charset="0"/>
              </a:rPr>
              <a:t>disease. </a:t>
            </a:r>
            <a:endParaRPr lang="en-US" dirty="0" smtClean="0">
              <a:latin typeface="Constantia" pitchFamily="18" charset="0"/>
            </a:endParaRPr>
          </a:p>
        </p:txBody>
      </p:sp>
      <p:sp>
        <p:nvSpPr>
          <p:cNvPr id="3" name="Content Placeholder 2"/>
          <p:cNvSpPr>
            <a:spLocks noGrp="1"/>
          </p:cNvSpPr>
          <p:nvPr>
            <p:ph sz="half" idx="2"/>
          </p:nvPr>
        </p:nvSpPr>
        <p:spPr>
          <a:xfrm>
            <a:off x="4724400" y="914400"/>
            <a:ext cx="4267200" cy="5943600"/>
          </a:xfrm>
        </p:spPr>
        <p:txBody>
          <a:bodyPr>
            <a:normAutofit/>
          </a:bodyPr>
          <a:lstStyle/>
          <a:p>
            <a:pPr marL="109728" indent="0">
              <a:buNone/>
            </a:pPr>
            <a:r>
              <a:rPr lang="en-US" b="1" dirty="0" smtClean="0">
                <a:solidFill>
                  <a:srgbClr val="FF0000"/>
                </a:solidFill>
                <a:latin typeface="Constantia" pitchFamily="18" charset="0"/>
              </a:rPr>
              <a:t>Treatment </a:t>
            </a:r>
            <a:r>
              <a:rPr lang="en-US" b="1" dirty="0" smtClean="0">
                <a:solidFill>
                  <a:srgbClr val="FF0000"/>
                </a:solidFill>
                <a:latin typeface="Constantia" pitchFamily="18" charset="0"/>
              </a:rPr>
              <a:t>complications</a:t>
            </a:r>
            <a:r>
              <a:rPr lang="en-US" dirty="0" smtClean="0">
                <a:latin typeface="Constantia" pitchFamily="18" charset="0"/>
              </a:rPr>
              <a:t>:</a:t>
            </a:r>
          </a:p>
          <a:p>
            <a:r>
              <a:rPr lang="en-US" dirty="0" smtClean="0">
                <a:latin typeface="Constantia" pitchFamily="18" charset="0"/>
              </a:rPr>
              <a:t>Side effects of therapy included:</a:t>
            </a:r>
          </a:p>
          <a:p>
            <a:r>
              <a:rPr lang="en-US" dirty="0" err="1" smtClean="0">
                <a:latin typeface="Constantia" pitchFamily="18" charset="0"/>
              </a:rPr>
              <a:t>Cushingoid</a:t>
            </a:r>
            <a:r>
              <a:rPr lang="en-US" dirty="0" smtClean="0">
                <a:latin typeface="Constantia" pitchFamily="18" charset="0"/>
              </a:rPr>
              <a:t> appearance (71 percent)</a:t>
            </a:r>
          </a:p>
          <a:p>
            <a:r>
              <a:rPr lang="en-US" dirty="0" smtClean="0">
                <a:latin typeface="Constantia" pitchFamily="18" charset="0"/>
              </a:rPr>
              <a:t>Psychological or psychiatric symptoms (35 percent)</a:t>
            </a:r>
          </a:p>
          <a:p>
            <a:r>
              <a:rPr lang="en-US" dirty="0" smtClean="0">
                <a:latin typeface="Constantia" pitchFamily="18" charset="0"/>
              </a:rPr>
              <a:t>Osteoporosis (29 percent)</a:t>
            </a:r>
          </a:p>
          <a:p>
            <a:r>
              <a:rPr lang="en-US" dirty="0" smtClean="0">
                <a:latin typeface="Constantia" pitchFamily="18" charset="0"/>
              </a:rPr>
              <a:t>Infections (29 percent)</a:t>
            </a:r>
          </a:p>
          <a:p>
            <a:pPr marL="109728" indent="0">
              <a:buNone/>
            </a:pPr>
            <a:endParaRPr lang="en-US" sz="2000" dirty="0" smtClean="0">
              <a:latin typeface="Constantia" pitchFamily="18" charset="0"/>
            </a:endParaRPr>
          </a:p>
        </p:txBody>
      </p:sp>
      <p:sp>
        <p:nvSpPr>
          <p:cNvPr id="5" name="TextBox 4"/>
          <p:cNvSpPr txBox="1"/>
          <p:nvPr/>
        </p:nvSpPr>
        <p:spPr>
          <a:xfrm>
            <a:off x="76200" y="0"/>
            <a:ext cx="9067800" cy="584775"/>
          </a:xfrm>
          <a:prstGeom prst="rect">
            <a:avLst/>
          </a:prstGeom>
          <a:noFill/>
        </p:spPr>
        <p:txBody>
          <a:bodyPr wrap="square" rtlCol="0">
            <a:spAutoFit/>
          </a:bodyPr>
          <a:lstStyle/>
          <a:p>
            <a:r>
              <a:rPr lang="en-US" sz="3200" dirty="0" smtClean="0">
                <a:latin typeface="Constantia" panose="02030602050306030303" pitchFamily="18" charset="0"/>
              </a:rPr>
              <a:t>Management: Inflammatory myopathies</a:t>
            </a:r>
            <a:endParaRPr lang="en-US" sz="3200" dirty="0">
              <a:latin typeface="Constantia" panose="02030602050306030303" pitchFamily="18" charset="0"/>
            </a:endParaRPr>
          </a:p>
        </p:txBody>
      </p:sp>
    </p:spTree>
    <p:extLst>
      <p:ext uri="{BB962C8B-B14F-4D97-AF65-F5344CB8AC3E}">
        <p14:creationId xmlns:p14="http://schemas.microsoft.com/office/powerpoint/2010/main" xmlns="" val="40733298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228600" y="762000"/>
            <a:ext cx="8686800" cy="5638800"/>
          </a:xfrm>
        </p:spPr>
        <p:txBody>
          <a:bodyPr>
            <a:noAutofit/>
          </a:bodyPr>
          <a:lstStyle/>
          <a:p>
            <a:r>
              <a:rPr lang="en-US" sz="2800" dirty="0" smtClean="0">
                <a:latin typeface="Constantia" pitchFamily="18" charset="0"/>
              </a:rPr>
              <a:t>A form of DM, termed </a:t>
            </a:r>
            <a:r>
              <a:rPr lang="en-US" sz="2800" b="1" dirty="0" err="1" smtClean="0">
                <a:latin typeface="Constantia" pitchFamily="18" charset="0"/>
              </a:rPr>
              <a:t>amyopathic</a:t>
            </a:r>
            <a:r>
              <a:rPr lang="en-US" sz="2800" b="1" dirty="0" smtClean="0">
                <a:latin typeface="Constantia" pitchFamily="18" charset="0"/>
              </a:rPr>
              <a:t> DM</a:t>
            </a:r>
            <a:r>
              <a:rPr lang="en-US" sz="2800" dirty="0" smtClean="0">
                <a:latin typeface="Constantia" pitchFamily="18" charset="0"/>
              </a:rPr>
              <a:t>, is a condition in which patients have characteristic skin findings of DM without weakness or abnormal muscle enzymes</a:t>
            </a:r>
          </a:p>
          <a:p>
            <a:pPr>
              <a:buNone/>
            </a:pPr>
            <a:r>
              <a:rPr lang="en-US" sz="2800" b="1" dirty="0" smtClean="0">
                <a:latin typeface="Constantia" pitchFamily="18" charset="0"/>
              </a:rPr>
              <a:t>Epidemiology</a:t>
            </a:r>
            <a:r>
              <a:rPr lang="en-US" sz="2800" dirty="0" smtClean="0">
                <a:latin typeface="Constantia" pitchFamily="18" charset="0"/>
              </a:rPr>
              <a:t>:  </a:t>
            </a:r>
          </a:p>
          <a:p>
            <a:r>
              <a:rPr lang="en-US" sz="2800" dirty="0" smtClean="0">
                <a:latin typeface="Constantia" pitchFamily="18" charset="0"/>
              </a:rPr>
              <a:t>Combined incidence of (DM) and (PM) has been estimated at 2 per 100,000 annually . </a:t>
            </a:r>
          </a:p>
          <a:p>
            <a:r>
              <a:rPr lang="en-US" sz="2800" dirty="0" smtClean="0">
                <a:latin typeface="Constantia" pitchFamily="18" charset="0"/>
              </a:rPr>
              <a:t>Female to male predominance of about two to one. </a:t>
            </a:r>
          </a:p>
          <a:p>
            <a:r>
              <a:rPr lang="en-US" sz="2800" dirty="0" smtClean="0">
                <a:latin typeface="Constantia" pitchFamily="18" charset="0"/>
              </a:rPr>
              <a:t>Peak incidence in adults occurs between the ages of 40 and 50. </a:t>
            </a:r>
          </a:p>
          <a:p>
            <a:r>
              <a:rPr lang="en-US" sz="2800" dirty="0" smtClean="0">
                <a:latin typeface="Constantia" pitchFamily="18" charset="0"/>
              </a:rPr>
              <a:t>Estimates of prevalence range from 5 to 22 per 100,000 . </a:t>
            </a:r>
            <a:endParaRPr lang="en-US" sz="2800" dirty="0">
              <a:latin typeface="Constantia" pitchFamily="18" charset="0"/>
            </a:endParaRPr>
          </a:p>
        </p:txBody>
      </p:sp>
      <p:sp>
        <p:nvSpPr>
          <p:cNvPr id="7" name="TextBox 6"/>
          <p:cNvSpPr txBox="1"/>
          <p:nvPr/>
        </p:nvSpPr>
        <p:spPr>
          <a:xfrm>
            <a:off x="0" y="228600"/>
            <a:ext cx="8001000" cy="523220"/>
          </a:xfrm>
          <a:prstGeom prst="rect">
            <a:avLst/>
          </a:prstGeom>
          <a:noFill/>
        </p:spPr>
        <p:txBody>
          <a:bodyPr wrap="square" rtlCol="0">
            <a:spAutoFit/>
          </a:bodyPr>
          <a:lstStyle/>
          <a:p>
            <a:r>
              <a:rPr lang="en-US" sz="2800" b="1" dirty="0" smtClean="0">
                <a:latin typeface="Constantia" pitchFamily="18" charset="0"/>
              </a:rPr>
              <a:t>INFLMMATORY  MYOPATHIES</a:t>
            </a:r>
            <a:endParaRPr lang="en-US" sz="28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228600" y="685800"/>
            <a:ext cx="4267200" cy="5638800"/>
          </a:xfrm>
        </p:spPr>
        <p:txBody>
          <a:bodyPr>
            <a:noAutofit/>
          </a:bodyPr>
          <a:lstStyle/>
          <a:p>
            <a:r>
              <a:rPr lang="en-US" sz="2400" dirty="0" smtClean="0">
                <a:latin typeface="Constantia" panose="02030602050306030303" pitchFamily="18" charset="0"/>
                <a:cs typeface="Aparajita" panose="020B0604020202020204" pitchFamily="34" charset="0"/>
              </a:rPr>
              <a:t>Are </a:t>
            </a:r>
            <a:r>
              <a:rPr lang="en-US" sz="2400" dirty="0">
                <a:latin typeface="Constantia" panose="02030602050306030303" pitchFamily="18" charset="0"/>
                <a:cs typeface="Aparajita" panose="020B0604020202020204" pitchFamily="34" charset="0"/>
              </a:rPr>
              <a:t>a group of disorders sharing the common feature of immune-mediated muscle </a:t>
            </a:r>
            <a:r>
              <a:rPr lang="en-US" sz="2400" dirty="0" smtClean="0">
                <a:latin typeface="Constantia" panose="02030602050306030303" pitchFamily="18" charset="0"/>
                <a:cs typeface="Aparajita" panose="020B0604020202020204" pitchFamily="34" charset="0"/>
              </a:rPr>
              <a:t>injury.</a:t>
            </a:r>
          </a:p>
          <a:p>
            <a:r>
              <a:rPr lang="en-US" sz="2400" dirty="0" smtClean="0">
                <a:latin typeface="Constantia" panose="02030602050306030303" pitchFamily="18" charset="0"/>
                <a:cs typeface="Aparajita" panose="020B0604020202020204" pitchFamily="34" charset="0"/>
              </a:rPr>
              <a:t>Clinical &amp; histopathological </a:t>
            </a:r>
            <a:r>
              <a:rPr lang="en-US" sz="2400" dirty="0">
                <a:latin typeface="Constantia" panose="02030602050306030303" pitchFamily="18" charset="0"/>
                <a:cs typeface="Aparajita" panose="020B0604020202020204" pitchFamily="34" charset="0"/>
              </a:rPr>
              <a:t>distinctions between these conditions suggest that different pathogenic processes underlie each of the inflammatory myopathies. </a:t>
            </a:r>
          </a:p>
        </p:txBody>
      </p:sp>
      <p:sp>
        <p:nvSpPr>
          <p:cNvPr id="3" name="Content Placeholder 2"/>
          <p:cNvSpPr>
            <a:spLocks noGrp="1"/>
          </p:cNvSpPr>
          <p:nvPr>
            <p:ph sz="half" idx="2"/>
          </p:nvPr>
        </p:nvSpPr>
        <p:spPr>
          <a:xfrm>
            <a:off x="4648200" y="685800"/>
            <a:ext cx="4419600" cy="5943600"/>
          </a:xfrm>
        </p:spPr>
        <p:txBody>
          <a:bodyPr>
            <a:normAutofit fontScale="92500" lnSpcReduction="10000"/>
          </a:bodyPr>
          <a:lstStyle/>
          <a:p>
            <a:r>
              <a:rPr lang="en-US" sz="2400" dirty="0">
                <a:latin typeface="Constantia" panose="02030602050306030303" pitchFamily="18" charset="0"/>
                <a:cs typeface="Aparajita" panose="020B0604020202020204" pitchFamily="34" charset="0"/>
              </a:rPr>
              <a:t>The most common of these disorders include</a:t>
            </a:r>
            <a:r>
              <a:rPr lang="en-US" sz="2400" dirty="0" smtClean="0">
                <a:latin typeface="Constantia" panose="02030602050306030303" pitchFamily="18" charset="0"/>
                <a:cs typeface="Aparajita" panose="020B0604020202020204" pitchFamily="34" charset="0"/>
              </a:rPr>
              <a:t>:</a:t>
            </a:r>
          </a:p>
          <a:p>
            <a:pPr marL="109728" indent="0">
              <a:buNone/>
            </a:pPr>
            <a:endParaRPr lang="en-US" sz="2400" dirty="0">
              <a:latin typeface="Constantia" panose="02030602050306030303" pitchFamily="18" charset="0"/>
              <a:cs typeface="Aparajita" panose="020B0604020202020204" pitchFamily="34" charset="0"/>
            </a:endParaRPr>
          </a:p>
          <a:p>
            <a:pPr marL="566928" indent="-457200">
              <a:buClrTx/>
              <a:buFont typeface="+mj-lt"/>
              <a:buAutoNum type="arabicPeriod"/>
            </a:pPr>
            <a:r>
              <a:rPr lang="en-US" sz="2400" dirty="0" smtClean="0">
                <a:latin typeface="Constantia" panose="02030602050306030303" pitchFamily="18" charset="0"/>
              </a:rPr>
              <a:t>Dermatomyositis </a:t>
            </a:r>
            <a:r>
              <a:rPr lang="en-US" sz="2400" dirty="0">
                <a:latin typeface="Constantia" panose="02030602050306030303" pitchFamily="18" charset="0"/>
              </a:rPr>
              <a:t>(</a:t>
            </a:r>
            <a:r>
              <a:rPr lang="en-US" sz="2400" dirty="0" smtClean="0">
                <a:latin typeface="Constantia" panose="02030602050306030303" pitchFamily="18" charset="0"/>
              </a:rPr>
              <a:t>DM)</a:t>
            </a:r>
          </a:p>
          <a:p>
            <a:pPr marL="566928" indent="-457200">
              <a:buClrTx/>
              <a:buFont typeface="+mj-lt"/>
              <a:buAutoNum type="arabicPeriod"/>
            </a:pPr>
            <a:r>
              <a:rPr lang="en-US" sz="2400" dirty="0" smtClean="0">
                <a:latin typeface="Constantia" panose="02030602050306030303" pitchFamily="18" charset="0"/>
              </a:rPr>
              <a:t>Inclusion </a:t>
            </a:r>
            <a:r>
              <a:rPr lang="en-US" sz="2400" dirty="0">
                <a:latin typeface="Constantia" panose="02030602050306030303" pitchFamily="18" charset="0"/>
              </a:rPr>
              <a:t>body myositis (</a:t>
            </a:r>
            <a:r>
              <a:rPr lang="en-US" sz="2400" dirty="0" smtClean="0">
                <a:latin typeface="Constantia" panose="02030602050306030303" pitchFamily="18" charset="0"/>
              </a:rPr>
              <a:t>IBM)</a:t>
            </a:r>
          </a:p>
          <a:p>
            <a:pPr marL="566928" indent="-457200">
              <a:buClrTx/>
              <a:buFont typeface="+mj-lt"/>
              <a:buAutoNum type="arabicPeriod"/>
            </a:pPr>
            <a:r>
              <a:rPr lang="en-US" sz="2400" dirty="0" smtClean="0">
                <a:latin typeface="Constantia" panose="02030602050306030303" pitchFamily="18" charset="0"/>
              </a:rPr>
              <a:t>Polymyositis </a:t>
            </a:r>
            <a:r>
              <a:rPr lang="en-US" sz="2400" dirty="0">
                <a:latin typeface="Constantia" panose="02030602050306030303" pitchFamily="18" charset="0"/>
              </a:rPr>
              <a:t>(PM</a:t>
            </a:r>
            <a:r>
              <a:rPr lang="en-US" sz="2400" dirty="0" smtClean="0">
                <a:latin typeface="Constantia" panose="02030602050306030303" pitchFamily="18" charset="0"/>
              </a:rPr>
              <a:t>)</a:t>
            </a:r>
          </a:p>
          <a:p>
            <a:pPr marL="566928" indent="-457200">
              <a:buClrTx/>
              <a:buFont typeface="+mj-lt"/>
              <a:buAutoNum type="arabicPeriod"/>
            </a:pPr>
            <a:r>
              <a:rPr lang="en-US" sz="2400" dirty="0">
                <a:latin typeface="Constantia" panose="02030602050306030303" pitchFamily="18" charset="0"/>
              </a:rPr>
              <a:t>Overlap syndromes (with another systemic rheumatic disease</a:t>
            </a:r>
            <a:r>
              <a:rPr lang="en-US" sz="2400" dirty="0" smtClean="0">
                <a:latin typeface="Constantia" panose="02030602050306030303" pitchFamily="18" charset="0"/>
              </a:rPr>
              <a:t>)</a:t>
            </a:r>
          </a:p>
          <a:p>
            <a:pPr>
              <a:buClrTx/>
            </a:pPr>
            <a:r>
              <a:rPr lang="en-US" sz="2400" dirty="0">
                <a:latin typeface="Constantia" panose="02030602050306030303" pitchFamily="18" charset="0"/>
              </a:rPr>
              <a:t>Neither environmental factors nor infectious causes have known roles in these disorders</a:t>
            </a:r>
            <a:r>
              <a:rPr lang="en-US" sz="2400" dirty="0" smtClean="0">
                <a:latin typeface="Constantia" panose="02030602050306030303" pitchFamily="18" charset="0"/>
              </a:rPr>
              <a:t>.</a:t>
            </a:r>
          </a:p>
          <a:p>
            <a:pPr>
              <a:buClrTx/>
            </a:pPr>
            <a:r>
              <a:rPr lang="en-US" sz="2400" dirty="0">
                <a:latin typeface="Constantia" panose="02030602050306030303" pitchFamily="18" charset="0"/>
              </a:rPr>
              <a:t>All are thought to be due to immune system abnormalities leading to the development of inflammation in muscle and other tissues.</a:t>
            </a:r>
          </a:p>
          <a:p>
            <a:pPr>
              <a:buClrTx/>
            </a:pPr>
            <a:endParaRPr lang="en-US" sz="2400" dirty="0"/>
          </a:p>
        </p:txBody>
      </p:sp>
      <p:sp>
        <p:nvSpPr>
          <p:cNvPr id="5" name="TextBox 4"/>
          <p:cNvSpPr txBox="1"/>
          <p:nvPr/>
        </p:nvSpPr>
        <p:spPr>
          <a:xfrm>
            <a:off x="0" y="152400"/>
            <a:ext cx="9144000" cy="369332"/>
          </a:xfrm>
          <a:prstGeom prst="rect">
            <a:avLst/>
          </a:prstGeom>
          <a:noFill/>
        </p:spPr>
        <p:txBody>
          <a:bodyPr wrap="square" rtlCol="0">
            <a:spAutoFit/>
          </a:bodyPr>
          <a:lstStyle/>
          <a:p>
            <a:r>
              <a:rPr lang="en-US" b="1" dirty="0">
                <a:latin typeface="Constantia" pitchFamily="18" charset="0"/>
              </a:rPr>
              <a:t>INFLMMATORY  MYOPATHIES</a:t>
            </a:r>
            <a:endParaRPr lang="en-US" dirty="0"/>
          </a:p>
        </p:txBody>
      </p:sp>
    </p:spTree>
    <p:extLst>
      <p:ext uri="{BB962C8B-B14F-4D97-AF65-F5344CB8AC3E}">
        <p14:creationId xmlns:p14="http://schemas.microsoft.com/office/powerpoint/2010/main" xmlns="" val="31373690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4572000" y="1066800"/>
            <a:ext cx="4419600" cy="5562600"/>
          </a:xfrm>
        </p:spPr>
        <p:txBody>
          <a:bodyPr>
            <a:normAutofit fontScale="25000" lnSpcReduction="20000"/>
          </a:bodyPr>
          <a:lstStyle/>
          <a:p>
            <a:pPr>
              <a:buNone/>
            </a:pPr>
            <a:r>
              <a:rPr lang="en-US" sz="9600" dirty="0" smtClean="0">
                <a:solidFill>
                  <a:srgbClr val="FF0000"/>
                </a:solidFill>
                <a:latin typeface="Constantia" pitchFamily="18" charset="0"/>
              </a:rPr>
              <a:t>EPIDEMIOLOGY</a:t>
            </a:r>
          </a:p>
          <a:p>
            <a:r>
              <a:rPr lang="en-US" sz="9600" dirty="0" smtClean="0">
                <a:latin typeface="Constantia" pitchFamily="18" charset="0"/>
              </a:rPr>
              <a:t>IBM is a rare sporadic disorder with a prevalence of 5 - 9 cases per million </a:t>
            </a:r>
            <a:r>
              <a:rPr lang="en-US" sz="9600" dirty="0" smtClean="0">
                <a:latin typeface="Constantia" pitchFamily="18" charset="0"/>
              </a:rPr>
              <a:t>adults;</a:t>
            </a:r>
          </a:p>
          <a:p>
            <a:r>
              <a:rPr lang="en-US" sz="9600" dirty="0" smtClean="0">
                <a:latin typeface="Constantia" pitchFamily="18" charset="0"/>
              </a:rPr>
              <a:t>some </a:t>
            </a:r>
            <a:r>
              <a:rPr lang="en-US" sz="9600" dirty="0" smtClean="0">
                <a:latin typeface="Constantia" pitchFamily="18" charset="0"/>
              </a:rPr>
              <a:t>estimates of prevalence have been as high as 70 per million population. </a:t>
            </a:r>
          </a:p>
          <a:p>
            <a:r>
              <a:rPr lang="en-US" sz="9600" dirty="0" smtClean="0">
                <a:latin typeface="Constantia" pitchFamily="18" charset="0"/>
              </a:rPr>
              <a:t>It is the most common acquired idiopathic inflammatory </a:t>
            </a:r>
            <a:r>
              <a:rPr lang="en-US" sz="9600" dirty="0" err="1" smtClean="0">
                <a:latin typeface="Constantia" pitchFamily="18" charset="0"/>
              </a:rPr>
              <a:t>myopathy</a:t>
            </a:r>
            <a:r>
              <a:rPr lang="en-US" sz="9600" dirty="0" smtClean="0">
                <a:latin typeface="Constantia" pitchFamily="18" charset="0"/>
              </a:rPr>
              <a:t> in individuals over the age of 50.</a:t>
            </a:r>
          </a:p>
          <a:p>
            <a:r>
              <a:rPr lang="en-US" sz="9600" dirty="0" smtClean="0">
                <a:latin typeface="Constantia" pitchFamily="18" charset="0"/>
              </a:rPr>
              <a:t>The disease affects men more often than women. </a:t>
            </a:r>
          </a:p>
          <a:p>
            <a:r>
              <a:rPr lang="en-US" sz="9600" dirty="0" smtClean="0">
                <a:latin typeface="Constantia" pitchFamily="18" charset="0"/>
              </a:rPr>
              <a:t>The mean age at onset of symptoms is approximately 60 years, with a range from the third to the ninth decade.</a:t>
            </a:r>
          </a:p>
          <a:p>
            <a:endParaRPr lang="en-US" sz="9600" dirty="0" smtClean="0">
              <a:latin typeface="Constantia" pitchFamily="18" charset="0"/>
            </a:endParaRPr>
          </a:p>
          <a:p>
            <a:endParaRPr lang="en-US" sz="9600" dirty="0">
              <a:latin typeface="Constantia" pitchFamily="18" charset="0"/>
            </a:endParaRPr>
          </a:p>
        </p:txBody>
      </p:sp>
      <p:sp>
        <p:nvSpPr>
          <p:cNvPr id="5" name="TextBox 4"/>
          <p:cNvSpPr txBox="1"/>
          <p:nvPr/>
        </p:nvSpPr>
        <p:spPr>
          <a:xfrm>
            <a:off x="0" y="304800"/>
            <a:ext cx="5867400" cy="523220"/>
          </a:xfrm>
          <a:prstGeom prst="rect">
            <a:avLst/>
          </a:prstGeom>
          <a:noFill/>
        </p:spPr>
        <p:txBody>
          <a:bodyPr wrap="square" rtlCol="0">
            <a:spAutoFit/>
          </a:bodyPr>
          <a:lstStyle/>
          <a:p>
            <a:r>
              <a:rPr lang="en-US" sz="2800" b="1" dirty="0" smtClean="0">
                <a:latin typeface="Constantia" pitchFamily="18" charset="0"/>
              </a:rPr>
              <a:t>Inclusion Body </a:t>
            </a:r>
            <a:r>
              <a:rPr lang="en-US" sz="2800" b="1" dirty="0" err="1" smtClean="0">
                <a:latin typeface="Constantia" pitchFamily="18" charset="0"/>
              </a:rPr>
              <a:t>Myosisits</a:t>
            </a:r>
            <a:r>
              <a:rPr lang="en-US" sz="2800" b="1" dirty="0" smtClean="0">
                <a:latin typeface="Constantia" pitchFamily="18" charset="0"/>
              </a:rPr>
              <a:t> (IBM):</a:t>
            </a:r>
            <a:endParaRPr lang="en-US" sz="2800" b="1" dirty="0">
              <a:latin typeface="Constantia" pitchFamily="18" charset="0"/>
            </a:endParaRPr>
          </a:p>
        </p:txBody>
      </p:sp>
      <p:sp>
        <p:nvSpPr>
          <p:cNvPr id="6" name="Content Placeholder 5"/>
          <p:cNvSpPr>
            <a:spLocks noGrp="1"/>
          </p:cNvSpPr>
          <p:nvPr>
            <p:ph sz="half" idx="1"/>
          </p:nvPr>
        </p:nvSpPr>
        <p:spPr>
          <a:xfrm>
            <a:off x="457200" y="1066800"/>
            <a:ext cx="4038600" cy="5791200"/>
          </a:xfrm>
        </p:spPr>
        <p:txBody>
          <a:bodyPr>
            <a:noAutofit/>
          </a:bodyPr>
          <a:lstStyle/>
          <a:p>
            <a:r>
              <a:rPr lang="en-US" sz="2400" dirty="0" smtClean="0">
                <a:latin typeface="Constantia" pitchFamily="18" charset="0"/>
              </a:rPr>
              <a:t>Sporadic inclusion body </a:t>
            </a:r>
            <a:r>
              <a:rPr lang="en-US" sz="2400" dirty="0" err="1" smtClean="0">
                <a:latin typeface="Constantia" pitchFamily="18" charset="0"/>
              </a:rPr>
              <a:t>myositis</a:t>
            </a:r>
            <a:r>
              <a:rPr lang="en-US" sz="2400" dirty="0" smtClean="0">
                <a:latin typeface="Constantia" pitchFamily="18" charset="0"/>
              </a:rPr>
              <a:t> (IBM) is classified along with </a:t>
            </a:r>
            <a:r>
              <a:rPr lang="en-US" sz="2400" dirty="0" err="1" smtClean="0">
                <a:latin typeface="Constantia" pitchFamily="18" charset="0"/>
              </a:rPr>
              <a:t>polymyositis</a:t>
            </a:r>
            <a:r>
              <a:rPr lang="en-US" sz="2400" dirty="0" smtClean="0">
                <a:latin typeface="Constantia" pitchFamily="18" charset="0"/>
              </a:rPr>
              <a:t>, </a:t>
            </a:r>
            <a:r>
              <a:rPr lang="en-US" sz="2400" dirty="0" err="1" smtClean="0">
                <a:latin typeface="Constantia" pitchFamily="18" charset="0"/>
              </a:rPr>
              <a:t>dermatomyositis</a:t>
            </a:r>
            <a:r>
              <a:rPr lang="en-US" sz="2400" dirty="0" smtClean="0">
                <a:latin typeface="Constantia" pitchFamily="18" charset="0"/>
              </a:rPr>
              <a:t>, and autoimmune necrotizing </a:t>
            </a:r>
            <a:r>
              <a:rPr lang="en-US" sz="2400" dirty="0" err="1" smtClean="0">
                <a:latin typeface="Constantia" pitchFamily="18" charset="0"/>
              </a:rPr>
              <a:t>myopathy</a:t>
            </a:r>
            <a:r>
              <a:rPr lang="en-US" sz="2400" dirty="0" smtClean="0">
                <a:latin typeface="Constantia" pitchFamily="18" charset="0"/>
              </a:rPr>
              <a:t> as one of the idiopathic inflammatory myopathies. </a:t>
            </a:r>
            <a:endParaRPr lang="en-US" sz="2400" dirty="0" smtClean="0">
              <a:latin typeface="Constantia" pitchFamily="18" charset="0"/>
            </a:endParaRPr>
          </a:p>
          <a:p>
            <a:r>
              <a:rPr lang="en-US" sz="2400" dirty="0" smtClean="0">
                <a:latin typeface="Constantia" pitchFamily="18" charset="0"/>
              </a:rPr>
              <a:t>However</a:t>
            </a:r>
            <a:r>
              <a:rPr lang="en-US" sz="2400" dirty="0" smtClean="0">
                <a:latin typeface="Constantia" pitchFamily="18" charset="0"/>
              </a:rPr>
              <a:t>, despite some similarities, the </a:t>
            </a:r>
            <a:r>
              <a:rPr lang="en-US" sz="2400" dirty="0" err="1" smtClean="0">
                <a:latin typeface="Constantia" pitchFamily="18" charset="0"/>
              </a:rPr>
              <a:t>clinicopathologic</a:t>
            </a:r>
            <a:r>
              <a:rPr lang="en-US" sz="2400" dirty="0" smtClean="0">
                <a:latin typeface="Constantia" pitchFamily="18" charset="0"/>
              </a:rPr>
              <a:t> manifestations of IBM are clearly distinct from the other two disorders </a:t>
            </a:r>
            <a:endParaRPr lang="en-US" sz="2400" dirty="0">
              <a:latin typeface="Constantia"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228600" y="914400"/>
            <a:ext cx="4267200" cy="5943600"/>
          </a:xfrm>
        </p:spPr>
        <p:txBody>
          <a:bodyPr>
            <a:noAutofit/>
          </a:bodyPr>
          <a:lstStyle/>
          <a:p>
            <a:r>
              <a:rPr lang="en-US" sz="2400" dirty="0" smtClean="0">
                <a:latin typeface="Constantia" pitchFamily="18" charset="0"/>
              </a:rPr>
              <a:t>Muscle weakness is the usual presenting feature. </a:t>
            </a:r>
          </a:p>
          <a:p>
            <a:r>
              <a:rPr lang="en-US" sz="2400" dirty="0">
                <a:latin typeface="Constantia" pitchFamily="18" charset="0"/>
              </a:rPr>
              <a:t>P</a:t>
            </a:r>
            <a:r>
              <a:rPr lang="en-US" sz="2400" dirty="0" smtClean="0">
                <a:latin typeface="Constantia" pitchFamily="18" charset="0"/>
              </a:rPr>
              <a:t>ainless and insidious, and usually presents after the age of 50. </a:t>
            </a:r>
          </a:p>
          <a:p>
            <a:r>
              <a:rPr lang="en-US" sz="2400" dirty="0" smtClean="0">
                <a:latin typeface="Constantia" pitchFamily="18" charset="0"/>
              </a:rPr>
              <a:t>Duration of symptoms is 6 years before diagnosis.</a:t>
            </a:r>
          </a:p>
          <a:p>
            <a:r>
              <a:rPr lang="en-US" sz="2400" dirty="0" smtClean="0">
                <a:latin typeface="Constantia" pitchFamily="18" charset="0"/>
              </a:rPr>
              <a:t>Weakness </a:t>
            </a:r>
            <a:r>
              <a:rPr lang="en-US" sz="2400" dirty="0" smtClean="0">
                <a:latin typeface="Constantia" pitchFamily="18" charset="0"/>
              </a:rPr>
              <a:t>is </a:t>
            </a:r>
            <a:r>
              <a:rPr lang="en-US" sz="2400" dirty="0" smtClean="0">
                <a:solidFill>
                  <a:srgbClr val="FF0000"/>
                </a:solidFill>
                <a:latin typeface="Constantia" pitchFamily="18" charset="0"/>
              </a:rPr>
              <a:t>asymmetrical</a:t>
            </a:r>
            <a:r>
              <a:rPr lang="en-US" sz="2400" dirty="0" smtClean="0">
                <a:latin typeface="Constantia" pitchFamily="18" charset="0"/>
              </a:rPr>
              <a:t> in contrast to polymyositis.</a:t>
            </a:r>
          </a:p>
          <a:p>
            <a:r>
              <a:rPr lang="en-US" sz="2400" dirty="0" smtClean="0">
                <a:latin typeface="Constantia" pitchFamily="18" charset="0"/>
              </a:rPr>
              <a:t>Fatigue and exercise intolerance are common</a:t>
            </a:r>
          </a:p>
          <a:p>
            <a:r>
              <a:rPr lang="en-US" sz="2400" dirty="0" smtClean="0">
                <a:latin typeface="Constantia" pitchFamily="18" charset="0"/>
              </a:rPr>
              <a:t>Respiratory muscles are usually spared.</a:t>
            </a:r>
          </a:p>
          <a:p>
            <a:r>
              <a:rPr lang="en-US" sz="2400" dirty="0" err="1" smtClean="0">
                <a:solidFill>
                  <a:srgbClr val="FF0000"/>
                </a:solidFill>
                <a:latin typeface="Constantia" pitchFamily="18" charset="0"/>
              </a:rPr>
              <a:t>Dysphagia</a:t>
            </a:r>
            <a:r>
              <a:rPr lang="en-US" sz="2400" dirty="0" smtClean="0">
                <a:solidFill>
                  <a:srgbClr val="FF0000"/>
                </a:solidFill>
                <a:latin typeface="Constantia" pitchFamily="18" charset="0"/>
              </a:rPr>
              <a:t> </a:t>
            </a:r>
            <a:r>
              <a:rPr lang="en-US" sz="2400" dirty="0" smtClean="0">
                <a:latin typeface="Constantia" pitchFamily="18" charset="0"/>
              </a:rPr>
              <a:t>is problematic in 40-50% of patients</a:t>
            </a:r>
            <a:r>
              <a:rPr lang="en-US" sz="2400" dirty="0" smtClean="0">
                <a:latin typeface="Constantia" pitchFamily="18" charset="0"/>
              </a:rPr>
              <a:t>.</a:t>
            </a:r>
            <a:endParaRPr lang="en-US" sz="2400" dirty="0" smtClean="0">
              <a:latin typeface="Constantia" pitchFamily="18" charset="0"/>
            </a:endParaRPr>
          </a:p>
        </p:txBody>
      </p:sp>
      <p:sp>
        <p:nvSpPr>
          <p:cNvPr id="3" name="Content Placeholder 2"/>
          <p:cNvSpPr>
            <a:spLocks noGrp="1"/>
          </p:cNvSpPr>
          <p:nvPr>
            <p:ph sz="half" idx="2"/>
          </p:nvPr>
        </p:nvSpPr>
        <p:spPr>
          <a:xfrm>
            <a:off x="4572000" y="914400"/>
            <a:ext cx="4419600" cy="5791200"/>
          </a:xfrm>
        </p:spPr>
        <p:txBody>
          <a:bodyPr>
            <a:noAutofit/>
          </a:bodyPr>
          <a:lstStyle/>
          <a:p>
            <a:pPr>
              <a:buNone/>
            </a:pPr>
            <a:r>
              <a:rPr lang="en-US" sz="2400" b="1" dirty="0" smtClean="0">
                <a:latin typeface="Constantia" pitchFamily="18" charset="0"/>
              </a:rPr>
              <a:t>Examination</a:t>
            </a:r>
          </a:p>
          <a:p>
            <a:r>
              <a:rPr lang="en-US" sz="2400" dirty="0" smtClean="0">
                <a:latin typeface="Constantia" pitchFamily="18" charset="0"/>
              </a:rPr>
              <a:t>Weakness of flexion and extension of the wrist and fingers is disproportionate.</a:t>
            </a:r>
          </a:p>
          <a:p>
            <a:r>
              <a:rPr lang="en-US" sz="2400" dirty="0" smtClean="0">
                <a:latin typeface="Constantia" pitchFamily="18" charset="0"/>
              </a:rPr>
              <a:t>Extension of the knee is weak compared with flexion of the hip.</a:t>
            </a:r>
          </a:p>
          <a:p>
            <a:r>
              <a:rPr lang="en-US" sz="2400" dirty="0" smtClean="0">
                <a:latin typeface="Constantia" pitchFamily="18" charset="0"/>
              </a:rPr>
              <a:t>Facial muscle weakness may occur, but extra-ocular muscles are not affected and </a:t>
            </a:r>
            <a:r>
              <a:rPr lang="en-US" sz="2400" dirty="0" err="1" smtClean="0">
                <a:latin typeface="Constantia" pitchFamily="18" charset="0"/>
              </a:rPr>
              <a:t>ptosis</a:t>
            </a:r>
            <a:r>
              <a:rPr lang="en-US" sz="2400" dirty="0" smtClean="0">
                <a:latin typeface="Constantia" pitchFamily="18" charset="0"/>
              </a:rPr>
              <a:t> is not seen</a:t>
            </a:r>
          </a:p>
          <a:p>
            <a:r>
              <a:rPr lang="en-US" sz="2400" dirty="0" smtClean="0">
                <a:latin typeface="Constantia" pitchFamily="18" charset="0"/>
              </a:rPr>
              <a:t>Tendon reflexes are usually suppressed in </a:t>
            </a:r>
            <a:r>
              <a:rPr lang="en-US" sz="2400" dirty="0" err="1" smtClean="0">
                <a:latin typeface="Constantia" pitchFamily="18" charset="0"/>
              </a:rPr>
              <a:t>myopathy</a:t>
            </a:r>
            <a:r>
              <a:rPr lang="en-US" sz="2400" dirty="0" smtClean="0">
                <a:latin typeface="Constantia" pitchFamily="18" charset="0"/>
              </a:rPr>
              <a:t> and in this condition it is most marked at the knee.</a:t>
            </a:r>
          </a:p>
          <a:p>
            <a:endParaRPr lang="en-US" sz="2400" dirty="0" smtClean="0">
              <a:latin typeface="Constantia" pitchFamily="18" charset="0"/>
            </a:endParaRPr>
          </a:p>
          <a:p>
            <a:endParaRPr lang="en-US" sz="2400" dirty="0">
              <a:latin typeface="Constantia" pitchFamily="18" charset="0"/>
            </a:endParaRPr>
          </a:p>
        </p:txBody>
      </p:sp>
      <p:sp>
        <p:nvSpPr>
          <p:cNvPr id="5" name="TextBox 4"/>
          <p:cNvSpPr txBox="1"/>
          <p:nvPr/>
        </p:nvSpPr>
        <p:spPr>
          <a:xfrm>
            <a:off x="0" y="228600"/>
            <a:ext cx="8991600" cy="523220"/>
          </a:xfrm>
          <a:prstGeom prst="rect">
            <a:avLst/>
          </a:prstGeom>
          <a:noFill/>
        </p:spPr>
        <p:txBody>
          <a:bodyPr wrap="square" rtlCol="0">
            <a:spAutoFit/>
          </a:bodyPr>
          <a:lstStyle/>
          <a:p>
            <a:r>
              <a:rPr lang="en-US" sz="2800" b="1" dirty="0" smtClean="0">
                <a:latin typeface="Constantia" pitchFamily="18" charset="0"/>
              </a:rPr>
              <a:t>Inclusion body </a:t>
            </a:r>
            <a:r>
              <a:rPr lang="en-US" sz="2800" b="1" dirty="0" err="1" smtClean="0">
                <a:latin typeface="Constantia" pitchFamily="18" charset="0"/>
              </a:rPr>
              <a:t>myosisits</a:t>
            </a:r>
            <a:r>
              <a:rPr lang="en-US" sz="2800" b="1" dirty="0" smtClean="0">
                <a:latin typeface="Constantia" pitchFamily="18" charset="0"/>
              </a:rPr>
              <a:t>: Clinical features</a:t>
            </a:r>
            <a:endParaRPr lang="en-US" sz="2800" b="1" dirty="0">
              <a:latin typeface="Constantia"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228600" y="1143000"/>
            <a:ext cx="4267200" cy="5562600"/>
          </a:xfrm>
        </p:spPr>
        <p:txBody>
          <a:bodyPr>
            <a:normAutofit/>
          </a:bodyPr>
          <a:lstStyle/>
          <a:p>
            <a:r>
              <a:rPr lang="en-US" sz="2400" dirty="0">
                <a:latin typeface="Constantia" panose="02030602050306030303" pitchFamily="18" charset="0"/>
              </a:rPr>
              <a:t>Muscle enzymes are </a:t>
            </a:r>
            <a:r>
              <a:rPr lang="en-US" sz="2400" dirty="0">
                <a:solidFill>
                  <a:srgbClr val="FF0000"/>
                </a:solidFill>
                <a:latin typeface="Constantia" panose="02030602050306030303" pitchFamily="18" charset="0"/>
              </a:rPr>
              <a:t>typically normal </a:t>
            </a:r>
            <a:r>
              <a:rPr lang="en-US" sz="2400" dirty="0">
                <a:latin typeface="Constantia" panose="02030602050306030303" pitchFamily="18" charset="0"/>
              </a:rPr>
              <a:t>or mildly elevated in </a:t>
            </a:r>
            <a:r>
              <a:rPr lang="en-US" sz="2400" dirty="0" smtClean="0">
                <a:latin typeface="Constantia" panose="02030602050306030303" pitchFamily="18" charset="0"/>
              </a:rPr>
              <a:t>IBM</a:t>
            </a:r>
          </a:p>
          <a:p>
            <a:r>
              <a:rPr lang="en-US" sz="2400" dirty="0">
                <a:solidFill>
                  <a:srgbClr val="FF0000"/>
                </a:solidFill>
                <a:latin typeface="Constantia" panose="02030602050306030303" pitchFamily="18" charset="0"/>
              </a:rPr>
              <a:t>C</a:t>
            </a:r>
            <a:r>
              <a:rPr lang="en-US" sz="2400" dirty="0" smtClean="0">
                <a:solidFill>
                  <a:srgbClr val="FF0000"/>
                </a:solidFill>
                <a:latin typeface="Constantia" panose="02030602050306030303" pitchFamily="18" charset="0"/>
              </a:rPr>
              <a:t>reatine </a:t>
            </a:r>
            <a:r>
              <a:rPr lang="en-US" sz="2400" dirty="0">
                <a:solidFill>
                  <a:srgbClr val="FF0000"/>
                </a:solidFill>
                <a:latin typeface="Constantia" panose="02030602050306030303" pitchFamily="18" charset="0"/>
              </a:rPr>
              <a:t>kinase (CK) levels generally being less than 10 times </a:t>
            </a:r>
            <a:r>
              <a:rPr lang="en-US" sz="2400" dirty="0" smtClean="0">
                <a:solidFill>
                  <a:srgbClr val="FF0000"/>
                </a:solidFill>
                <a:latin typeface="Constantia" panose="02030602050306030303" pitchFamily="18" charset="0"/>
              </a:rPr>
              <a:t>normal</a:t>
            </a:r>
          </a:p>
          <a:p>
            <a:r>
              <a:rPr lang="en-US" sz="2400" dirty="0" smtClean="0">
                <a:latin typeface="Constantia" panose="02030602050306030303" pitchFamily="18" charset="0"/>
              </a:rPr>
              <a:t>ESR </a:t>
            </a:r>
            <a:r>
              <a:rPr lang="en-US" sz="2400" dirty="0">
                <a:latin typeface="Constantia" panose="02030602050306030303" pitchFamily="18" charset="0"/>
              </a:rPr>
              <a:t>or the C-reactive protein (CRP), are usually </a:t>
            </a:r>
            <a:r>
              <a:rPr lang="en-US" sz="2400" dirty="0" smtClean="0">
                <a:latin typeface="Constantia" panose="02030602050306030303" pitchFamily="18" charset="0"/>
              </a:rPr>
              <a:t>normal</a:t>
            </a:r>
          </a:p>
          <a:p>
            <a:r>
              <a:rPr lang="en-US" sz="2400" dirty="0">
                <a:latin typeface="Constantia" panose="02030602050306030303" pitchFamily="18" charset="0"/>
              </a:rPr>
              <a:t>There is no association with antinuclear antibodies</a:t>
            </a:r>
          </a:p>
        </p:txBody>
      </p:sp>
      <p:sp>
        <p:nvSpPr>
          <p:cNvPr id="3" name="Content Placeholder 2"/>
          <p:cNvSpPr>
            <a:spLocks noGrp="1"/>
          </p:cNvSpPr>
          <p:nvPr>
            <p:ph sz="half" idx="2"/>
          </p:nvPr>
        </p:nvSpPr>
        <p:spPr>
          <a:xfrm>
            <a:off x="4572000" y="1066800"/>
            <a:ext cx="4419600" cy="5791200"/>
          </a:xfrm>
        </p:spPr>
        <p:txBody>
          <a:bodyPr>
            <a:noAutofit/>
          </a:bodyPr>
          <a:lstStyle/>
          <a:p>
            <a:r>
              <a:rPr lang="en-US" sz="2400" dirty="0">
                <a:latin typeface="Constantia" panose="02030602050306030303" pitchFamily="18" charset="0"/>
              </a:rPr>
              <a:t>M</a:t>
            </a:r>
            <a:r>
              <a:rPr lang="en-US" sz="2400" dirty="0" smtClean="0">
                <a:latin typeface="Constantia" panose="02030602050306030303" pitchFamily="18" charset="0"/>
              </a:rPr>
              <a:t>yositis-specific </a:t>
            </a:r>
            <a:r>
              <a:rPr lang="en-US" sz="2400" dirty="0">
                <a:latin typeface="Constantia" panose="02030602050306030303" pitchFamily="18" charset="0"/>
              </a:rPr>
              <a:t>autoantibodies are </a:t>
            </a:r>
            <a:r>
              <a:rPr lang="en-US" sz="2400" dirty="0">
                <a:solidFill>
                  <a:srgbClr val="FF0000"/>
                </a:solidFill>
                <a:latin typeface="Constantia" panose="02030602050306030303" pitchFamily="18" charset="0"/>
              </a:rPr>
              <a:t>typically absent </a:t>
            </a:r>
            <a:r>
              <a:rPr lang="en-US" sz="2400" dirty="0">
                <a:latin typeface="Constantia" panose="02030602050306030303" pitchFamily="18" charset="0"/>
              </a:rPr>
              <a:t>in patients with </a:t>
            </a:r>
            <a:r>
              <a:rPr lang="en-US" sz="2400" dirty="0" smtClean="0">
                <a:latin typeface="Constantia" panose="02030602050306030303" pitchFamily="18" charset="0"/>
              </a:rPr>
              <a:t>IBM</a:t>
            </a:r>
          </a:p>
          <a:p>
            <a:r>
              <a:rPr lang="en-US" sz="2400" dirty="0">
                <a:latin typeface="Constantia" panose="02030602050306030303" pitchFamily="18" charset="0"/>
              </a:rPr>
              <a:t>M</a:t>
            </a:r>
            <a:r>
              <a:rPr lang="en-US" sz="2400" dirty="0" smtClean="0">
                <a:latin typeface="Constantia" panose="02030602050306030303" pitchFamily="18" charset="0"/>
              </a:rPr>
              <a:t>uscle </a:t>
            </a:r>
            <a:r>
              <a:rPr lang="en-US" sz="2400" dirty="0">
                <a:latin typeface="Constantia" panose="02030602050306030303" pitchFamily="18" charset="0"/>
              </a:rPr>
              <a:t>biopsy should be performed in all patients with suspected </a:t>
            </a:r>
            <a:r>
              <a:rPr lang="en-US" sz="2400" dirty="0" smtClean="0">
                <a:latin typeface="Constantia" panose="02030602050306030303" pitchFamily="18" charset="0"/>
              </a:rPr>
              <a:t>IBM,</a:t>
            </a:r>
          </a:p>
          <a:p>
            <a:r>
              <a:rPr lang="en-US" sz="2400" dirty="0">
                <a:latin typeface="Constantia" panose="02030602050306030303" pitchFamily="18" charset="0"/>
              </a:rPr>
              <a:t>H</a:t>
            </a:r>
            <a:r>
              <a:rPr lang="en-US" sz="2400" dirty="0" smtClean="0">
                <a:latin typeface="Constantia" panose="02030602050306030303" pitchFamily="18" charset="0"/>
              </a:rPr>
              <a:t>istopathological </a:t>
            </a:r>
            <a:r>
              <a:rPr lang="en-US" sz="2400" dirty="0">
                <a:latin typeface="Constantia" panose="02030602050306030303" pitchFamily="18" charset="0"/>
              </a:rPr>
              <a:t>confirmation is not always </a:t>
            </a:r>
            <a:r>
              <a:rPr lang="en-US" sz="2400" dirty="0" smtClean="0">
                <a:latin typeface="Constantia" panose="02030602050306030303" pitchFamily="18" charset="0"/>
              </a:rPr>
              <a:t>possible</a:t>
            </a:r>
          </a:p>
          <a:p>
            <a:r>
              <a:rPr lang="en-US" sz="2400" dirty="0">
                <a:latin typeface="Constantia" panose="02030602050306030303" pitchFamily="18" charset="0"/>
              </a:rPr>
              <a:t>D</a:t>
            </a:r>
            <a:r>
              <a:rPr lang="en-US" sz="2400" dirty="0" smtClean="0">
                <a:latin typeface="Constantia" panose="02030602050306030303" pitchFamily="18" charset="0"/>
              </a:rPr>
              <a:t>iagnosis </a:t>
            </a:r>
            <a:r>
              <a:rPr lang="en-US" sz="2400" dirty="0">
                <a:latin typeface="Constantia" panose="02030602050306030303" pitchFamily="18" charset="0"/>
              </a:rPr>
              <a:t>may still be made based on characteristic clinical findings.</a:t>
            </a:r>
          </a:p>
        </p:txBody>
      </p:sp>
      <p:sp>
        <p:nvSpPr>
          <p:cNvPr id="5" name="TextBox 4"/>
          <p:cNvSpPr txBox="1"/>
          <p:nvPr/>
        </p:nvSpPr>
        <p:spPr>
          <a:xfrm>
            <a:off x="0" y="381000"/>
            <a:ext cx="8991600" cy="523220"/>
          </a:xfrm>
          <a:prstGeom prst="rect">
            <a:avLst/>
          </a:prstGeom>
          <a:noFill/>
        </p:spPr>
        <p:txBody>
          <a:bodyPr wrap="square" rtlCol="0">
            <a:spAutoFit/>
          </a:bodyPr>
          <a:lstStyle/>
          <a:p>
            <a:r>
              <a:rPr lang="en-US" sz="2800" b="1" dirty="0" smtClean="0">
                <a:latin typeface="Constantia" pitchFamily="18" charset="0"/>
              </a:rPr>
              <a:t>Inclusion body </a:t>
            </a:r>
            <a:r>
              <a:rPr lang="en-US" sz="2800" b="1" dirty="0" err="1" smtClean="0">
                <a:latin typeface="Constantia" pitchFamily="18" charset="0"/>
              </a:rPr>
              <a:t>myosisits</a:t>
            </a:r>
            <a:r>
              <a:rPr lang="en-US" sz="2800" b="1" dirty="0" smtClean="0">
                <a:latin typeface="Constantia" pitchFamily="18" charset="0"/>
              </a:rPr>
              <a:t>: Investigations</a:t>
            </a:r>
            <a:endParaRPr lang="en-US" sz="2800" b="1" dirty="0">
              <a:latin typeface="Constantia"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228600" y="762000"/>
            <a:ext cx="4267200" cy="5867400"/>
          </a:xfrm>
        </p:spPr>
        <p:txBody>
          <a:bodyPr>
            <a:noAutofit/>
          </a:bodyPr>
          <a:lstStyle/>
          <a:p>
            <a:pPr>
              <a:buNone/>
            </a:pPr>
            <a:r>
              <a:rPr lang="en-US" sz="2400" b="1" dirty="0" smtClean="0">
                <a:latin typeface="Constantia" pitchFamily="18" charset="0"/>
              </a:rPr>
              <a:t>ELECTROMYOGRAPHY</a:t>
            </a:r>
          </a:p>
          <a:p>
            <a:pPr>
              <a:buNone/>
            </a:pPr>
            <a:r>
              <a:rPr lang="en-US" sz="2400" dirty="0" smtClean="0">
                <a:latin typeface="Constantia" pitchFamily="18" charset="0"/>
              </a:rPr>
              <a:t>Characteristic electromyography (EMG) are often seen in inflammatory </a:t>
            </a:r>
            <a:r>
              <a:rPr lang="en-US" sz="2400" dirty="0" err="1" smtClean="0">
                <a:latin typeface="Constantia" pitchFamily="18" charset="0"/>
              </a:rPr>
              <a:t>myopathy</a:t>
            </a:r>
            <a:r>
              <a:rPr lang="en-US" sz="2400" dirty="0" smtClean="0">
                <a:latin typeface="Constantia" pitchFamily="18" charset="0"/>
              </a:rPr>
              <a:t>. </a:t>
            </a:r>
          </a:p>
          <a:p>
            <a:r>
              <a:rPr lang="en-US" sz="2400" dirty="0" smtClean="0">
                <a:latin typeface="Constantia" pitchFamily="18" charset="0"/>
              </a:rPr>
              <a:t>Such changes are not specific for the diagnoses of dermatomyositis or polymyositis,</a:t>
            </a:r>
          </a:p>
          <a:p>
            <a:r>
              <a:rPr lang="en-US" sz="2400" dirty="0" smtClean="0">
                <a:latin typeface="Constantia" pitchFamily="18" charset="0"/>
              </a:rPr>
              <a:t>EMG is normal in 10% of patients. </a:t>
            </a:r>
          </a:p>
          <a:p>
            <a:r>
              <a:rPr lang="en-US" sz="2400" dirty="0" smtClean="0">
                <a:latin typeface="Constantia" pitchFamily="18" charset="0"/>
              </a:rPr>
              <a:t>Similar findings may occur in various infectious, toxic, or metabolic </a:t>
            </a:r>
            <a:r>
              <a:rPr lang="en-US" sz="2400" dirty="0" err="1" smtClean="0">
                <a:latin typeface="Constantia" pitchFamily="18" charset="0"/>
              </a:rPr>
              <a:t>myopathies</a:t>
            </a:r>
            <a:endParaRPr lang="en-US" sz="2400" dirty="0" smtClean="0">
              <a:latin typeface="Constantia" pitchFamily="18" charset="0"/>
            </a:endParaRPr>
          </a:p>
        </p:txBody>
      </p:sp>
      <p:sp>
        <p:nvSpPr>
          <p:cNvPr id="3" name="Content Placeholder 2"/>
          <p:cNvSpPr>
            <a:spLocks noGrp="1"/>
          </p:cNvSpPr>
          <p:nvPr>
            <p:ph sz="half" idx="2"/>
          </p:nvPr>
        </p:nvSpPr>
        <p:spPr>
          <a:xfrm>
            <a:off x="4648200" y="990600"/>
            <a:ext cx="4267200" cy="5867400"/>
          </a:xfrm>
        </p:spPr>
        <p:txBody>
          <a:bodyPr>
            <a:noAutofit/>
          </a:bodyPr>
          <a:lstStyle/>
          <a:p>
            <a:pPr>
              <a:buNone/>
            </a:pPr>
            <a:r>
              <a:rPr lang="en-US" sz="2400" b="1" dirty="0" smtClean="0">
                <a:latin typeface="Constantia" pitchFamily="18" charset="0"/>
              </a:rPr>
              <a:t>MR IMAGING</a:t>
            </a:r>
            <a:r>
              <a:rPr lang="en-US" sz="2400" dirty="0" smtClean="0">
                <a:latin typeface="Constantia" pitchFamily="18" charset="0"/>
              </a:rPr>
              <a:t>: </a:t>
            </a:r>
          </a:p>
          <a:p>
            <a:r>
              <a:rPr lang="en-US" sz="2400" dirty="0" smtClean="0">
                <a:latin typeface="Constantia" pitchFamily="18" charset="0"/>
              </a:rPr>
              <a:t> Magnetic resonance (MR) imaging of skeletal muscles is a noninvasive sensitive but nonspecific modality for detecting areas of muscle inflammation and edema with active </a:t>
            </a:r>
            <a:r>
              <a:rPr lang="en-US" sz="2400" dirty="0" err="1" smtClean="0">
                <a:latin typeface="Constantia" pitchFamily="18" charset="0"/>
              </a:rPr>
              <a:t>myositis</a:t>
            </a:r>
            <a:r>
              <a:rPr lang="en-US" sz="2400" dirty="0" smtClean="0">
                <a:latin typeface="Constantia" pitchFamily="18" charset="0"/>
              </a:rPr>
              <a:t>, fibrosis, and calcification</a:t>
            </a:r>
          </a:p>
          <a:p>
            <a:pPr>
              <a:buNone/>
            </a:pPr>
            <a:endParaRPr lang="en-US" sz="2400" dirty="0">
              <a:latin typeface="Constantia" pitchFamily="18" charset="0"/>
            </a:endParaRPr>
          </a:p>
        </p:txBody>
      </p:sp>
      <p:sp>
        <p:nvSpPr>
          <p:cNvPr id="5" name="TextBox 4"/>
          <p:cNvSpPr txBox="1"/>
          <p:nvPr/>
        </p:nvSpPr>
        <p:spPr>
          <a:xfrm>
            <a:off x="0" y="162580"/>
            <a:ext cx="9144000" cy="523220"/>
          </a:xfrm>
          <a:prstGeom prst="rect">
            <a:avLst/>
          </a:prstGeom>
          <a:noFill/>
        </p:spPr>
        <p:txBody>
          <a:bodyPr wrap="square" rtlCol="0">
            <a:spAutoFit/>
          </a:bodyPr>
          <a:lstStyle/>
          <a:p>
            <a:r>
              <a:rPr lang="en-US" sz="2800" dirty="0" smtClean="0">
                <a:latin typeface="Constantia" pitchFamily="18" charset="0"/>
              </a:rPr>
              <a:t>Laboratory findings</a:t>
            </a:r>
            <a:endParaRPr lang="en-US" sz="2800" dirty="0">
              <a:latin typeface="Constantia"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228600" y="1143000"/>
            <a:ext cx="4267200" cy="5562600"/>
          </a:xfrm>
        </p:spPr>
        <p:txBody>
          <a:bodyPr>
            <a:normAutofit/>
          </a:bodyPr>
          <a:lstStyle/>
          <a:p>
            <a:r>
              <a:rPr lang="en-US" dirty="0" smtClean="0">
                <a:latin typeface="Constantia" pitchFamily="18" charset="0"/>
              </a:rPr>
              <a:t>Acid maltase deficiency</a:t>
            </a:r>
          </a:p>
          <a:p>
            <a:r>
              <a:rPr lang="en-US" dirty="0" smtClean="0">
                <a:latin typeface="Constantia" pitchFamily="18" charset="0"/>
              </a:rPr>
              <a:t>Hereditary inclusion body </a:t>
            </a:r>
            <a:r>
              <a:rPr lang="en-US" dirty="0" err="1" smtClean="0">
                <a:latin typeface="Constantia" pitchFamily="18" charset="0"/>
              </a:rPr>
              <a:t>myopathy</a:t>
            </a:r>
            <a:endParaRPr lang="en-US" dirty="0" smtClean="0">
              <a:latin typeface="Constantia" pitchFamily="18" charset="0"/>
            </a:endParaRPr>
          </a:p>
          <a:p>
            <a:r>
              <a:rPr lang="en-US" dirty="0" smtClean="0">
                <a:latin typeface="Constantia" pitchFamily="18" charset="0"/>
              </a:rPr>
              <a:t>Motor neuron disease</a:t>
            </a:r>
          </a:p>
          <a:p>
            <a:r>
              <a:rPr lang="en-US" dirty="0" smtClean="0">
                <a:latin typeface="Constantia" pitchFamily="18" charset="0"/>
              </a:rPr>
              <a:t>Post polio syndrome</a:t>
            </a:r>
          </a:p>
          <a:p>
            <a:r>
              <a:rPr lang="en-US" dirty="0" err="1" smtClean="0">
                <a:latin typeface="Constantia" pitchFamily="18" charset="0"/>
              </a:rPr>
              <a:t>Oculopharyngeal</a:t>
            </a:r>
            <a:r>
              <a:rPr lang="en-US" dirty="0" smtClean="0">
                <a:latin typeface="Constantia" pitchFamily="18" charset="0"/>
              </a:rPr>
              <a:t> muscular dystrophy</a:t>
            </a:r>
          </a:p>
          <a:p>
            <a:r>
              <a:rPr lang="en-US" dirty="0" smtClean="0">
                <a:latin typeface="Constantia" pitchFamily="18" charset="0"/>
              </a:rPr>
              <a:t>Late-onset distal </a:t>
            </a:r>
            <a:r>
              <a:rPr lang="en-US" dirty="0" err="1" smtClean="0">
                <a:latin typeface="Constantia" pitchFamily="18" charset="0"/>
              </a:rPr>
              <a:t>myopathies</a:t>
            </a:r>
            <a:endParaRPr lang="en-US" dirty="0" smtClean="0">
              <a:latin typeface="Constantia" pitchFamily="18" charset="0"/>
            </a:endParaRPr>
          </a:p>
          <a:p>
            <a:r>
              <a:rPr lang="en-US" dirty="0" smtClean="0">
                <a:latin typeface="Constantia" pitchFamily="18" charset="0"/>
              </a:rPr>
              <a:t>Overlap </a:t>
            </a:r>
            <a:r>
              <a:rPr lang="en-US" dirty="0" err="1" smtClean="0">
                <a:latin typeface="Constantia" pitchFamily="18" charset="0"/>
              </a:rPr>
              <a:t>myositis</a:t>
            </a:r>
            <a:endParaRPr lang="en-US" dirty="0" smtClean="0">
              <a:latin typeface="Constantia" pitchFamily="18" charset="0"/>
            </a:endParaRPr>
          </a:p>
          <a:p>
            <a:endParaRPr lang="en-US" sz="2400" dirty="0">
              <a:latin typeface="Constantia" pitchFamily="18" charset="0"/>
            </a:endParaRPr>
          </a:p>
        </p:txBody>
      </p:sp>
      <p:sp>
        <p:nvSpPr>
          <p:cNvPr id="3" name="Content Placeholder 2"/>
          <p:cNvSpPr>
            <a:spLocks noGrp="1"/>
          </p:cNvSpPr>
          <p:nvPr>
            <p:ph sz="half" idx="2"/>
          </p:nvPr>
        </p:nvSpPr>
        <p:spPr>
          <a:xfrm>
            <a:off x="4572000" y="1066800"/>
            <a:ext cx="4419600" cy="5791200"/>
          </a:xfrm>
        </p:spPr>
        <p:txBody>
          <a:bodyPr>
            <a:noAutofit/>
          </a:bodyPr>
          <a:lstStyle/>
          <a:p>
            <a:r>
              <a:rPr lang="en-US" dirty="0" smtClean="0">
                <a:latin typeface="Constantia" pitchFamily="18" charset="0"/>
              </a:rPr>
              <a:t>Sarcoidosis (chronic atrophic </a:t>
            </a:r>
            <a:r>
              <a:rPr lang="en-US" dirty="0" err="1" smtClean="0">
                <a:latin typeface="Constantia" pitchFamily="18" charset="0"/>
              </a:rPr>
              <a:t>sarcoid</a:t>
            </a:r>
            <a:r>
              <a:rPr lang="en-US" dirty="0" smtClean="0">
                <a:latin typeface="Constantia" pitchFamily="18" charset="0"/>
              </a:rPr>
              <a:t> </a:t>
            </a:r>
            <a:r>
              <a:rPr lang="en-US" dirty="0" err="1" smtClean="0">
                <a:latin typeface="Constantia" pitchFamily="18" charset="0"/>
              </a:rPr>
              <a:t>myopathy</a:t>
            </a:r>
            <a:r>
              <a:rPr lang="en-US" dirty="0" smtClean="0">
                <a:latin typeface="Constantia" pitchFamily="18" charset="0"/>
              </a:rPr>
              <a:t>)</a:t>
            </a:r>
          </a:p>
          <a:p>
            <a:r>
              <a:rPr lang="en-US" dirty="0" smtClean="0">
                <a:latin typeface="Constantia" pitchFamily="18" charset="0"/>
              </a:rPr>
              <a:t>Drug-induced </a:t>
            </a:r>
            <a:r>
              <a:rPr lang="en-US" dirty="0" err="1" smtClean="0">
                <a:latin typeface="Constantia" pitchFamily="18" charset="0"/>
              </a:rPr>
              <a:t>myopathies</a:t>
            </a:r>
            <a:endParaRPr lang="en-US" dirty="0" smtClean="0">
              <a:latin typeface="Constantia" pitchFamily="18" charset="0"/>
            </a:endParaRPr>
          </a:p>
          <a:p>
            <a:r>
              <a:rPr lang="en-US" dirty="0" err="1" smtClean="0">
                <a:latin typeface="Constantia" pitchFamily="18" charset="0"/>
              </a:rPr>
              <a:t>Myotonic</a:t>
            </a:r>
            <a:r>
              <a:rPr lang="en-US" dirty="0" smtClean="0">
                <a:latin typeface="Constantia" pitchFamily="18" charset="0"/>
              </a:rPr>
              <a:t> dystrophy, type 1/2</a:t>
            </a:r>
          </a:p>
          <a:p>
            <a:r>
              <a:rPr lang="en-US" dirty="0" err="1" smtClean="0">
                <a:latin typeface="Constantia" pitchFamily="18" charset="0"/>
              </a:rPr>
              <a:t>Myofibrillar</a:t>
            </a:r>
            <a:r>
              <a:rPr lang="en-US" dirty="0" smtClean="0">
                <a:latin typeface="Constantia" pitchFamily="18" charset="0"/>
              </a:rPr>
              <a:t> </a:t>
            </a:r>
            <a:r>
              <a:rPr lang="en-US" dirty="0" err="1" smtClean="0">
                <a:latin typeface="Constantia" pitchFamily="18" charset="0"/>
              </a:rPr>
              <a:t>myopathies</a:t>
            </a:r>
            <a:endParaRPr lang="en-US" dirty="0" smtClean="0">
              <a:latin typeface="Constantia" pitchFamily="18" charset="0"/>
            </a:endParaRPr>
          </a:p>
          <a:p>
            <a:pPr>
              <a:buNone/>
            </a:pPr>
            <a:endParaRPr lang="en-US" sz="2400" dirty="0" smtClean="0">
              <a:latin typeface="Constantia" pitchFamily="18" charset="0"/>
            </a:endParaRPr>
          </a:p>
          <a:p>
            <a:endParaRPr lang="en-US" sz="2400" dirty="0" smtClean="0">
              <a:latin typeface="Constantia" pitchFamily="18" charset="0"/>
            </a:endParaRPr>
          </a:p>
          <a:p>
            <a:endParaRPr lang="en-US" sz="2400" dirty="0">
              <a:latin typeface="Constantia" pitchFamily="18" charset="0"/>
            </a:endParaRPr>
          </a:p>
        </p:txBody>
      </p:sp>
      <p:sp>
        <p:nvSpPr>
          <p:cNvPr id="5" name="TextBox 4"/>
          <p:cNvSpPr txBox="1"/>
          <p:nvPr/>
        </p:nvSpPr>
        <p:spPr>
          <a:xfrm>
            <a:off x="0" y="381000"/>
            <a:ext cx="8991600" cy="523220"/>
          </a:xfrm>
          <a:prstGeom prst="rect">
            <a:avLst/>
          </a:prstGeom>
          <a:noFill/>
        </p:spPr>
        <p:txBody>
          <a:bodyPr wrap="square" rtlCol="0">
            <a:spAutoFit/>
          </a:bodyPr>
          <a:lstStyle/>
          <a:p>
            <a:r>
              <a:rPr lang="en-US" sz="2800" b="1" dirty="0" smtClean="0">
                <a:latin typeface="Constantia" pitchFamily="18" charset="0"/>
              </a:rPr>
              <a:t>Inclusion body </a:t>
            </a:r>
            <a:r>
              <a:rPr lang="en-US" sz="2800" b="1" dirty="0" err="1" smtClean="0">
                <a:latin typeface="Constantia" pitchFamily="18" charset="0"/>
              </a:rPr>
              <a:t>myosisits</a:t>
            </a:r>
            <a:r>
              <a:rPr lang="en-US" sz="2800" b="1" dirty="0" smtClean="0">
                <a:latin typeface="Constantia" pitchFamily="18" charset="0"/>
              </a:rPr>
              <a:t>: Differential diagnosis</a:t>
            </a:r>
            <a:endParaRPr lang="en-US" sz="2800" b="1" dirty="0">
              <a:latin typeface="Constantia" pitchFamily="18" charset="0"/>
            </a:endParaRPr>
          </a:p>
        </p:txBody>
      </p:sp>
    </p:spTree>
    <p:extLst>
      <p:ext uri="{BB962C8B-B14F-4D97-AF65-F5344CB8AC3E}">
        <p14:creationId xmlns:p14="http://schemas.microsoft.com/office/powerpoint/2010/main" xmlns="" val="16987884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152400" y="1066800"/>
            <a:ext cx="4343400" cy="5410200"/>
          </a:xfrm>
        </p:spPr>
        <p:txBody>
          <a:bodyPr>
            <a:normAutofit/>
          </a:bodyPr>
          <a:lstStyle/>
          <a:p>
            <a:pPr>
              <a:buNone/>
            </a:pPr>
            <a:r>
              <a:rPr lang="en-US" sz="2400" b="1" dirty="0" smtClean="0">
                <a:latin typeface="Constantia" pitchFamily="18" charset="0"/>
              </a:rPr>
              <a:t>Initial therapy</a:t>
            </a:r>
            <a:r>
              <a:rPr lang="en-US" sz="2400" dirty="0" smtClean="0">
                <a:latin typeface="Constantia" pitchFamily="18" charset="0"/>
              </a:rPr>
              <a:t>: </a:t>
            </a:r>
          </a:p>
          <a:p>
            <a:r>
              <a:rPr lang="en-US" sz="2400" dirty="0" smtClean="0">
                <a:latin typeface="Constantia" pitchFamily="18" charset="0"/>
              </a:rPr>
              <a:t>The goals of treatment are to improve muscle strength and to avoid the development of </a:t>
            </a:r>
            <a:r>
              <a:rPr lang="en-US" sz="2400" dirty="0" smtClean="0">
                <a:latin typeface="Constantia" pitchFamily="18" charset="0"/>
              </a:rPr>
              <a:t>extra-muscular </a:t>
            </a:r>
            <a:r>
              <a:rPr lang="en-US" sz="2400" dirty="0" smtClean="0">
                <a:latin typeface="Constantia" pitchFamily="18" charset="0"/>
              </a:rPr>
              <a:t>complications. </a:t>
            </a:r>
          </a:p>
          <a:p>
            <a:r>
              <a:rPr lang="en-US" sz="2400" dirty="0" smtClean="0">
                <a:latin typeface="Constantia" pitchFamily="18" charset="0"/>
              </a:rPr>
              <a:t>In patients with (DM), resolution of cutaneous disease.</a:t>
            </a:r>
          </a:p>
        </p:txBody>
      </p:sp>
      <p:sp>
        <p:nvSpPr>
          <p:cNvPr id="3" name="Content Placeholder 2"/>
          <p:cNvSpPr>
            <a:spLocks noGrp="1"/>
          </p:cNvSpPr>
          <p:nvPr>
            <p:ph sz="half" idx="2"/>
          </p:nvPr>
        </p:nvSpPr>
        <p:spPr>
          <a:xfrm>
            <a:off x="4648200" y="1066800"/>
            <a:ext cx="4191000" cy="5715000"/>
          </a:xfrm>
        </p:spPr>
        <p:txBody>
          <a:bodyPr>
            <a:normAutofit/>
          </a:bodyPr>
          <a:lstStyle/>
          <a:p>
            <a:pPr>
              <a:buNone/>
            </a:pPr>
            <a:r>
              <a:rPr lang="en-US" sz="2400" b="1" dirty="0" smtClean="0">
                <a:latin typeface="Constantia" pitchFamily="18" charset="0"/>
              </a:rPr>
              <a:t>Systemic </a:t>
            </a:r>
            <a:r>
              <a:rPr lang="en-US" sz="2400" b="1" dirty="0" err="1" smtClean="0">
                <a:latin typeface="Constantia" pitchFamily="18" charset="0"/>
              </a:rPr>
              <a:t>glucocorticoids</a:t>
            </a:r>
            <a:r>
              <a:rPr lang="en-US" sz="2400" dirty="0" smtClean="0">
                <a:latin typeface="Constantia" pitchFamily="18" charset="0"/>
              </a:rPr>
              <a:t>:</a:t>
            </a:r>
          </a:p>
          <a:p>
            <a:r>
              <a:rPr lang="en-US" sz="2400" dirty="0" smtClean="0">
                <a:latin typeface="Constantia" pitchFamily="18" charset="0"/>
              </a:rPr>
              <a:t>Initiation with high doses for the first several months to establish disease control</a:t>
            </a:r>
          </a:p>
          <a:p>
            <a:r>
              <a:rPr lang="en-US" sz="2400" dirty="0" smtClean="0">
                <a:latin typeface="Constantia" pitchFamily="18" charset="0"/>
              </a:rPr>
              <a:t>Start with 1 mg/kg per day for  </a:t>
            </a:r>
            <a:r>
              <a:rPr lang="en-US" sz="2400" dirty="0" smtClean="0">
                <a:latin typeface="Constantia" pitchFamily="18" charset="0"/>
              </a:rPr>
              <a:t>first 6/52</a:t>
            </a:r>
            <a:endParaRPr lang="en-US" sz="2400" dirty="0" smtClean="0">
              <a:latin typeface="Constantia" pitchFamily="18" charset="0"/>
            </a:endParaRPr>
          </a:p>
          <a:p>
            <a:r>
              <a:rPr lang="en-US" sz="2400" dirty="0" smtClean="0">
                <a:latin typeface="Constantia" pitchFamily="18" charset="0"/>
              </a:rPr>
              <a:t>Slowly </a:t>
            </a:r>
            <a:r>
              <a:rPr lang="en-US" sz="2400" dirty="0" smtClean="0">
                <a:latin typeface="Constantia" pitchFamily="18" charset="0"/>
              </a:rPr>
              <a:t>taper to the lowest effective dose for a total duration of therapy between 9 and 12 months</a:t>
            </a:r>
          </a:p>
          <a:p>
            <a:endParaRPr lang="en-US" sz="2000" dirty="0">
              <a:latin typeface="Constantia" pitchFamily="18" charset="0"/>
            </a:endParaRPr>
          </a:p>
        </p:txBody>
      </p:sp>
      <p:sp>
        <p:nvSpPr>
          <p:cNvPr id="5" name="TextBox 4"/>
          <p:cNvSpPr txBox="1"/>
          <p:nvPr/>
        </p:nvSpPr>
        <p:spPr>
          <a:xfrm>
            <a:off x="0" y="228600"/>
            <a:ext cx="4953000" cy="523220"/>
          </a:xfrm>
          <a:prstGeom prst="rect">
            <a:avLst/>
          </a:prstGeom>
          <a:noFill/>
        </p:spPr>
        <p:txBody>
          <a:bodyPr wrap="square" rtlCol="0">
            <a:spAutoFit/>
          </a:bodyPr>
          <a:lstStyle/>
          <a:p>
            <a:r>
              <a:rPr lang="en-US" sz="2800" b="1" dirty="0" smtClean="0">
                <a:latin typeface="Constantia" pitchFamily="18" charset="0"/>
              </a:rPr>
              <a:t>Treatment</a:t>
            </a:r>
            <a:endParaRPr lang="en-US" sz="2800" b="1" dirty="0">
              <a:latin typeface="Constantia" pitchFamily="18"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228600" y="762000"/>
            <a:ext cx="4267200" cy="5791200"/>
          </a:xfrm>
        </p:spPr>
        <p:txBody>
          <a:bodyPr>
            <a:normAutofit/>
          </a:bodyPr>
          <a:lstStyle/>
          <a:p>
            <a:pPr>
              <a:buNone/>
            </a:pPr>
            <a:r>
              <a:rPr lang="en-US" b="1" dirty="0" err="1" smtClean="0">
                <a:latin typeface="Constantia" pitchFamily="18" charset="0"/>
              </a:rPr>
              <a:t>Glucocorticoid</a:t>
            </a:r>
            <a:r>
              <a:rPr lang="en-US" b="1" dirty="0" smtClean="0">
                <a:latin typeface="Constantia" pitchFamily="18" charset="0"/>
              </a:rPr>
              <a:t> tapering</a:t>
            </a:r>
            <a:r>
              <a:rPr lang="en-US" dirty="0" smtClean="0">
                <a:latin typeface="Constantia" pitchFamily="18" charset="0"/>
              </a:rPr>
              <a:t> — After 4-6 weeks tapering should begin. </a:t>
            </a:r>
          </a:p>
          <a:p>
            <a:r>
              <a:rPr lang="en-US" dirty="0" smtClean="0">
                <a:latin typeface="Constantia" pitchFamily="18" charset="0"/>
              </a:rPr>
              <a:t>Prednisone </a:t>
            </a:r>
            <a:r>
              <a:rPr lang="en-US" dirty="0" smtClean="0">
                <a:latin typeface="Constantia" pitchFamily="18" charset="0"/>
              </a:rPr>
              <a:t>should be tapered by 10 mg each week until a dose of 40 mg/day is reached</a:t>
            </a:r>
            <a:r>
              <a:rPr lang="en-US" dirty="0" smtClean="0">
                <a:latin typeface="Constantia" pitchFamily="18" charset="0"/>
              </a:rPr>
              <a:t>.</a:t>
            </a:r>
          </a:p>
          <a:p>
            <a:r>
              <a:rPr lang="en-US" dirty="0" smtClean="0">
                <a:latin typeface="Constantia" pitchFamily="18" charset="0"/>
              </a:rPr>
              <a:t>After one week on 40 mg/day, the dose should be tapered by 5 mg each week until the 20 mg/day</a:t>
            </a:r>
            <a:r>
              <a:rPr lang="en-US" dirty="0" smtClean="0">
                <a:latin typeface="Constantia" pitchFamily="18" charset="0"/>
              </a:rPr>
              <a:t>.</a:t>
            </a:r>
            <a:endParaRPr lang="en-US" dirty="0" smtClean="0">
              <a:latin typeface="Constantia" pitchFamily="18" charset="0"/>
            </a:endParaRPr>
          </a:p>
        </p:txBody>
      </p:sp>
      <p:sp>
        <p:nvSpPr>
          <p:cNvPr id="3" name="Content Placeholder 2"/>
          <p:cNvSpPr>
            <a:spLocks noGrp="1"/>
          </p:cNvSpPr>
          <p:nvPr>
            <p:ph sz="half" idx="2"/>
          </p:nvPr>
        </p:nvSpPr>
        <p:spPr>
          <a:xfrm>
            <a:off x="4648200" y="762000"/>
            <a:ext cx="4267200" cy="6096000"/>
          </a:xfrm>
        </p:spPr>
        <p:txBody>
          <a:bodyPr>
            <a:noAutofit/>
          </a:bodyPr>
          <a:lstStyle/>
          <a:p>
            <a:r>
              <a:rPr lang="en-US" dirty="0" smtClean="0">
                <a:latin typeface="Constantia" pitchFamily="18" charset="0"/>
              </a:rPr>
              <a:t>After </a:t>
            </a:r>
            <a:r>
              <a:rPr lang="en-US" dirty="0" smtClean="0">
                <a:latin typeface="Constantia" pitchFamily="18" charset="0"/>
              </a:rPr>
              <a:t>one week on 20 mg/day, the dose should be tapered by 2.5 mg each week until the 10 mg/day</a:t>
            </a:r>
          </a:p>
          <a:p>
            <a:r>
              <a:rPr lang="en-US" dirty="0" smtClean="0">
                <a:latin typeface="Constantia" pitchFamily="18" charset="0"/>
              </a:rPr>
              <a:t>After one week on 10 mg/day dose should be tapered by 1 mg every two weeks until the patient reaches 5 mg/day</a:t>
            </a:r>
            <a:r>
              <a:rPr lang="en-US" dirty="0" smtClean="0">
                <a:latin typeface="Constantia" pitchFamily="18" charset="0"/>
              </a:rPr>
              <a:t>.</a:t>
            </a:r>
          </a:p>
          <a:p>
            <a:r>
              <a:rPr lang="en-US" dirty="0" smtClean="0">
                <a:latin typeface="Constantia" pitchFamily="18" charset="0"/>
              </a:rPr>
              <a:t>If no improvement a </a:t>
            </a:r>
            <a:r>
              <a:rPr lang="en-US" dirty="0" err="1" smtClean="0">
                <a:latin typeface="Constantia" pitchFamily="18" charset="0"/>
              </a:rPr>
              <a:t>glucocorticoid</a:t>
            </a:r>
            <a:r>
              <a:rPr lang="en-US" dirty="0" smtClean="0">
                <a:latin typeface="Constantia" pitchFamily="18" charset="0"/>
              </a:rPr>
              <a:t>-sparing agent should be </a:t>
            </a:r>
            <a:r>
              <a:rPr lang="en-US" dirty="0" smtClean="0">
                <a:latin typeface="Constantia" pitchFamily="18" charset="0"/>
              </a:rPr>
              <a:t>added</a:t>
            </a:r>
            <a:endParaRPr lang="en-US" dirty="0" smtClean="0">
              <a:latin typeface="Constantia" pitchFamily="18" charset="0"/>
            </a:endParaRPr>
          </a:p>
          <a:p>
            <a:endParaRPr lang="en-US" dirty="0">
              <a:latin typeface="Constantia" pitchFamily="18" charset="0"/>
            </a:endParaRPr>
          </a:p>
        </p:txBody>
      </p:sp>
      <p:sp>
        <p:nvSpPr>
          <p:cNvPr id="5" name="TextBox 4"/>
          <p:cNvSpPr txBox="1"/>
          <p:nvPr/>
        </p:nvSpPr>
        <p:spPr>
          <a:xfrm>
            <a:off x="0" y="76200"/>
            <a:ext cx="4953000" cy="523220"/>
          </a:xfrm>
          <a:prstGeom prst="rect">
            <a:avLst/>
          </a:prstGeom>
          <a:noFill/>
        </p:spPr>
        <p:txBody>
          <a:bodyPr wrap="square" rtlCol="0">
            <a:spAutoFit/>
          </a:bodyPr>
          <a:lstStyle/>
          <a:p>
            <a:r>
              <a:rPr lang="en-US" sz="2800" b="1" dirty="0" smtClean="0">
                <a:latin typeface="Constantia" pitchFamily="18" charset="0"/>
              </a:rPr>
              <a:t>Treatment</a:t>
            </a:r>
            <a:endParaRPr lang="en-US" sz="2800" b="1" dirty="0">
              <a:latin typeface="Constantia"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152400" y="1371600"/>
            <a:ext cx="4343400" cy="5181600"/>
          </a:xfrm>
        </p:spPr>
        <p:txBody>
          <a:bodyPr>
            <a:normAutofit/>
          </a:bodyPr>
          <a:lstStyle/>
          <a:p>
            <a:pPr>
              <a:buNone/>
            </a:pPr>
            <a:r>
              <a:rPr lang="en-US" dirty="0" smtClean="0">
                <a:latin typeface="Constantia" pitchFamily="18" charset="0"/>
              </a:rPr>
              <a:t>Poor prognostic factors include the following:</a:t>
            </a:r>
          </a:p>
          <a:p>
            <a:r>
              <a:rPr lang="en-US" dirty="0" smtClean="0">
                <a:latin typeface="Constantia" pitchFamily="18" charset="0"/>
              </a:rPr>
              <a:t>Advanced age</a:t>
            </a:r>
          </a:p>
          <a:p>
            <a:r>
              <a:rPr lang="en-US" dirty="0" smtClean="0">
                <a:latin typeface="Constantia" pitchFamily="18" charset="0"/>
              </a:rPr>
              <a:t>Female sex</a:t>
            </a:r>
          </a:p>
          <a:p>
            <a:r>
              <a:rPr lang="en-US" dirty="0" smtClean="0">
                <a:latin typeface="Constantia" pitchFamily="18" charset="0"/>
              </a:rPr>
              <a:t>Interstitial lung disease</a:t>
            </a:r>
          </a:p>
          <a:p>
            <a:r>
              <a:rPr lang="en-US" dirty="0" smtClean="0">
                <a:latin typeface="Constantia" pitchFamily="18" charset="0"/>
              </a:rPr>
              <a:t>Presence of anti-Jo-1 (lung disease) and anti-SRP antibodies (severe muscle disease, cardiac involvement)</a:t>
            </a:r>
          </a:p>
          <a:p>
            <a:pPr>
              <a:buNone/>
            </a:pPr>
            <a:endParaRPr lang="en-US" dirty="0"/>
          </a:p>
        </p:txBody>
      </p:sp>
      <p:sp>
        <p:nvSpPr>
          <p:cNvPr id="3" name="Content Placeholder 2"/>
          <p:cNvSpPr>
            <a:spLocks noGrp="1"/>
          </p:cNvSpPr>
          <p:nvPr>
            <p:ph sz="half" idx="2"/>
          </p:nvPr>
        </p:nvSpPr>
        <p:spPr>
          <a:xfrm>
            <a:off x="4648200" y="1447800"/>
            <a:ext cx="4267200" cy="5257800"/>
          </a:xfrm>
        </p:spPr>
        <p:txBody>
          <a:bodyPr>
            <a:normAutofit/>
          </a:bodyPr>
          <a:lstStyle/>
          <a:p>
            <a:r>
              <a:rPr lang="en-US" dirty="0" smtClean="0">
                <a:latin typeface="Constantia" pitchFamily="18" charset="0"/>
              </a:rPr>
              <a:t>Associated malignancy</a:t>
            </a:r>
          </a:p>
          <a:p>
            <a:r>
              <a:rPr lang="en-US" dirty="0" smtClean="0">
                <a:latin typeface="Constantia" pitchFamily="18" charset="0"/>
              </a:rPr>
              <a:t>Delayed or inadequate treatment</a:t>
            </a:r>
          </a:p>
          <a:p>
            <a:r>
              <a:rPr lang="en-US" dirty="0" err="1" smtClean="0">
                <a:latin typeface="Constantia" pitchFamily="18" charset="0"/>
              </a:rPr>
              <a:t>Dysphagia</a:t>
            </a:r>
            <a:r>
              <a:rPr lang="en-US" dirty="0" smtClean="0">
                <a:latin typeface="Constantia" pitchFamily="18" charset="0"/>
              </a:rPr>
              <a:t>, </a:t>
            </a:r>
            <a:r>
              <a:rPr lang="en-US" dirty="0" err="1" smtClean="0">
                <a:latin typeface="Constantia" pitchFamily="18" charset="0"/>
              </a:rPr>
              <a:t>dysphonia</a:t>
            </a:r>
            <a:endParaRPr lang="en-US" dirty="0" smtClean="0">
              <a:latin typeface="Constantia" pitchFamily="18" charset="0"/>
            </a:endParaRPr>
          </a:p>
          <a:p>
            <a:r>
              <a:rPr lang="en-US" dirty="0" smtClean="0">
                <a:latin typeface="Constantia" pitchFamily="18" charset="0"/>
              </a:rPr>
              <a:t>Cardiac and pulmonary involvement</a:t>
            </a:r>
          </a:p>
          <a:p>
            <a:pPr>
              <a:buNone/>
            </a:pPr>
            <a:endParaRPr lang="en-US" dirty="0"/>
          </a:p>
        </p:txBody>
      </p:sp>
      <p:sp>
        <p:nvSpPr>
          <p:cNvPr id="6" name="TextBox 5"/>
          <p:cNvSpPr txBox="1"/>
          <p:nvPr/>
        </p:nvSpPr>
        <p:spPr>
          <a:xfrm>
            <a:off x="0" y="228600"/>
            <a:ext cx="9144000" cy="584775"/>
          </a:xfrm>
          <a:prstGeom prst="rect">
            <a:avLst/>
          </a:prstGeom>
          <a:noFill/>
        </p:spPr>
        <p:txBody>
          <a:bodyPr wrap="square" rtlCol="0">
            <a:spAutoFit/>
          </a:bodyPr>
          <a:lstStyle/>
          <a:p>
            <a:r>
              <a:rPr lang="en-US" sz="3200" b="1" dirty="0" smtClean="0">
                <a:latin typeface="Constantia" pitchFamily="18" charset="0"/>
              </a:rPr>
              <a:t>Morbidity and mortality and prognosis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228600" y="1219200"/>
            <a:ext cx="4267200" cy="5334000"/>
          </a:xfrm>
        </p:spPr>
        <p:txBody>
          <a:bodyPr>
            <a:normAutofit/>
          </a:bodyPr>
          <a:lstStyle/>
          <a:p>
            <a:r>
              <a:rPr lang="en-US" b="1" dirty="0" smtClean="0">
                <a:latin typeface="Constantia" pitchFamily="18" charset="0"/>
              </a:rPr>
              <a:t>Morbidity and mortality:</a:t>
            </a:r>
          </a:p>
          <a:p>
            <a:pPr>
              <a:buNone/>
            </a:pPr>
            <a:r>
              <a:rPr lang="en-US" dirty="0" smtClean="0">
                <a:latin typeface="Constantia" pitchFamily="18" charset="0"/>
              </a:rPr>
              <a:t>Complications of </a:t>
            </a:r>
            <a:r>
              <a:rPr lang="en-US" dirty="0" err="1" smtClean="0">
                <a:latin typeface="Constantia" pitchFamily="18" charset="0"/>
              </a:rPr>
              <a:t>polymyositis</a:t>
            </a:r>
            <a:r>
              <a:rPr lang="en-US" dirty="0" smtClean="0">
                <a:latin typeface="Constantia" pitchFamily="18" charset="0"/>
              </a:rPr>
              <a:t> may include the following:</a:t>
            </a:r>
          </a:p>
          <a:p>
            <a:r>
              <a:rPr lang="en-US" dirty="0" smtClean="0">
                <a:latin typeface="Constantia" pitchFamily="18" charset="0"/>
              </a:rPr>
              <a:t>Interstitial lung disease</a:t>
            </a:r>
          </a:p>
          <a:p>
            <a:r>
              <a:rPr lang="en-US" dirty="0" smtClean="0">
                <a:latin typeface="Constantia" pitchFamily="18" charset="0"/>
              </a:rPr>
              <a:t>Aspiration pneumonia</a:t>
            </a:r>
          </a:p>
          <a:p>
            <a:r>
              <a:rPr lang="en-US" dirty="0" smtClean="0">
                <a:latin typeface="Constantia" pitchFamily="18" charset="0"/>
              </a:rPr>
              <a:t>Heart block</a:t>
            </a:r>
          </a:p>
          <a:p>
            <a:r>
              <a:rPr lang="en-US" dirty="0" smtClean="0">
                <a:latin typeface="Constantia" pitchFamily="18" charset="0"/>
              </a:rPr>
              <a:t>Arrhythmias</a:t>
            </a:r>
          </a:p>
          <a:p>
            <a:endParaRPr lang="en-US" dirty="0"/>
          </a:p>
        </p:txBody>
      </p:sp>
      <p:sp>
        <p:nvSpPr>
          <p:cNvPr id="3" name="Content Placeholder 2"/>
          <p:cNvSpPr>
            <a:spLocks noGrp="1"/>
          </p:cNvSpPr>
          <p:nvPr>
            <p:ph sz="half" idx="2"/>
          </p:nvPr>
        </p:nvSpPr>
        <p:spPr>
          <a:xfrm>
            <a:off x="4648200" y="1295400"/>
            <a:ext cx="4343400" cy="5410200"/>
          </a:xfrm>
        </p:spPr>
        <p:txBody>
          <a:bodyPr>
            <a:normAutofit/>
          </a:bodyPr>
          <a:lstStyle/>
          <a:p>
            <a:r>
              <a:rPr lang="en-US" dirty="0" smtClean="0">
                <a:latin typeface="Constantia" pitchFamily="18" charset="0"/>
              </a:rPr>
              <a:t>Congestive </a:t>
            </a:r>
            <a:r>
              <a:rPr lang="en-US" dirty="0" smtClean="0">
                <a:latin typeface="Constantia" pitchFamily="18" charset="0"/>
              </a:rPr>
              <a:t>heart failure</a:t>
            </a:r>
          </a:p>
          <a:p>
            <a:r>
              <a:rPr lang="en-US" dirty="0" smtClean="0">
                <a:latin typeface="Constantia" pitchFamily="18" charset="0"/>
              </a:rPr>
              <a:t>Pericarditis</a:t>
            </a:r>
          </a:p>
          <a:p>
            <a:r>
              <a:rPr lang="en-US" dirty="0" err="1" smtClean="0">
                <a:latin typeface="Constantia" pitchFamily="18" charset="0"/>
              </a:rPr>
              <a:t>Dysphagia</a:t>
            </a:r>
            <a:endParaRPr lang="en-US" dirty="0" smtClean="0">
              <a:latin typeface="Constantia" pitchFamily="18" charset="0"/>
            </a:endParaRPr>
          </a:p>
          <a:p>
            <a:r>
              <a:rPr lang="en-US" dirty="0" smtClean="0">
                <a:latin typeface="Constantia" pitchFamily="18" charset="0"/>
              </a:rPr>
              <a:t>Malabsorption</a:t>
            </a:r>
          </a:p>
          <a:p>
            <a:r>
              <a:rPr lang="en-US" dirty="0" smtClean="0">
                <a:latin typeface="Constantia" pitchFamily="18" charset="0"/>
              </a:rPr>
              <a:t>Pneumonia</a:t>
            </a:r>
          </a:p>
          <a:p>
            <a:r>
              <a:rPr lang="en-US" dirty="0" smtClean="0">
                <a:latin typeface="Constantia" pitchFamily="18" charset="0"/>
              </a:rPr>
              <a:t>Infection</a:t>
            </a:r>
            <a:r>
              <a:rPr lang="en-US" baseline="30000" dirty="0" smtClean="0">
                <a:latin typeface="Constantia" pitchFamily="18" charset="0"/>
              </a:rPr>
              <a:t> </a:t>
            </a:r>
            <a:endParaRPr lang="en-US" dirty="0" smtClean="0">
              <a:latin typeface="Constantia" pitchFamily="18" charset="0"/>
            </a:endParaRPr>
          </a:p>
          <a:p>
            <a:r>
              <a:rPr lang="en-US" dirty="0" smtClean="0">
                <a:latin typeface="Constantia" pitchFamily="18" charset="0"/>
              </a:rPr>
              <a:t>Myocardial infarction</a:t>
            </a:r>
          </a:p>
          <a:p>
            <a:endParaRPr lang="en-US" dirty="0"/>
          </a:p>
        </p:txBody>
      </p:sp>
      <p:sp>
        <p:nvSpPr>
          <p:cNvPr id="6" name="TextBox 5"/>
          <p:cNvSpPr txBox="1"/>
          <p:nvPr/>
        </p:nvSpPr>
        <p:spPr>
          <a:xfrm>
            <a:off x="0" y="228600"/>
            <a:ext cx="9144000" cy="584775"/>
          </a:xfrm>
          <a:prstGeom prst="rect">
            <a:avLst/>
          </a:prstGeom>
          <a:noFill/>
        </p:spPr>
        <p:txBody>
          <a:bodyPr wrap="square" rtlCol="0">
            <a:spAutoFit/>
          </a:bodyPr>
          <a:lstStyle/>
          <a:p>
            <a:r>
              <a:rPr lang="en-US" sz="3200" b="1" dirty="0" smtClean="0">
                <a:latin typeface="Constantia" pitchFamily="18" charset="0"/>
              </a:rPr>
              <a:t>Morbidity and mortality and prognosis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9600" y="533400"/>
            <a:ext cx="8077200" cy="4708981"/>
          </a:xfrm>
          <a:prstGeom prst="rect">
            <a:avLst/>
          </a:prstGeom>
          <a:noFill/>
        </p:spPr>
        <p:txBody>
          <a:bodyPr wrap="square" rtlCol="0">
            <a:spAutoFit/>
          </a:bodyPr>
          <a:lstStyle/>
          <a:p>
            <a:r>
              <a:rPr lang="en-US" sz="60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Algerian" pitchFamily="82" charset="0"/>
              </a:rPr>
              <a:t>THANK </a:t>
            </a:r>
          </a:p>
          <a:p>
            <a:r>
              <a:rPr lang="en-US" sz="60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Algerian" pitchFamily="82" charset="0"/>
              </a:rPr>
              <a:t>	YOU</a:t>
            </a:r>
          </a:p>
          <a:p>
            <a:r>
              <a:rPr lang="en-US" sz="60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Algerian" pitchFamily="82" charset="0"/>
              </a:rPr>
              <a:t>		FOR</a:t>
            </a:r>
          </a:p>
          <a:p>
            <a:r>
              <a:rPr lang="en-US" sz="60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Algerian" pitchFamily="82" charset="0"/>
              </a:rPr>
              <a:t>			YOUR</a:t>
            </a:r>
          </a:p>
          <a:p>
            <a:r>
              <a:rPr lang="en-US" sz="60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Algerian" pitchFamily="82" charset="0"/>
              </a:rPr>
              <a:t>				ATTENTION</a:t>
            </a:r>
            <a:endParaRPr lang="en-US" sz="60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Algerian" pitchFamily="82"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304800" y="838200"/>
            <a:ext cx="4305300" cy="5562600"/>
          </a:xfrm>
        </p:spPr>
        <p:txBody>
          <a:bodyPr>
            <a:normAutofit fontScale="92500"/>
          </a:bodyPr>
          <a:lstStyle/>
          <a:p>
            <a:r>
              <a:rPr lang="en-US" sz="2400" dirty="0">
                <a:latin typeface="Constantia" panose="02030602050306030303" pitchFamily="18" charset="0"/>
              </a:rPr>
              <a:t>The main </a:t>
            </a:r>
            <a:r>
              <a:rPr lang="en-US" sz="2400" dirty="0" smtClean="0">
                <a:latin typeface="Constantia" panose="02030602050306030303" pitchFamily="18" charset="0"/>
              </a:rPr>
              <a:t>symptom common </a:t>
            </a:r>
            <a:r>
              <a:rPr lang="en-US" sz="2400" dirty="0">
                <a:latin typeface="Constantia" panose="02030602050306030303" pitchFamily="18" charset="0"/>
              </a:rPr>
              <a:t>to the </a:t>
            </a:r>
            <a:r>
              <a:rPr lang="en-US" sz="2400" dirty="0" smtClean="0">
                <a:latin typeface="Constantia" panose="02030602050306030303" pitchFamily="18" charset="0"/>
              </a:rPr>
              <a:t>all IM </a:t>
            </a:r>
            <a:r>
              <a:rPr lang="en-US" sz="2400" dirty="0">
                <a:latin typeface="Constantia" panose="02030602050306030303" pitchFamily="18" charset="0"/>
              </a:rPr>
              <a:t>is </a:t>
            </a:r>
            <a:r>
              <a:rPr lang="en-US" sz="2400" b="1" dirty="0">
                <a:solidFill>
                  <a:srgbClr val="FF0000"/>
                </a:solidFill>
                <a:latin typeface="Constantia" panose="02030602050306030303" pitchFamily="18" charset="0"/>
              </a:rPr>
              <a:t>muscle weakness. </a:t>
            </a:r>
            <a:endParaRPr lang="en-US" sz="2400" b="1" dirty="0" smtClean="0">
              <a:solidFill>
                <a:srgbClr val="FF0000"/>
              </a:solidFill>
              <a:latin typeface="Constantia" panose="02030602050306030303" pitchFamily="18" charset="0"/>
            </a:endParaRPr>
          </a:p>
          <a:p>
            <a:r>
              <a:rPr lang="en-US" sz="2400" dirty="0" smtClean="0">
                <a:latin typeface="Constantia" panose="02030602050306030303" pitchFamily="18" charset="0"/>
              </a:rPr>
              <a:t>Other </a:t>
            </a:r>
            <a:r>
              <a:rPr lang="en-US" sz="2400" dirty="0">
                <a:latin typeface="Constantia" panose="02030602050306030303" pitchFamily="18" charset="0"/>
              </a:rPr>
              <a:t>symptoms that indicate involvement of body systems other than muscle can occur</a:t>
            </a:r>
            <a:r>
              <a:rPr lang="en-US" sz="2400" dirty="0" smtClean="0">
                <a:latin typeface="Constantia" panose="02030602050306030303" pitchFamily="18" charset="0"/>
              </a:rPr>
              <a:t>.</a:t>
            </a:r>
          </a:p>
          <a:p>
            <a:r>
              <a:rPr lang="en-US" sz="2400" b="1" dirty="0">
                <a:latin typeface="Constantia" panose="02030602050306030303" pitchFamily="18" charset="0"/>
              </a:rPr>
              <a:t>Muscle weakness</a:t>
            </a:r>
            <a:r>
              <a:rPr lang="en-US" sz="2400" dirty="0">
                <a:latin typeface="Constantia" panose="02030602050306030303" pitchFamily="18" charset="0"/>
              </a:rPr>
              <a:t> </a:t>
            </a:r>
            <a:r>
              <a:rPr lang="en-US" sz="2400" dirty="0" smtClean="0">
                <a:latin typeface="Constantia" panose="02030602050306030303" pitchFamily="18" charset="0"/>
              </a:rPr>
              <a:t>—Typically </a:t>
            </a:r>
            <a:r>
              <a:rPr lang="en-US" sz="2400" dirty="0">
                <a:latin typeface="Constantia" panose="02030602050306030303" pitchFamily="18" charset="0"/>
              </a:rPr>
              <a:t>patients develop </a:t>
            </a:r>
            <a:r>
              <a:rPr lang="en-US" sz="2400" dirty="0">
                <a:solidFill>
                  <a:srgbClr val="FF0000"/>
                </a:solidFill>
                <a:latin typeface="Constantia" panose="02030602050306030303" pitchFamily="18" charset="0"/>
              </a:rPr>
              <a:t>painless weakness of the </a:t>
            </a:r>
            <a:r>
              <a:rPr lang="en-US" sz="2400" dirty="0" smtClean="0">
                <a:solidFill>
                  <a:srgbClr val="FF0000"/>
                </a:solidFill>
                <a:latin typeface="Constantia" panose="02030602050306030303" pitchFamily="18" charset="0"/>
              </a:rPr>
              <a:t>proximal</a:t>
            </a:r>
            <a:r>
              <a:rPr lang="en-US" sz="2400" dirty="0" smtClean="0">
                <a:latin typeface="Constantia" panose="02030602050306030303" pitchFamily="18" charset="0"/>
              </a:rPr>
              <a:t>—in  a </a:t>
            </a:r>
            <a:r>
              <a:rPr lang="en-US" sz="2400" dirty="0">
                <a:latin typeface="Constantia" panose="02030602050306030303" pitchFamily="18" charset="0"/>
              </a:rPr>
              <a:t>symmetric pattern affecting both sides of the body. </a:t>
            </a:r>
            <a:endParaRPr lang="en-US" sz="2400" dirty="0" smtClean="0">
              <a:latin typeface="Constantia" panose="02030602050306030303" pitchFamily="18" charset="0"/>
            </a:endParaRPr>
          </a:p>
          <a:p>
            <a:r>
              <a:rPr lang="en-US" sz="2400" dirty="0" smtClean="0">
                <a:latin typeface="Constantia" panose="02030602050306030303" pitchFamily="18" charset="0"/>
              </a:rPr>
              <a:t>The </a:t>
            </a:r>
            <a:r>
              <a:rPr lang="en-US" sz="2400" dirty="0">
                <a:latin typeface="Constantia" panose="02030602050306030303" pitchFamily="18" charset="0"/>
              </a:rPr>
              <a:t>smaller distal muscles of the hands, wrists, feet, and ankles are usually not affected.</a:t>
            </a:r>
          </a:p>
        </p:txBody>
      </p:sp>
      <p:sp>
        <p:nvSpPr>
          <p:cNvPr id="3" name="Content Placeholder 2"/>
          <p:cNvSpPr>
            <a:spLocks noGrp="1"/>
          </p:cNvSpPr>
          <p:nvPr>
            <p:ph sz="half" idx="2"/>
          </p:nvPr>
        </p:nvSpPr>
        <p:spPr>
          <a:xfrm>
            <a:off x="4648200" y="838200"/>
            <a:ext cx="4419600" cy="5562600"/>
          </a:xfrm>
        </p:spPr>
        <p:txBody>
          <a:bodyPr>
            <a:normAutofit fontScale="92500"/>
          </a:bodyPr>
          <a:lstStyle/>
          <a:p>
            <a:r>
              <a:rPr lang="en-US" sz="2400" dirty="0">
                <a:latin typeface="Constantia" panose="02030602050306030303" pitchFamily="18" charset="0"/>
              </a:rPr>
              <a:t>D</a:t>
            </a:r>
            <a:r>
              <a:rPr lang="en-US" sz="2400" dirty="0" smtClean="0">
                <a:latin typeface="Constantia" panose="02030602050306030303" pitchFamily="18" charset="0"/>
              </a:rPr>
              <a:t>ifficulty </a:t>
            </a:r>
            <a:r>
              <a:rPr lang="en-US" sz="2400" dirty="0">
                <a:latin typeface="Constantia" panose="02030602050306030303" pitchFamily="18" charset="0"/>
              </a:rPr>
              <a:t>rising from a chair, climbing stairs, or performing </a:t>
            </a:r>
            <a:r>
              <a:rPr lang="en-US" sz="2400" dirty="0" smtClean="0">
                <a:latin typeface="Constantia" panose="02030602050306030303" pitchFamily="18" charset="0"/>
              </a:rPr>
              <a:t>tasks such </a:t>
            </a:r>
            <a:r>
              <a:rPr lang="en-US" sz="2400" dirty="0">
                <a:latin typeface="Constantia" panose="02030602050306030303" pitchFamily="18" charset="0"/>
              </a:rPr>
              <a:t>as reaching up to a high </a:t>
            </a:r>
            <a:r>
              <a:rPr lang="en-US" sz="2400" dirty="0" smtClean="0">
                <a:latin typeface="Constantia" panose="02030602050306030303" pitchFamily="18" charset="0"/>
              </a:rPr>
              <a:t>shelf</a:t>
            </a:r>
          </a:p>
          <a:p>
            <a:r>
              <a:rPr lang="en-US" sz="2400" dirty="0" smtClean="0">
                <a:latin typeface="Constantia" panose="02030602050306030303" pitchFamily="18" charset="0"/>
              </a:rPr>
              <a:t> </a:t>
            </a:r>
            <a:r>
              <a:rPr lang="en-US" sz="2400" dirty="0">
                <a:latin typeface="Constantia" panose="02030602050306030303" pitchFamily="18" charset="0"/>
              </a:rPr>
              <a:t>G</a:t>
            </a:r>
            <a:r>
              <a:rPr lang="en-US" sz="2400" dirty="0" smtClean="0">
                <a:latin typeface="Constantia" panose="02030602050306030303" pitchFamily="18" charset="0"/>
              </a:rPr>
              <a:t>rip </a:t>
            </a:r>
            <a:r>
              <a:rPr lang="en-US" sz="2400" dirty="0">
                <a:latin typeface="Constantia" panose="02030602050306030303" pitchFamily="18" charset="0"/>
              </a:rPr>
              <a:t>strength remains normal. </a:t>
            </a:r>
            <a:endParaRPr lang="en-US" sz="2400" dirty="0" smtClean="0">
              <a:latin typeface="Constantia" panose="02030602050306030303" pitchFamily="18" charset="0"/>
            </a:endParaRPr>
          </a:p>
          <a:p>
            <a:r>
              <a:rPr lang="en-US" sz="2400" dirty="0" smtClean="0">
                <a:latin typeface="Constantia" panose="02030602050306030303" pitchFamily="18" charset="0"/>
              </a:rPr>
              <a:t>At </a:t>
            </a:r>
            <a:r>
              <a:rPr lang="en-US" sz="2400" dirty="0">
                <a:latin typeface="Constantia" panose="02030602050306030303" pitchFamily="18" charset="0"/>
              </a:rPr>
              <a:t>times there may be mild </a:t>
            </a:r>
            <a:r>
              <a:rPr lang="en-US" sz="2400" dirty="0" smtClean="0">
                <a:latin typeface="Constantia" panose="02030602050306030303" pitchFamily="18" charset="0"/>
              </a:rPr>
              <a:t>muscle </a:t>
            </a:r>
            <a:r>
              <a:rPr lang="en-US" sz="2400" dirty="0">
                <a:latin typeface="Constantia" panose="02030602050306030303" pitchFamily="18" charset="0"/>
              </a:rPr>
              <a:t>soreness. </a:t>
            </a:r>
            <a:endParaRPr lang="en-US" sz="2400" dirty="0" smtClean="0">
              <a:latin typeface="Constantia" panose="02030602050306030303" pitchFamily="18" charset="0"/>
            </a:endParaRPr>
          </a:p>
          <a:p>
            <a:r>
              <a:rPr lang="en-US" sz="2400" dirty="0" smtClean="0">
                <a:latin typeface="Constantia" panose="02030602050306030303" pitchFamily="18" charset="0"/>
              </a:rPr>
              <a:t>The </a:t>
            </a:r>
            <a:r>
              <a:rPr lang="en-US" sz="2400" dirty="0">
                <a:latin typeface="Constantia" panose="02030602050306030303" pitchFamily="18" charset="0"/>
              </a:rPr>
              <a:t>weakness usually develops over several weeks to </a:t>
            </a:r>
            <a:r>
              <a:rPr lang="en-US" sz="2400" dirty="0" smtClean="0">
                <a:latin typeface="Constantia" panose="02030602050306030303" pitchFamily="18" charset="0"/>
              </a:rPr>
              <a:t>months.</a:t>
            </a:r>
          </a:p>
          <a:p>
            <a:r>
              <a:rPr lang="en-US" sz="2400" dirty="0">
                <a:latin typeface="Constantia" panose="02030602050306030303" pitchFamily="18" charset="0"/>
              </a:rPr>
              <a:t>S</a:t>
            </a:r>
            <a:r>
              <a:rPr lang="en-US" sz="2400" dirty="0" smtClean="0">
                <a:latin typeface="Constantia" panose="02030602050306030303" pitchFamily="18" charset="0"/>
              </a:rPr>
              <a:t>ome </a:t>
            </a:r>
            <a:r>
              <a:rPr lang="en-US" sz="2400" dirty="0">
                <a:latin typeface="Constantia" panose="02030602050306030303" pitchFamily="18" charset="0"/>
              </a:rPr>
              <a:t>patients will develop </a:t>
            </a:r>
            <a:r>
              <a:rPr lang="en-US" sz="2400" b="1" dirty="0">
                <a:latin typeface="Constantia" panose="02030602050306030303" pitchFamily="18" charset="0"/>
              </a:rPr>
              <a:t>difficulty swallowing </a:t>
            </a:r>
            <a:r>
              <a:rPr lang="en-US" sz="2400" dirty="0">
                <a:latin typeface="Constantia" panose="02030602050306030303" pitchFamily="18" charset="0"/>
              </a:rPr>
              <a:t>or may aspirate food into the lungs, which can lead to pneumonia.</a:t>
            </a:r>
          </a:p>
        </p:txBody>
      </p:sp>
      <p:sp>
        <p:nvSpPr>
          <p:cNvPr id="5" name="TextBox 4"/>
          <p:cNvSpPr txBox="1"/>
          <p:nvPr/>
        </p:nvSpPr>
        <p:spPr>
          <a:xfrm>
            <a:off x="152400" y="228600"/>
            <a:ext cx="8915400" cy="461665"/>
          </a:xfrm>
          <a:prstGeom prst="rect">
            <a:avLst/>
          </a:prstGeom>
          <a:noFill/>
        </p:spPr>
        <p:txBody>
          <a:bodyPr wrap="square" rtlCol="0">
            <a:spAutoFit/>
          </a:bodyPr>
          <a:lstStyle/>
          <a:p>
            <a:r>
              <a:rPr lang="en-US" sz="2400" b="1" dirty="0">
                <a:latin typeface="Constantia" panose="02030602050306030303" pitchFamily="18" charset="0"/>
              </a:rPr>
              <a:t>Clinical manifestations</a:t>
            </a:r>
            <a:endParaRPr lang="en-US" sz="2400" dirty="0">
              <a:latin typeface="Constantia" panose="02030602050306030303" pitchFamily="18" charset="0"/>
            </a:endParaRPr>
          </a:p>
        </p:txBody>
      </p:sp>
    </p:spTree>
    <p:extLst>
      <p:ext uri="{BB962C8B-B14F-4D97-AF65-F5344CB8AC3E}">
        <p14:creationId xmlns:p14="http://schemas.microsoft.com/office/powerpoint/2010/main" xmlns="" val="16178033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381000" y="685800"/>
            <a:ext cx="4572000" cy="5791200"/>
          </a:xfrm>
        </p:spPr>
        <p:txBody>
          <a:bodyPr>
            <a:normAutofit/>
          </a:bodyPr>
          <a:lstStyle/>
          <a:p>
            <a:pPr marL="109728" indent="0">
              <a:buNone/>
            </a:pPr>
            <a:r>
              <a:rPr lang="en-US" sz="2400" b="1" dirty="0">
                <a:latin typeface="Constantia" panose="02030602050306030303" pitchFamily="18" charset="0"/>
              </a:rPr>
              <a:t>Skin </a:t>
            </a:r>
            <a:r>
              <a:rPr lang="en-US" sz="2400" b="1" dirty="0" smtClean="0">
                <a:latin typeface="Constantia" panose="02030602050306030303" pitchFamily="18" charset="0"/>
              </a:rPr>
              <a:t>changes</a:t>
            </a:r>
            <a:endParaRPr lang="en-US" sz="2400" dirty="0" smtClean="0">
              <a:latin typeface="Constantia" panose="02030602050306030303" pitchFamily="18" charset="0"/>
            </a:endParaRPr>
          </a:p>
          <a:p>
            <a:r>
              <a:rPr lang="en-US" dirty="0" smtClean="0">
                <a:latin typeface="Constantia" panose="02030602050306030303" pitchFamily="18" charset="0"/>
              </a:rPr>
              <a:t>DM often </a:t>
            </a:r>
            <a:r>
              <a:rPr lang="en-US" dirty="0">
                <a:latin typeface="Constantia" panose="02030602050306030303" pitchFamily="18" charset="0"/>
              </a:rPr>
              <a:t>develop </a:t>
            </a:r>
            <a:r>
              <a:rPr lang="en-US" dirty="0" smtClean="0">
                <a:latin typeface="Constantia" panose="02030602050306030303" pitchFamily="18" charset="0"/>
              </a:rPr>
              <a:t>skin rash </a:t>
            </a:r>
            <a:r>
              <a:rPr lang="en-US" dirty="0">
                <a:latin typeface="Constantia" panose="02030602050306030303" pitchFamily="18" charset="0"/>
              </a:rPr>
              <a:t>or other changes in the skin. </a:t>
            </a:r>
            <a:endParaRPr lang="en-US" dirty="0" smtClean="0">
              <a:latin typeface="Constantia" panose="02030602050306030303" pitchFamily="18" charset="0"/>
            </a:endParaRPr>
          </a:p>
          <a:p>
            <a:r>
              <a:rPr lang="en-US" dirty="0" smtClean="0">
                <a:latin typeface="Constantia" panose="02030602050306030303" pitchFamily="18" charset="0"/>
              </a:rPr>
              <a:t>Rash may occur without any muscle weakness . </a:t>
            </a:r>
            <a:endParaRPr lang="en-US" dirty="0">
              <a:latin typeface="Constantia" panose="02030602050306030303" pitchFamily="18" charset="0"/>
            </a:endParaRPr>
          </a:p>
          <a:p>
            <a:r>
              <a:rPr lang="en-US" dirty="0" err="1" smtClean="0">
                <a:latin typeface="Constantia" panose="02030602050306030303" pitchFamily="18" charset="0"/>
              </a:rPr>
              <a:t>Gottron’s</a:t>
            </a:r>
            <a:r>
              <a:rPr lang="en-US" dirty="0" smtClean="0">
                <a:latin typeface="Constantia" panose="02030602050306030303" pitchFamily="18" charset="0"/>
              </a:rPr>
              <a:t> </a:t>
            </a:r>
            <a:r>
              <a:rPr lang="en-US" dirty="0">
                <a:latin typeface="Constantia" panose="02030602050306030303" pitchFamily="18" charset="0"/>
              </a:rPr>
              <a:t>sign is a flat red rash over the back of the fingers, elbows or knees. </a:t>
            </a:r>
            <a:endParaRPr lang="en-US" dirty="0" smtClean="0">
              <a:latin typeface="Constantia" panose="02030602050306030303" pitchFamily="18" charset="0"/>
            </a:endParaRPr>
          </a:p>
          <a:p>
            <a:r>
              <a:rPr lang="en-US" dirty="0" err="1" smtClean="0">
                <a:latin typeface="Constantia" panose="02030602050306030303" pitchFamily="18" charset="0"/>
              </a:rPr>
              <a:t>Gottron’s</a:t>
            </a:r>
            <a:r>
              <a:rPr lang="en-US" dirty="0" smtClean="0">
                <a:latin typeface="Constantia" panose="02030602050306030303" pitchFamily="18" charset="0"/>
              </a:rPr>
              <a:t> </a:t>
            </a:r>
            <a:r>
              <a:rPr lang="en-US" dirty="0">
                <a:latin typeface="Constantia" panose="02030602050306030303" pitchFamily="18" charset="0"/>
              </a:rPr>
              <a:t>papules are red, often scaly, bumps overlying the knuckles of the </a:t>
            </a:r>
            <a:r>
              <a:rPr lang="en-US" dirty="0" smtClean="0">
                <a:latin typeface="Constantia" panose="02030602050306030303" pitchFamily="18" charset="0"/>
              </a:rPr>
              <a:t>fingers.</a:t>
            </a:r>
            <a:endParaRPr lang="en-US" dirty="0">
              <a:latin typeface="Constantia" panose="02030602050306030303" pitchFamily="18" charset="0"/>
            </a:endParaRPr>
          </a:p>
          <a:p>
            <a:endParaRPr lang="en-US" dirty="0">
              <a:latin typeface="Constantia" panose="02030602050306030303" pitchFamily="18" charset="0"/>
            </a:endParaRPr>
          </a:p>
        </p:txBody>
      </p:sp>
      <p:sp>
        <p:nvSpPr>
          <p:cNvPr id="3" name="Content Placeholder 2"/>
          <p:cNvSpPr>
            <a:spLocks noGrp="1"/>
          </p:cNvSpPr>
          <p:nvPr>
            <p:ph sz="half" idx="2"/>
          </p:nvPr>
        </p:nvSpPr>
        <p:spPr>
          <a:xfrm>
            <a:off x="4648200" y="838200"/>
            <a:ext cx="4419600" cy="5562600"/>
          </a:xfrm>
        </p:spPr>
        <p:txBody>
          <a:bodyPr>
            <a:normAutofit/>
          </a:bodyPr>
          <a:lstStyle/>
          <a:p>
            <a:pPr marL="109728" indent="0">
              <a:buNone/>
            </a:pPr>
            <a:endParaRPr lang="en-US" sz="2400" dirty="0">
              <a:latin typeface="Constantia" panose="02030602050306030303" pitchFamily="18" charset="0"/>
            </a:endParaRPr>
          </a:p>
          <a:p>
            <a:endParaRPr lang="en-US" sz="2400" dirty="0">
              <a:latin typeface="Constantia" panose="02030602050306030303" pitchFamily="18" charset="0"/>
            </a:endParaRPr>
          </a:p>
        </p:txBody>
      </p:sp>
      <p:sp>
        <p:nvSpPr>
          <p:cNvPr id="5" name="TextBox 4"/>
          <p:cNvSpPr txBox="1"/>
          <p:nvPr/>
        </p:nvSpPr>
        <p:spPr>
          <a:xfrm>
            <a:off x="152400" y="76200"/>
            <a:ext cx="8915400" cy="461665"/>
          </a:xfrm>
          <a:prstGeom prst="rect">
            <a:avLst/>
          </a:prstGeom>
          <a:noFill/>
        </p:spPr>
        <p:txBody>
          <a:bodyPr wrap="square" rtlCol="0">
            <a:spAutoFit/>
          </a:bodyPr>
          <a:lstStyle/>
          <a:p>
            <a:r>
              <a:rPr lang="en-US" sz="2400" b="1" dirty="0" smtClean="0">
                <a:latin typeface="Constantia" panose="02030602050306030303" pitchFamily="18" charset="0"/>
              </a:rPr>
              <a:t>		Clinical </a:t>
            </a:r>
            <a:r>
              <a:rPr lang="en-US" sz="2400" b="1" dirty="0">
                <a:latin typeface="Constantia" panose="02030602050306030303" pitchFamily="18" charset="0"/>
              </a:rPr>
              <a:t>manifestations</a:t>
            </a:r>
            <a:endParaRPr lang="en-US" sz="2400" dirty="0">
              <a:latin typeface="Constantia" panose="02030602050306030303" pitchFamily="18" charset="0"/>
            </a:endParaRPr>
          </a:p>
        </p:txBody>
      </p:sp>
      <p:pic>
        <p:nvPicPr>
          <p:cNvPr id="6" name="Picture 2" descr="C:\Users\Dr.Sofi\Pictures\Dermatomyositis.jpg"/>
          <p:cNvPicPr>
            <a:picLocks noChangeAspect="1" noChangeArrowheads="1"/>
          </p:cNvPicPr>
          <p:nvPr/>
        </p:nvPicPr>
        <p:blipFill rotWithShape="1">
          <a:blip r:embed="rId2" cstate="print"/>
          <a:srcRect b="6339"/>
          <a:stretch/>
        </p:blipFill>
        <p:spPr bwMode="auto">
          <a:xfrm>
            <a:off x="5163403" y="560412"/>
            <a:ext cx="3505200" cy="4621188"/>
          </a:xfrm>
          <a:prstGeom prst="rect">
            <a:avLst/>
          </a:prstGeom>
          <a:noFill/>
          <a:ln w="19050">
            <a:solidFill>
              <a:srgbClr val="C00000"/>
            </a:solidFill>
          </a:ln>
        </p:spPr>
      </p:pic>
      <p:sp>
        <p:nvSpPr>
          <p:cNvPr id="4" name="TextBox 3"/>
          <p:cNvSpPr txBox="1"/>
          <p:nvPr/>
        </p:nvSpPr>
        <p:spPr>
          <a:xfrm>
            <a:off x="5163402" y="5181600"/>
            <a:ext cx="3751997" cy="1200329"/>
          </a:xfrm>
          <a:prstGeom prst="rect">
            <a:avLst/>
          </a:prstGeom>
          <a:noFill/>
        </p:spPr>
        <p:txBody>
          <a:bodyPr wrap="square" rtlCol="0">
            <a:spAutoFit/>
          </a:bodyPr>
          <a:lstStyle/>
          <a:p>
            <a:r>
              <a:rPr lang="en-US" b="1" dirty="0" err="1">
                <a:latin typeface="Constantia" pitchFamily="18" charset="0"/>
              </a:rPr>
              <a:t>Gottron’s</a:t>
            </a:r>
            <a:r>
              <a:rPr lang="en-US" b="1" dirty="0">
                <a:latin typeface="Constantia" pitchFamily="18" charset="0"/>
              </a:rPr>
              <a:t> sign</a:t>
            </a:r>
            <a:r>
              <a:rPr lang="en-US" dirty="0">
                <a:latin typeface="Constantia" pitchFamily="18" charset="0"/>
              </a:rPr>
              <a:t>: Erythematous to </a:t>
            </a:r>
            <a:r>
              <a:rPr lang="en-US" dirty="0" err="1">
                <a:latin typeface="Constantia" pitchFamily="18" charset="0"/>
              </a:rPr>
              <a:t>violaceous</a:t>
            </a:r>
            <a:r>
              <a:rPr lang="en-US" dirty="0">
                <a:latin typeface="Constantia" pitchFamily="18" charset="0"/>
              </a:rPr>
              <a:t> macules, patches, or papules on the extensor surfaces of </a:t>
            </a:r>
            <a:r>
              <a:rPr lang="en-US" dirty="0" smtClean="0">
                <a:latin typeface="Constantia" pitchFamily="18" charset="0"/>
              </a:rPr>
              <a:t>joints</a:t>
            </a:r>
            <a:endParaRPr lang="en-US" dirty="0">
              <a:latin typeface="Constantia" pitchFamily="18" charset="0"/>
            </a:endParaRPr>
          </a:p>
        </p:txBody>
      </p:sp>
    </p:spTree>
    <p:extLst>
      <p:ext uri="{BB962C8B-B14F-4D97-AF65-F5344CB8AC3E}">
        <p14:creationId xmlns:p14="http://schemas.microsoft.com/office/powerpoint/2010/main" xmlns="" val="28571163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a:spLocks noGrp="1"/>
          </p:cNvSpPr>
          <p:nvPr>
            <p:ph sz="half" idx="1"/>
          </p:nvPr>
        </p:nvSpPr>
        <p:spPr>
          <a:xfrm>
            <a:off x="381000" y="685800"/>
            <a:ext cx="4114800" cy="5943600"/>
          </a:xfrm>
        </p:spPr>
        <p:txBody>
          <a:bodyPr>
            <a:normAutofit/>
          </a:bodyPr>
          <a:lstStyle/>
          <a:p>
            <a:r>
              <a:rPr lang="en-US" dirty="0">
                <a:latin typeface="Constantia" panose="02030602050306030303" pitchFamily="18" charset="0"/>
              </a:rPr>
              <a:t>Heliotrope rash – The heliotrope rash is located on the upper eyelids and is often accompanied by eyelid </a:t>
            </a:r>
            <a:r>
              <a:rPr lang="en-US" dirty="0" smtClean="0">
                <a:latin typeface="Constantia" panose="02030602050306030303" pitchFamily="18" charset="0"/>
              </a:rPr>
              <a:t>swelling. </a:t>
            </a:r>
          </a:p>
          <a:p>
            <a:r>
              <a:rPr lang="en-US" dirty="0" smtClean="0">
                <a:latin typeface="Constantia" panose="02030602050306030303" pitchFamily="18" charset="0"/>
              </a:rPr>
              <a:t>Nail </a:t>
            </a:r>
            <a:r>
              <a:rPr lang="en-US" dirty="0">
                <a:latin typeface="Constantia" panose="02030602050306030303" pitchFamily="18" charset="0"/>
              </a:rPr>
              <a:t>abnormalities – The </a:t>
            </a:r>
            <a:r>
              <a:rPr lang="en-US" dirty="0" err="1">
                <a:latin typeface="Constantia" panose="02030602050306030303" pitchFamily="18" charset="0"/>
              </a:rPr>
              <a:t>nailfolds</a:t>
            </a:r>
            <a:r>
              <a:rPr lang="en-US" dirty="0">
                <a:latin typeface="Constantia" panose="02030602050306030303" pitchFamily="18" charset="0"/>
              </a:rPr>
              <a:t> (the skin around the fingernails) may become reddened </a:t>
            </a:r>
            <a:r>
              <a:rPr lang="en-US" dirty="0" smtClean="0">
                <a:latin typeface="Constantia" panose="02030602050306030303" pitchFamily="18" charset="0"/>
              </a:rPr>
              <a:t>and </a:t>
            </a:r>
            <a:r>
              <a:rPr lang="en-US" dirty="0">
                <a:latin typeface="Constantia" panose="02030602050306030303" pitchFamily="18" charset="0"/>
              </a:rPr>
              <a:t>may develop changes in the blood </a:t>
            </a:r>
            <a:r>
              <a:rPr lang="en-US" dirty="0" smtClean="0">
                <a:latin typeface="Constantia" panose="02030602050306030303" pitchFamily="18" charset="0"/>
              </a:rPr>
              <a:t>vessels.</a:t>
            </a:r>
            <a:endParaRPr lang="en-US" dirty="0">
              <a:latin typeface="Constantia" panose="02030602050306030303" pitchFamily="18" charset="0"/>
            </a:endParaRPr>
          </a:p>
          <a:p>
            <a:endParaRPr lang="en-US" dirty="0"/>
          </a:p>
        </p:txBody>
      </p:sp>
      <p:sp>
        <p:nvSpPr>
          <p:cNvPr id="7" name="TextBox 6"/>
          <p:cNvSpPr txBox="1"/>
          <p:nvPr/>
        </p:nvSpPr>
        <p:spPr>
          <a:xfrm>
            <a:off x="0" y="0"/>
            <a:ext cx="9144000" cy="523220"/>
          </a:xfrm>
          <a:prstGeom prst="rect">
            <a:avLst/>
          </a:prstGeom>
          <a:noFill/>
        </p:spPr>
        <p:txBody>
          <a:bodyPr wrap="square" rtlCol="0">
            <a:spAutoFit/>
          </a:bodyPr>
          <a:lstStyle/>
          <a:p>
            <a:r>
              <a:rPr lang="en-US" sz="2800" b="1" dirty="0">
                <a:latin typeface="Constantia" panose="02030602050306030303" pitchFamily="18" charset="0"/>
              </a:rPr>
              <a:t>Clinical </a:t>
            </a:r>
            <a:r>
              <a:rPr lang="en-US" sz="2800" b="1" dirty="0" smtClean="0">
                <a:latin typeface="Constantia" panose="02030602050306030303" pitchFamily="18" charset="0"/>
              </a:rPr>
              <a:t>manifestations</a:t>
            </a:r>
            <a:endParaRPr lang="en-US" sz="2800" dirty="0">
              <a:latin typeface="Constantia" panose="02030602050306030303" pitchFamily="18" charset="0"/>
            </a:endParaRPr>
          </a:p>
        </p:txBody>
      </p:sp>
      <p:pic>
        <p:nvPicPr>
          <p:cNvPr id="8" name="Picture 2" descr="C:\Users\Dr.Sofi\Pictures\Heliotrope_rash_(Dermatomyositis).jpg"/>
          <p:cNvPicPr>
            <a:picLocks noGrp="1" noChangeAspect="1" noChangeArrowheads="1"/>
          </p:cNvPicPr>
          <p:nvPr>
            <p:ph sz="half" idx="2"/>
          </p:nvPr>
        </p:nvPicPr>
        <p:blipFill>
          <a:blip r:embed="rId2" cstate="print"/>
          <a:srcRect/>
          <a:stretch>
            <a:fillRect/>
          </a:stretch>
        </p:blipFill>
        <p:spPr bwMode="auto">
          <a:xfrm>
            <a:off x="5057775" y="205316"/>
            <a:ext cx="3781425" cy="3124927"/>
          </a:xfrm>
          <a:prstGeom prst="rect">
            <a:avLst/>
          </a:prstGeom>
          <a:noFill/>
        </p:spPr>
      </p:pic>
      <p:pic>
        <p:nvPicPr>
          <p:cNvPr id="1026" name="Picture 2" descr="Image"/>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057775" y="3733800"/>
            <a:ext cx="3781425" cy="2314575"/>
          </a:xfrm>
          <a:prstGeom prst="rect">
            <a:avLst/>
          </a:prstGeom>
          <a:noFill/>
          <a:extLst>
            <a:ext uri="{909E8E84-426E-40DD-AFC4-6F175D3DCCD1}">
              <a14:hiddenFill xmlns:a14="http://schemas.microsoft.com/office/drawing/2010/main" xmlns="">
                <a:solidFill>
                  <a:srgbClr val="FFFFFF"/>
                </a:solidFill>
              </a14:hiddenFill>
            </a:ext>
          </a:extLst>
        </p:spPr>
      </p:pic>
      <p:sp>
        <p:nvSpPr>
          <p:cNvPr id="9" name="TextBox 8"/>
          <p:cNvSpPr txBox="1"/>
          <p:nvPr/>
        </p:nvSpPr>
        <p:spPr>
          <a:xfrm>
            <a:off x="5057775" y="3352800"/>
            <a:ext cx="3781425" cy="369332"/>
          </a:xfrm>
          <a:prstGeom prst="rect">
            <a:avLst/>
          </a:prstGeom>
          <a:noFill/>
        </p:spPr>
        <p:txBody>
          <a:bodyPr wrap="square" rtlCol="0">
            <a:spAutoFit/>
          </a:bodyPr>
          <a:lstStyle/>
          <a:p>
            <a:r>
              <a:rPr lang="en-US" b="1" dirty="0" smtClean="0">
                <a:latin typeface="Constantia" pitchFamily="18" charset="0"/>
              </a:rPr>
              <a:t>           Heliotrope eruption</a:t>
            </a:r>
            <a:r>
              <a:rPr lang="en-US" dirty="0" smtClean="0">
                <a:latin typeface="Constantia" pitchFamily="18" charset="0"/>
              </a:rPr>
              <a:t> :</a:t>
            </a:r>
            <a:endParaRPr lang="en-US" dirty="0">
              <a:latin typeface="Constantia" pitchFamily="18" charset="0"/>
            </a:endParaRPr>
          </a:p>
        </p:txBody>
      </p:sp>
      <p:sp>
        <p:nvSpPr>
          <p:cNvPr id="10" name="TextBox 9"/>
          <p:cNvSpPr txBox="1"/>
          <p:nvPr/>
        </p:nvSpPr>
        <p:spPr>
          <a:xfrm>
            <a:off x="5057775" y="6096000"/>
            <a:ext cx="3781425" cy="646331"/>
          </a:xfrm>
          <a:prstGeom prst="rect">
            <a:avLst/>
          </a:prstGeom>
          <a:noFill/>
        </p:spPr>
        <p:txBody>
          <a:bodyPr wrap="square" rtlCol="0">
            <a:spAutoFit/>
          </a:bodyPr>
          <a:lstStyle/>
          <a:p>
            <a:r>
              <a:rPr lang="en-US" b="1" dirty="0" err="1">
                <a:latin typeface="Constantia" panose="02030602050306030303" pitchFamily="18" charset="0"/>
              </a:rPr>
              <a:t>Periungual</a:t>
            </a:r>
            <a:r>
              <a:rPr lang="en-US" b="1" dirty="0">
                <a:latin typeface="Constantia" panose="02030602050306030303" pitchFamily="18" charset="0"/>
              </a:rPr>
              <a:t> erythema in a patient with dermatomyositis</a:t>
            </a:r>
            <a:endParaRPr lang="en-US" dirty="0">
              <a:latin typeface="Constantia" panose="02030602050306030303" pitchFamily="18" charset="0"/>
            </a:endParaRPr>
          </a:p>
        </p:txBody>
      </p:sp>
    </p:spTree>
    <p:extLst>
      <p:ext uri="{BB962C8B-B14F-4D97-AF65-F5344CB8AC3E}">
        <p14:creationId xmlns:p14="http://schemas.microsoft.com/office/powerpoint/2010/main" xmlns="" val="14718904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381000" y="838200"/>
            <a:ext cx="4305300" cy="5791200"/>
          </a:xfrm>
        </p:spPr>
        <p:txBody>
          <a:bodyPr>
            <a:normAutofit lnSpcReduction="10000"/>
          </a:bodyPr>
          <a:lstStyle/>
          <a:p>
            <a:pPr marL="109728" indent="0">
              <a:buNone/>
            </a:pPr>
            <a:r>
              <a:rPr lang="en-US" sz="2400" b="1" dirty="0">
                <a:latin typeface="Constantia" panose="02030602050306030303" pitchFamily="18" charset="0"/>
              </a:rPr>
              <a:t>Skin </a:t>
            </a:r>
            <a:r>
              <a:rPr lang="en-US" sz="2400" b="1" dirty="0" smtClean="0">
                <a:latin typeface="Constantia" panose="02030602050306030303" pitchFamily="18" charset="0"/>
              </a:rPr>
              <a:t>changes</a:t>
            </a:r>
            <a:endParaRPr lang="en-US" sz="2400" dirty="0" smtClean="0">
              <a:latin typeface="Constantia" panose="02030602050306030303" pitchFamily="18" charset="0"/>
            </a:endParaRPr>
          </a:p>
          <a:p>
            <a:r>
              <a:rPr lang="en-US" sz="2600" dirty="0" smtClean="0">
                <a:latin typeface="Constantia" panose="02030602050306030303" pitchFamily="18" charset="0"/>
              </a:rPr>
              <a:t>Shawl </a:t>
            </a:r>
            <a:r>
              <a:rPr lang="en-US" sz="2600" dirty="0">
                <a:latin typeface="Constantia" panose="02030602050306030303" pitchFamily="18" charset="0"/>
              </a:rPr>
              <a:t>sign – The shawl sign is a widespread, flat, reddened area that appears on the upper back, shoulders, and back of the neck. It can worsen with exposure to ultraviolet light</a:t>
            </a:r>
            <a:r>
              <a:rPr lang="en-US" sz="2600" dirty="0" smtClean="0">
                <a:latin typeface="Constantia" panose="02030602050306030303" pitchFamily="18" charset="0"/>
              </a:rPr>
              <a:t>.</a:t>
            </a:r>
          </a:p>
          <a:p>
            <a:r>
              <a:rPr lang="en-US" sz="2400" dirty="0">
                <a:latin typeface="Constantia" panose="02030602050306030303" pitchFamily="18" charset="0"/>
              </a:rPr>
              <a:t>V sign – The V sign has an appearance similar to that of the shawl sign, but appears on the front of the chest in the area of skin exposed by a V-necked sweater</a:t>
            </a:r>
            <a:r>
              <a:rPr lang="en-US" sz="2400" dirty="0" smtClean="0">
                <a:latin typeface="Constantia" panose="02030602050306030303" pitchFamily="18" charset="0"/>
              </a:rPr>
              <a:t>.</a:t>
            </a:r>
            <a:endParaRPr lang="en-US" sz="2400" dirty="0">
              <a:latin typeface="Constantia" panose="02030602050306030303" pitchFamily="18" charset="0"/>
            </a:endParaRPr>
          </a:p>
          <a:p>
            <a:endParaRPr lang="en-US" sz="2600" dirty="0">
              <a:latin typeface="Constantia" panose="02030602050306030303" pitchFamily="18" charset="0"/>
            </a:endParaRPr>
          </a:p>
          <a:p>
            <a:endParaRPr lang="en-US" sz="2400" dirty="0">
              <a:latin typeface="Constantia" panose="02030602050306030303" pitchFamily="18" charset="0"/>
            </a:endParaRPr>
          </a:p>
        </p:txBody>
      </p:sp>
      <p:sp>
        <p:nvSpPr>
          <p:cNvPr id="5" name="TextBox 4"/>
          <p:cNvSpPr txBox="1"/>
          <p:nvPr/>
        </p:nvSpPr>
        <p:spPr>
          <a:xfrm>
            <a:off x="152400" y="228600"/>
            <a:ext cx="8915400" cy="461665"/>
          </a:xfrm>
          <a:prstGeom prst="rect">
            <a:avLst/>
          </a:prstGeom>
          <a:noFill/>
        </p:spPr>
        <p:txBody>
          <a:bodyPr wrap="square" rtlCol="0">
            <a:spAutoFit/>
          </a:bodyPr>
          <a:lstStyle/>
          <a:p>
            <a:r>
              <a:rPr lang="en-US" sz="2400" b="1" dirty="0">
                <a:latin typeface="Constantia" panose="02030602050306030303" pitchFamily="18" charset="0"/>
              </a:rPr>
              <a:t>Clinical manifestations</a:t>
            </a:r>
            <a:endParaRPr lang="en-US" sz="2400" dirty="0">
              <a:latin typeface="Constantia" panose="02030602050306030303" pitchFamily="18" charset="0"/>
            </a:endParaRPr>
          </a:p>
        </p:txBody>
      </p:sp>
      <p:pic>
        <p:nvPicPr>
          <p:cNvPr id="2050" name="Picture 2"/>
          <p:cNvPicPr>
            <a:picLocks noGrp="1" noChangeAspect="1" noChangeArrowheads="1"/>
          </p:cNvPicPr>
          <p:nvPr>
            <p:ph sz="half" idx="2"/>
          </p:nvPr>
        </p:nvPicPr>
        <p:blipFill>
          <a:blip r:embed="rId2" cstate="print">
            <a:extLst>
              <a:ext uri="{28A0092B-C50C-407E-A947-70E740481C1C}">
                <a14:useLocalDpi xmlns:a14="http://schemas.microsoft.com/office/drawing/2010/main" xmlns="" val="0"/>
              </a:ext>
            </a:extLst>
          </a:blip>
          <a:srcRect/>
          <a:stretch>
            <a:fillRect/>
          </a:stretch>
        </p:blipFill>
        <p:spPr bwMode="auto">
          <a:xfrm>
            <a:off x="5184712" y="3810000"/>
            <a:ext cx="3768476" cy="25146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052" name="Picture 4" descr="https://pbs.twimg.com/media/BMbW3wzCYAA74x2.png:large"/>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144062" y="152400"/>
            <a:ext cx="3771338" cy="320040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Box 3"/>
          <p:cNvSpPr txBox="1"/>
          <p:nvPr/>
        </p:nvSpPr>
        <p:spPr>
          <a:xfrm>
            <a:off x="5144062" y="3352800"/>
            <a:ext cx="3771338" cy="369332"/>
          </a:xfrm>
          <a:prstGeom prst="rect">
            <a:avLst/>
          </a:prstGeom>
          <a:noFill/>
        </p:spPr>
        <p:txBody>
          <a:bodyPr wrap="square" rtlCol="0">
            <a:spAutoFit/>
          </a:bodyPr>
          <a:lstStyle/>
          <a:p>
            <a:r>
              <a:rPr lang="en-US" dirty="0" smtClean="0">
                <a:latin typeface="Constantia" panose="02030602050306030303" pitchFamily="18" charset="0"/>
              </a:rPr>
              <a:t>	</a:t>
            </a:r>
            <a:r>
              <a:rPr lang="en-US" b="1" dirty="0" smtClean="0">
                <a:latin typeface="Constantia" panose="02030602050306030303" pitchFamily="18" charset="0"/>
              </a:rPr>
              <a:t>Shawl </a:t>
            </a:r>
            <a:r>
              <a:rPr lang="en-US" b="1" dirty="0">
                <a:latin typeface="Constantia" panose="02030602050306030303" pitchFamily="18" charset="0"/>
              </a:rPr>
              <a:t>sign</a:t>
            </a:r>
            <a:endParaRPr lang="en-US" b="1" dirty="0"/>
          </a:p>
        </p:txBody>
      </p:sp>
      <p:sp>
        <p:nvSpPr>
          <p:cNvPr id="6" name="TextBox 5"/>
          <p:cNvSpPr txBox="1"/>
          <p:nvPr/>
        </p:nvSpPr>
        <p:spPr>
          <a:xfrm>
            <a:off x="5144062" y="6400800"/>
            <a:ext cx="3771338" cy="369332"/>
          </a:xfrm>
          <a:prstGeom prst="rect">
            <a:avLst/>
          </a:prstGeom>
          <a:noFill/>
        </p:spPr>
        <p:txBody>
          <a:bodyPr wrap="square" rtlCol="0">
            <a:spAutoFit/>
          </a:bodyPr>
          <a:lstStyle/>
          <a:p>
            <a:r>
              <a:rPr lang="en-US" dirty="0" smtClean="0">
                <a:latin typeface="Constantia" panose="02030602050306030303" pitchFamily="18" charset="0"/>
              </a:rPr>
              <a:t>	</a:t>
            </a:r>
            <a:r>
              <a:rPr lang="en-US" b="1" dirty="0" smtClean="0">
                <a:latin typeface="Constantia" panose="02030602050306030303" pitchFamily="18" charset="0"/>
              </a:rPr>
              <a:t>V </a:t>
            </a:r>
            <a:r>
              <a:rPr lang="en-US" b="1" dirty="0">
                <a:latin typeface="Constantia" panose="02030602050306030303" pitchFamily="18" charset="0"/>
              </a:rPr>
              <a:t>sign</a:t>
            </a:r>
            <a:endParaRPr lang="en-US" b="1" dirty="0"/>
          </a:p>
        </p:txBody>
      </p:sp>
    </p:spTree>
    <p:extLst>
      <p:ext uri="{BB962C8B-B14F-4D97-AF65-F5344CB8AC3E}">
        <p14:creationId xmlns:p14="http://schemas.microsoft.com/office/powerpoint/2010/main" xmlns="" val="38756552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304800" y="533400"/>
            <a:ext cx="4191000" cy="6019800"/>
          </a:xfrm>
        </p:spPr>
        <p:txBody>
          <a:bodyPr>
            <a:normAutofit fontScale="92500"/>
          </a:bodyPr>
          <a:lstStyle/>
          <a:p>
            <a:r>
              <a:rPr lang="en-US" sz="2600" dirty="0">
                <a:latin typeface="Constantia" panose="02030602050306030303" pitchFamily="18" charset="0"/>
              </a:rPr>
              <a:t>Mechanic's hands – People with dermatomyositis or polymyositis may develop “mechanic's hands,” a roughening and cracking of the skin of the tips and sides of the fingers, resulting in irregular, dirty-appearing lines that resemble those of a manual </a:t>
            </a:r>
            <a:r>
              <a:rPr lang="en-US" sz="2600" dirty="0" smtClean="0">
                <a:latin typeface="Constantia" panose="02030602050306030303" pitchFamily="18" charset="0"/>
              </a:rPr>
              <a:t>laborer.</a:t>
            </a:r>
            <a:endParaRPr lang="en-US" sz="2600" dirty="0">
              <a:latin typeface="Constantia" panose="02030602050306030303" pitchFamily="18" charset="0"/>
            </a:endParaRPr>
          </a:p>
          <a:p>
            <a:r>
              <a:rPr lang="en-US" sz="2600" dirty="0" smtClean="0">
                <a:latin typeface="Constantia" panose="02030602050306030303" pitchFamily="18" charset="0"/>
              </a:rPr>
              <a:t>Scalp </a:t>
            </a:r>
            <a:r>
              <a:rPr lang="en-US" sz="2600" dirty="0">
                <a:latin typeface="Constantia" panose="02030602050306030303" pitchFamily="18" charset="0"/>
              </a:rPr>
              <a:t>– Changes in the scalp resembling psoriasis often occur in people with dermatomyositis.</a:t>
            </a:r>
          </a:p>
          <a:p>
            <a:endParaRPr lang="en-US" dirty="0"/>
          </a:p>
        </p:txBody>
      </p:sp>
      <p:sp>
        <p:nvSpPr>
          <p:cNvPr id="5" name="TextBox 4"/>
          <p:cNvSpPr txBox="1"/>
          <p:nvPr/>
        </p:nvSpPr>
        <p:spPr>
          <a:xfrm>
            <a:off x="0" y="76200"/>
            <a:ext cx="8991600" cy="461665"/>
          </a:xfrm>
          <a:prstGeom prst="rect">
            <a:avLst/>
          </a:prstGeom>
          <a:noFill/>
        </p:spPr>
        <p:txBody>
          <a:bodyPr wrap="square" rtlCol="0">
            <a:spAutoFit/>
          </a:bodyPr>
          <a:lstStyle/>
          <a:p>
            <a:r>
              <a:rPr lang="en-US" sz="2400" b="1" dirty="0">
                <a:latin typeface="Constantia" panose="02030602050306030303" pitchFamily="18" charset="0"/>
              </a:rPr>
              <a:t>Clinical </a:t>
            </a:r>
            <a:r>
              <a:rPr lang="en-US" sz="2400" b="1" dirty="0" smtClean="0">
                <a:latin typeface="Constantia" panose="02030602050306030303" pitchFamily="18" charset="0"/>
              </a:rPr>
              <a:t>manifestations</a:t>
            </a:r>
            <a:endParaRPr lang="en-US" sz="2400" dirty="0">
              <a:latin typeface="Constantia" panose="02030602050306030303" pitchFamily="18" charset="0"/>
            </a:endParaRPr>
          </a:p>
        </p:txBody>
      </p:sp>
      <p:pic>
        <p:nvPicPr>
          <p:cNvPr id="3074" name="Picture 2"/>
          <p:cNvPicPr>
            <a:picLocks noGrp="1" noChangeAspect="1" noChangeArrowheads="1"/>
          </p:cNvPicPr>
          <p:nvPr>
            <p:ph sz="half" idx="2"/>
          </p:nvPr>
        </p:nvPicPr>
        <p:blipFill>
          <a:blip r:embed="rId2" cstate="print">
            <a:extLst>
              <a:ext uri="{28A0092B-C50C-407E-A947-70E740481C1C}">
                <a14:useLocalDpi xmlns:a14="http://schemas.microsoft.com/office/drawing/2010/main" xmlns="" val="0"/>
              </a:ext>
            </a:extLst>
          </a:blip>
          <a:srcRect/>
          <a:stretch>
            <a:fillRect/>
          </a:stretch>
        </p:blipFill>
        <p:spPr bwMode="auto">
          <a:xfrm>
            <a:off x="4648200" y="457200"/>
            <a:ext cx="4114800" cy="3152775"/>
          </a:xfrm>
          <a:prstGeom prst="rect">
            <a:avLst/>
          </a:prstGeom>
          <a:noFill/>
          <a:ln w="9525">
            <a:solidFill>
              <a:srgbClr val="FFC000"/>
            </a:solidFill>
            <a:miter lim="800000"/>
            <a:headEnd/>
            <a:tailEnd/>
          </a:ln>
          <a:extLst>
            <a:ext uri="{909E8E84-426E-40DD-AFC4-6F175D3DCCD1}">
              <a14:hiddenFill xmlns:a14="http://schemas.microsoft.com/office/drawing/2010/main" xmlns="">
                <a:solidFill>
                  <a:schemeClr val="accent1"/>
                </a:solidFill>
              </a14:hiddenFill>
            </a:ext>
          </a:extLst>
        </p:spPr>
      </p:pic>
      <p:sp>
        <p:nvSpPr>
          <p:cNvPr id="6" name="TextBox 5"/>
          <p:cNvSpPr txBox="1"/>
          <p:nvPr/>
        </p:nvSpPr>
        <p:spPr>
          <a:xfrm>
            <a:off x="4648200" y="3657600"/>
            <a:ext cx="4038600" cy="646331"/>
          </a:xfrm>
          <a:prstGeom prst="rect">
            <a:avLst/>
          </a:prstGeom>
          <a:noFill/>
        </p:spPr>
        <p:txBody>
          <a:bodyPr wrap="square" rtlCol="0">
            <a:spAutoFit/>
          </a:bodyPr>
          <a:lstStyle/>
          <a:p>
            <a:r>
              <a:rPr lang="en-US" b="1" dirty="0">
                <a:latin typeface="Constantia" panose="02030602050306030303" pitchFamily="18" charset="0"/>
              </a:rPr>
              <a:t>Mechanic's hands in a patient with </a:t>
            </a:r>
            <a:r>
              <a:rPr lang="en-US" b="1" dirty="0" smtClean="0">
                <a:latin typeface="Constantia" panose="02030602050306030303" pitchFamily="18" charset="0"/>
              </a:rPr>
              <a:t>dermatomyositis</a:t>
            </a:r>
            <a:r>
              <a:rPr lang="en-US" b="1" dirty="0">
                <a:latin typeface="Constantia" panose="02030602050306030303" pitchFamily="18" charset="0"/>
              </a:rPr>
              <a:t> </a:t>
            </a:r>
            <a:endParaRPr lang="en-US" dirty="0">
              <a:latin typeface="Constantia" panose="02030602050306030303" pitchFamily="18" charset="0"/>
            </a:endParaRPr>
          </a:p>
        </p:txBody>
      </p:sp>
    </p:spTree>
    <p:extLst>
      <p:ext uri="{BB962C8B-B14F-4D97-AF65-F5344CB8AC3E}">
        <p14:creationId xmlns:p14="http://schemas.microsoft.com/office/powerpoint/2010/main" xmlns="" val="35592791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6200" y="0"/>
            <a:ext cx="5638800" cy="523220"/>
          </a:xfrm>
          <a:prstGeom prst="rect">
            <a:avLst/>
          </a:prstGeom>
        </p:spPr>
        <p:txBody>
          <a:bodyPr wrap="square">
            <a:spAutoFit/>
          </a:bodyPr>
          <a:lstStyle/>
          <a:p>
            <a:r>
              <a:rPr lang="en-US" sz="2800" b="1" dirty="0" smtClean="0">
                <a:latin typeface="Constantia" pitchFamily="18" charset="0"/>
              </a:rPr>
              <a:t>Clinical manifestations</a:t>
            </a:r>
            <a:endParaRPr lang="en-US" sz="2800" b="1" dirty="0">
              <a:latin typeface="Constantia" pitchFamily="18" charset="0"/>
            </a:endParaRPr>
          </a:p>
        </p:txBody>
      </p:sp>
      <p:pic>
        <p:nvPicPr>
          <p:cNvPr id="4098" name="Picture 2" descr="C:\Users\Dr.Sofi\Pictures\Holster sign.jpg"/>
          <p:cNvPicPr>
            <a:picLocks noGrp="1" noChangeAspect="1" noChangeArrowheads="1"/>
          </p:cNvPicPr>
          <p:nvPr>
            <p:ph sz="half" idx="2"/>
          </p:nvPr>
        </p:nvPicPr>
        <p:blipFill>
          <a:blip r:embed="rId2" cstate="print"/>
          <a:srcRect/>
          <a:stretch>
            <a:fillRect/>
          </a:stretch>
        </p:blipFill>
        <p:spPr bwMode="auto">
          <a:xfrm>
            <a:off x="4953000" y="663025"/>
            <a:ext cx="4102398" cy="4061375"/>
          </a:xfrm>
          <a:prstGeom prst="rect">
            <a:avLst/>
          </a:prstGeom>
          <a:noFill/>
        </p:spPr>
      </p:pic>
      <p:sp>
        <p:nvSpPr>
          <p:cNvPr id="6" name="TextBox 5"/>
          <p:cNvSpPr txBox="1"/>
          <p:nvPr/>
        </p:nvSpPr>
        <p:spPr>
          <a:xfrm>
            <a:off x="5562600" y="4796135"/>
            <a:ext cx="3581400" cy="461665"/>
          </a:xfrm>
          <a:prstGeom prst="rect">
            <a:avLst/>
          </a:prstGeom>
          <a:noFill/>
        </p:spPr>
        <p:txBody>
          <a:bodyPr wrap="square" rtlCol="0">
            <a:spAutoFit/>
          </a:bodyPr>
          <a:lstStyle/>
          <a:p>
            <a:r>
              <a:rPr lang="en-US" sz="2400" b="1" dirty="0" smtClean="0">
                <a:latin typeface="Constantia" pitchFamily="18" charset="0"/>
              </a:rPr>
              <a:t>      Holster sign</a:t>
            </a:r>
            <a:endParaRPr lang="en-US" sz="2400" b="1" dirty="0">
              <a:latin typeface="Constantia" pitchFamily="18" charset="0"/>
            </a:endParaRPr>
          </a:p>
        </p:txBody>
      </p:sp>
      <p:pic>
        <p:nvPicPr>
          <p:cNvPr id="4099" name="Picture 3" descr="C:\Users\Dr.Sofi\Pictures\generalized_erythroderma.jpg"/>
          <p:cNvPicPr>
            <a:picLocks noGrp="1" noChangeAspect="1" noChangeArrowheads="1"/>
          </p:cNvPicPr>
          <p:nvPr>
            <p:ph sz="half" idx="1"/>
          </p:nvPr>
        </p:nvPicPr>
        <p:blipFill>
          <a:blip r:embed="rId3" cstate="print"/>
          <a:srcRect/>
          <a:stretch>
            <a:fillRect/>
          </a:stretch>
        </p:blipFill>
        <p:spPr bwMode="auto">
          <a:xfrm>
            <a:off x="880287" y="609600"/>
            <a:ext cx="3310713" cy="4519386"/>
          </a:xfrm>
          <a:prstGeom prst="rect">
            <a:avLst/>
          </a:prstGeom>
          <a:noFill/>
        </p:spPr>
      </p:pic>
      <p:sp>
        <p:nvSpPr>
          <p:cNvPr id="8" name="TextBox 7"/>
          <p:cNvSpPr txBox="1"/>
          <p:nvPr/>
        </p:nvSpPr>
        <p:spPr>
          <a:xfrm>
            <a:off x="762000" y="5181600"/>
            <a:ext cx="3581400" cy="400110"/>
          </a:xfrm>
          <a:prstGeom prst="rect">
            <a:avLst/>
          </a:prstGeom>
          <a:noFill/>
        </p:spPr>
        <p:txBody>
          <a:bodyPr wrap="square" rtlCol="0">
            <a:spAutoFit/>
          </a:bodyPr>
          <a:lstStyle/>
          <a:p>
            <a:r>
              <a:rPr lang="en-US" sz="2000" b="1" dirty="0" smtClean="0">
                <a:latin typeface="Constantia" pitchFamily="18" charset="0"/>
              </a:rPr>
              <a:t>Generalized </a:t>
            </a:r>
            <a:r>
              <a:rPr lang="en-US" sz="2000" b="1" dirty="0" err="1" smtClean="0">
                <a:latin typeface="Constantia" pitchFamily="18" charset="0"/>
              </a:rPr>
              <a:t>Erythederma</a:t>
            </a:r>
            <a:r>
              <a:rPr lang="en-US" sz="2000" b="1" dirty="0" smtClean="0">
                <a:latin typeface="Constantia" pitchFamily="18" charset="0"/>
              </a:rPr>
              <a:t> </a:t>
            </a:r>
            <a:endParaRPr lang="en-US" sz="2000" b="1" dirty="0">
              <a:latin typeface="Constantia" pitchFamily="18" charset="0"/>
            </a:endParaRPr>
          </a:p>
        </p:txBody>
      </p:sp>
      <p:sp>
        <p:nvSpPr>
          <p:cNvPr id="9" name="TextBox 8"/>
          <p:cNvSpPr txBox="1"/>
          <p:nvPr/>
        </p:nvSpPr>
        <p:spPr>
          <a:xfrm>
            <a:off x="4800600" y="5181600"/>
            <a:ext cx="4191000" cy="1569660"/>
          </a:xfrm>
          <a:prstGeom prst="rect">
            <a:avLst/>
          </a:prstGeom>
          <a:noFill/>
        </p:spPr>
        <p:txBody>
          <a:bodyPr wrap="square" rtlCol="0">
            <a:spAutoFit/>
          </a:bodyPr>
          <a:lstStyle/>
          <a:p>
            <a:r>
              <a:rPr lang="en-US" sz="2400" dirty="0" smtClean="0">
                <a:latin typeface="Constantia" pitchFamily="18" charset="0"/>
              </a:rPr>
              <a:t>An </a:t>
            </a:r>
            <a:r>
              <a:rPr lang="en-US" sz="2400" dirty="0" err="1" smtClean="0">
                <a:latin typeface="Constantia" pitchFamily="18" charset="0"/>
              </a:rPr>
              <a:t>erythematous</a:t>
            </a:r>
            <a:r>
              <a:rPr lang="en-US" sz="2400" dirty="0" smtClean="0">
                <a:latin typeface="Constantia" pitchFamily="18" charset="0"/>
              </a:rPr>
              <a:t> and </a:t>
            </a:r>
            <a:r>
              <a:rPr lang="en-US" sz="2400" dirty="0" err="1" smtClean="0">
                <a:latin typeface="Constantia" pitchFamily="18" charset="0"/>
              </a:rPr>
              <a:t>violaceous</a:t>
            </a:r>
            <a:r>
              <a:rPr lang="en-US" sz="2400" dirty="0" smtClean="0">
                <a:latin typeface="Constantia" pitchFamily="18" charset="0"/>
              </a:rPr>
              <a:t> rash over the lateral hip, called the </a:t>
            </a:r>
            <a:r>
              <a:rPr lang="en-US" sz="2400" b="1" dirty="0" smtClean="0">
                <a:latin typeface="Constantia" pitchFamily="18" charset="0"/>
              </a:rPr>
              <a:t>"Holster sign,"</a:t>
            </a:r>
            <a:endParaRPr lang="en-US" sz="2400" b="1" dirty="0">
              <a:latin typeface="Constantia"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152400" y="838200"/>
            <a:ext cx="4343400" cy="6019800"/>
          </a:xfrm>
        </p:spPr>
        <p:txBody>
          <a:bodyPr>
            <a:noAutofit/>
          </a:bodyPr>
          <a:lstStyle/>
          <a:p>
            <a:pPr marL="109728" indent="0">
              <a:buNone/>
            </a:pPr>
            <a:r>
              <a:rPr lang="en-US" sz="2400" b="1" dirty="0">
                <a:latin typeface="Constantia" panose="02030602050306030303" pitchFamily="18" charset="0"/>
              </a:rPr>
              <a:t>Lung disease</a:t>
            </a:r>
            <a:r>
              <a:rPr lang="en-US" sz="2400" dirty="0">
                <a:latin typeface="Constantia" panose="02030602050306030303" pitchFamily="18" charset="0"/>
              </a:rPr>
              <a:t> — </a:t>
            </a:r>
            <a:r>
              <a:rPr lang="en-US" sz="2400" dirty="0" smtClean="0">
                <a:latin typeface="Constantia" panose="02030602050306030303" pitchFamily="18" charset="0"/>
              </a:rPr>
              <a:t>ILD occurs </a:t>
            </a:r>
            <a:r>
              <a:rPr lang="en-US" sz="2400" dirty="0">
                <a:latin typeface="Constantia" panose="02030602050306030303" pitchFamily="18" charset="0"/>
              </a:rPr>
              <a:t>most commonly in patients with anti-</a:t>
            </a:r>
            <a:r>
              <a:rPr lang="en-US" sz="2400" dirty="0" err="1">
                <a:latin typeface="Constantia" panose="02030602050306030303" pitchFamily="18" charset="0"/>
              </a:rPr>
              <a:t>synthetase</a:t>
            </a:r>
            <a:r>
              <a:rPr lang="en-US" sz="2400" dirty="0">
                <a:latin typeface="Constantia" panose="02030602050306030303" pitchFamily="18" charset="0"/>
              </a:rPr>
              <a:t> antibodies in their blood. </a:t>
            </a:r>
            <a:endParaRPr lang="en-US" sz="2400" dirty="0" smtClean="0">
              <a:latin typeface="Constantia" panose="02030602050306030303" pitchFamily="18" charset="0"/>
            </a:endParaRPr>
          </a:p>
          <a:p>
            <a:r>
              <a:rPr lang="en-US" sz="2400" dirty="0" smtClean="0">
                <a:latin typeface="Constantia" panose="02030602050306030303" pitchFamily="18" charset="0"/>
              </a:rPr>
              <a:t>These </a:t>
            </a:r>
            <a:r>
              <a:rPr lang="en-US" sz="2400" dirty="0">
                <a:latin typeface="Constantia" panose="02030602050306030303" pitchFamily="18" charset="0"/>
              </a:rPr>
              <a:t>patients may develop a cough and </a:t>
            </a:r>
            <a:r>
              <a:rPr lang="en-US" sz="2400" dirty="0" smtClean="0">
                <a:latin typeface="Constantia" panose="02030602050306030303" pitchFamily="18" charset="0"/>
              </a:rPr>
              <a:t>SOB </a:t>
            </a:r>
            <a:r>
              <a:rPr lang="en-US" sz="2400" dirty="0">
                <a:latin typeface="Constantia" panose="02030602050306030303" pitchFamily="18" charset="0"/>
              </a:rPr>
              <a:t>with exertion that ranges from mild symptoms to severe, progressive respiratory distress.</a:t>
            </a:r>
          </a:p>
          <a:p>
            <a:endParaRPr lang="en-US" sz="2000" dirty="0">
              <a:latin typeface="Constantia" panose="02030602050306030303" pitchFamily="18" charset="0"/>
            </a:endParaRPr>
          </a:p>
        </p:txBody>
      </p:sp>
      <p:sp>
        <p:nvSpPr>
          <p:cNvPr id="5" name="TextBox 4"/>
          <p:cNvSpPr txBox="1"/>
          <p:nvPr/>
        </p:nvSpPr>
        <p:spPr>
          <a:xfrm>
            <a:off x="0" y="-4465"/>
            <a:ext cx="8991600" cy="461665"/>
          </a:xfrm>
          <a:prstGeom prst="rect">
            <a:avLst/>
          </a:prstGeom>
          <a:noFill/>
        </p:spPr>
        <p:txBody>
          <a:bodyPr wrap="square" rtlCol="0">
            <a:spAutoFit/>
          </a:bodyPr>
          <a:lstStyle/>
          <a:p>
            <a:r>
              <a:rPr lang="en-US" b="1" dirty="0" smtClean="0">
                <a:latin typeface="Constantia" panose="02030602050306030303" pitchFamily="18" charset="0"/>
              </a:rPr>
              <a:t>		</a:t>
            </a:r>
            <a:r>
              <a:rPr lang="en-US" sz="2400" b="1" dirty="0" smtClean="0">
                <a:latin typeface="Constantia" panose="02030602050306030303" pitchFamily="18" charset="0"/>
              </a:rPr>
              <a:t>Clinical manifestations</a:t>
            </a:r>
            <a:endParaRPr lang="en-US" sz="2400" dirty="0">
              <a:latin typeface="Constantia" panose="02030602050306030303" pitchFamily="18" charset="0"/>
            </a:endParaRPr>
          </a:p>
        </p:txBody>
      </p:sp>
      <p:sp>
        <p:nvSpPr>
          <p:cNvPr id="6" name="Content Placeholder 5"/>
          <p:cNvSpPr>
            <a:spLocks noGrp="1"/>
          </p:cNvSpPr>
          <p:nvPr>
            <p:ph sz="half" idx="2"/>
          </p:nvPr>
        </p:nvSpPr>
        <p:spPr>
          <a:xfrm>
            <a:off x="4648200" y="838200"/>
            <a:ext cx="4038600" cy="5169091"/>
          </a:xfrm>
        </p:spPr>
        <p:txBody>
          <a:bodyPr>
            <a:normAutofit lnSpcReduction="10000"/>
          </a:bodyPr>
          <a:lstStyle/>
          <a:p>
            <a:pPr marL="109728" indent="0">
              <a:buNone/>
            </a:pPr>
            <a:r>
              <a:rPr lang="en-US" sz="2400" b="1" dirty="0" err="1" smtClean="0">
                <a:latin typeface="Constantia" panose="02030602050306030303" pitchFamily="18" charset="0"/>
              </a:rPr>
              <a:t>Antisynthetase</a:t>
            </a:r>
            <a:r>
              <a:rPr lang="en-US" sz="2400" b="1" dirty="0" smtClean="0">
                <a:latin typeface="Constantia" panose="02030602050306030303" pitchFamily="18" charset="0"/>
              </a:rPr>
              <a:t> syndrome</a:t>
            </a:r>
            <a:r>
              <a:rPr lang="en-US" sz="2400" dirty="0" smtClean="0">
                <a:latin typeface="Constantia" panose="02030602050306030303" pitchFamily="18" charset="0"/>
              </a:rPr>
              <a:t> </a:t>
            </a:r>
          </a:p>
          <a:p>
            <a:r>
              <a:rPr lang="en-US" sz="2400" dirty="0" smtClean="0">
                <a:latin typeface="Constantia" panose="02030602050306030303" pitchFamily="18" charset="0"/>
              </a:rPr>
              <a:t>This subgroup of patients all have anti-</a:t>
            </a:r>
            <a:r>
              <a:rPr lang="en-US" sz="2400" dirty="0" err="1" smtClean="0">
                <a:latin typeface="Constantia" panose="02030602050306030303" pitchFamily="18" charset="0"/>
              </a:rPr>
              <a:t>synthetase</a:t>
            </a:r>
            <a:r>
              <a:rPr lang="en-US" sz="2400" dirty="0" smtClean="0">
                <a:latin typeface="Constantia" panose="02030602050306030303" pitchFamily="18" charset="0"/>
              </a:rPr>
              <a:t> antibodies.</a:t>
            </a:r>
          </a:p>
          <a:p>
            <a:r>
              <a:rPr lang="en-US" sz="2400" dirty="0" smtClean="0">
                <a:latin typeface="Constantia" panose="02030602050306030303" pitchFamily="18" charset="0"/>
              </a:rPr>
              <a:t>Anti-Jo-1 antibody is found in about 20 percent of DM patients. </a:t>
            </a:r>
          </a:p>
          <a:p>
            <a:r>
              <a:rPr lang="en-US" sz="2400" dirty="0" smtClean="0">
                <a:latin typeface="Constantia" panose="02030602050306030303" pitchFamily="18" charset="0"/>
              </a:rPr>
              <a:t>This subgroup is characterized by rashes:</a:t>
            </a:r>
          </a:p>
          <a:p>
            <a:pPr lvl="1"/>
            <a:r>
              <a:rPr lang="en-US" dirty="0" smtClean="0">
                <a:latin typeface="Constantia" panose="02030602050306030303" pitchFamily="18" charset="0"/>
              </a:rPr>
              <a:t> Mechanic’s hands</a:t>
            </a:r>
          </a:p>
          <a:p>
            <a:pPr lvl="1"/>
            <a:r>
              <a:rPr lang="en-US" dirty="0" smtClean="0">
                <a:latin typeface="Constantia" panose="02030602050306030303" pitchFamily="18" charset="0"/>
              </a:rPr>
              <a:t>interstitial lung disease </a:t>
            </a:r>
          </a:p>
          <a:p>
            <a:pPr lvl="1"/>
            <a:r>
              <a:rPr lang="en-US" dirty="0" smtClean="0">
                <a:latin typeface="Constantia" panose="02030602050306030303" pitchFamily="18" charset="0"/>
              </a:rPr>
              <a:t>fever, arthritis, and </a:t>
            </a:r>
            <a:r>
              <a:rPr lang="en-US" dirty="0" err="1" smtClean="0">
                <a:latin typeface="Constantia" panose="02030602050306030303" pitchFamily="18" charset="0"/>
              </a:rPr>
              <a:t>Raynaud’s</a:t>
            </a:r>
            <a:r>
              <a:rPr lang="en-US" dirty="0" smtClean="0">
                <a:latin typeface="Constantia" panose="02030602050306030303" pitchFamily="18" charset="0"/>
              </a:rPr>
              <a:t> phenomenon.</a:t>
            </a:r>
          </a:p>
          <a:p>
            <a:endParaRPr lang="en-US" dirty="0"/>
          </a:p>
        </p:txBody>
      </p:sp>
    </p:spTree>
    <p:extLst>
      <p:ext uri="{BB962C8B-B14F-4D97-AF65-F5344CB8AC3E}">
        <p14:creationId xmlns:p14="http://schemas.microsoft.com/office/powerpoint/2010/main" xmlns="" val="341011013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805</TotalTime>
  <Words>1680</Words>
  <Application>Microsoft Office PowerPoint</Application>
  <PresentationFormat>On-screen Show (4:3)</PresentationFormat>
  <Paragraphs>244</Paragraphs>
  <Slides>29</Slides>
  <Notes>0</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Concourse</vt:lpstr>
      <vt:lpstr>INFLAMMATORY MYOPTHIES</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INFLAMMATORY MYOPTHIES</dc:title>
  <dc:creator>Dr.Sofi</dc:creator>
  <cp:lastModifiedBy>Toshiba-User</cp:lastModifiedBy>
  <cp:revision>130</cp:revision>
  <dcterms:created xsi:type="dcterms:W3CDTF">2015-02-28T01:01:20Z</dcterms:created>
  <dcterms:modified xsi:type="dcterms:W3CDTF">2016-01-22T17:19:20Z</dcterms:modified>
</cp:coreProperties>
</file>