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84" r:id="rId9"/>
    <p:sldId id="259" r:id="rId10"/>
    <p:sldId id="281" r:id="rId11"/>
    <p:sldId id="260" r:id="rId12"/>
    <p:sldId id="262" r:id="rId13"/>
    <p:sldId id="263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2" r:id="rId27"/>
    <p:sldId id="277" r:id="rId28"/>
    <p:sldId id="278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1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8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7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1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7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9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6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69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8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66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45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05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79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2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74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91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9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4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67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48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6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27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9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0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05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1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44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5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90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2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4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46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21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63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64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40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9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5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87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70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85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6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16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66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5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4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9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2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D9F4-47E8-464F-8128-45B211192B12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A9D9-B649-4947-B2D7-008DDA125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6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dirty="0" smtClean="0"/>
              <a:t>Diseases of Spleen</a:t>
            </a:r>
            <a:endParaRPr lang="en-GB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M K Alam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80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ODY\ABDOMEN\SPLEENIC LACERATIONS.9 YRS F.TRAUMA.PELVIC BLOOD.LUNG LACERATION\unnamedpatient_aw4_1_electronic\se0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2" b="6553"/>
          <a:stretch/>
        </p:blipFill>
        <p:spPr bwMode="auto">
          <a:xfrm>
            <a:off x="1475656" y="908720"/>
            <a:ext cx="6069558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Splenic </a:t>
            </a:r>
            <a:r>
              <a:rPr lang="en-US" b="1" i="1" dirty="0" smtClean="0"/>
              <a:t>injury- </a:t>
            </a:r>
            <a:r>
              <a:rPr lang="en-US" sz="3100" b="1" i="1" dirty="0" smtClean="0"/>
              <a:t>non-surgical </a:t>
            </a:r>
            <a:r>
              <a:rPr lang="en-US" sz="3100" b="1" i="1" dirty="0" smtClean="0"/>
              <a:t>management (70%)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7000" b="1" i="1" u="sng" dirty="0" smtClean="0"/>
              <a:t>Hemodynamically </a:t>
            </a:r>
            <a:r>
              <a:rPr lang="en-US" sz="7000" b="1" i="1" u="sng" dirty="0"/>
              <a:t>stable </a:t>
            </a:r>
            <a:r>
              <a:rPr lang="en-US" sz="7000" b="1" i="1" u="sng" dirty="0" smtClean="0"/>
              <a:t>patients</a:t>
            </a:r>
            <a:r>
              <a:rPr lang="en-US" sz="7000" b="1" i="1" dirty="0" smtClean="0"/>
              <a:t>: </a:t>
            </a:r>
          </a:p>
          <a:p>
            <a:pPr>
              <a:lnSpc>
                <a:spcPct val="170000"/>
              </a:lnSpc>
            </a:pPr>
            <a:r>
              <a:rPr lang="en-US" sz="7000" b="1" i="1" dirty="0" smtClean="0"/>
              <a:t>FAST, CT for diagnosis</a:t>
            </a:r>
          </a:p>
          <a:p>
            <a:pPr>
              <a:lnSpc>
                <a:spcPct val="170000"/>
              </a:lnSpc>
            </a:pPr>
            <a:r>
              <a:rPr lang="en-US" sz="7000" b="1" i="1" dirty="0"/>
              <a:t>No other intra-abdominal injury requiring </a:t>
            </a:r>
            <a:r>
              <a:rPr lang="en-US" sz="7000" b="1" i="1" dirty="0" smtClean="0"/>
              <a:t>operation</a:t>
            </a:r>
          </a:p>
          <a:p>
            <a:pPr>
              <a:lnSpc>
                <a:spcPct val="170000"/>
              </a:lnSpc>
            </a:pPr>
            <a:r>
              <a:rPr lang="en-US" sz="7000" b="1" i="1" dirty="0"/>
              <a:t>Admission to ICU for continuous </a:t>
            </a:r>
            <a:r>
              <a:rPr lang="en-US" sz="7000" b="1" i="1" dirty="0" smtClean="0"/>
              <a:t>monitoring</a:t>
            </a:r>
          </a:p>
          <a:p>
            <a:pPr>
              <a:lnSpc>
                <a:spcPct val="170000"/>
              </a:lnSpc>
            </a:pPr>
            <a:r>
              <a:rPr lang="en-US" sz="7000" b="1" i="1" dirty="0"/>
              <a:t>Serial </a:t>
            </a:r>
            <a:r>
              <a:rPr lang="en-US" sz="7000" b="1" i="1" dirty="0" smtClean="0"/>
              <a:t>haemoglobin</a:t>
            </a:r>
            <a:r>
              <a:rPr lang="en-US" sz="7000" b="1" i="1" dirty="0" smtClean="0"/>
              <a:t>, </a:t>
            </a:r>
            <a:r>
              <a:rPr lang="en-US" sz="7000" b="1" i="1" dirty="0"/>
              <a:t>&amp; repeated abdominal </a:t>
            </a:r>
            <a:r>
              <a:rPr lang="en-US" sz="7000" b="1" i="1" dirty="0" smtClean="0"/>
              <a:t>assessment</a:t>
            </a:r>
          </a:p>
          <a:p>
            <a:pPr>
              <a:lnSpc>
                <a:spcPct val="170000"/>
              </a:lnSpc>
            </a:pPr>
            <a:r>
              <a:rPr lang="en-US" sz="7000" b="1" i="1" dirty="0"/>
              <a:t>If hypotension develops - taken for surgery</a:t>
            </a:r>
            <a:endParaRPr lang="en-US" sz="7000" b="1" i="1" dirty="0" smtClean="0"/>
          </a:p>
          <a:p>
            <a:endParaRPr lang="en-US" i="1" dirty="0" smtClean="0">
              <a:solidFill>
                <a:srgbClr val="003D6D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3D6D"/>
                </a:solidFill>
              </a:rPr>
              <a:t> </a:t>
            </a:r>
            <a:r>
              <a:rPr lang="en-US" i="1" dirty="0" smtClean="0">
                <a:solidFill>
                  <a:srgbClr val="003D6D"/>
                </a:solidFill>
              </a:rPr>
              <a:t> 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03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Splenic </a:t>
            </a:r>
            <a:r>
              <a:rPr lang="en-US" b="1" i="1" dirty="0" smtClean="0"/>
              <a:t>injury- </a:t>
            </a:r>
            <a:r>
              <a:rPr lang="en-US" sz="3100" b="1" i="1" dirty="0" smtClean="0"/>
              <a:t>Surgical </a:t>
            </a:r>
            <a:r>
              <a:rPr lang="en-US" sz="3100" b="1" i="1" dirty="0" smtClean="0"/>
              <a:t>management</a:t>
            </a:r>
            <a:endParaRPr lang="en-GB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en-US" sz="2700" b="1" i="1" u="sng" dirty="0"/>
              <a:t>Hemodynamically unstable </a:t>
            </a:r>
            <a:endParaRPr lang="en-US" sz="2700" b="1" i="1" u="sng" dirty="0" smtClean="0"/>
          </a:p>
          <a:p>
            <a:pPr lvl="0">
              <a:lnSpc>
                <a:spcPct val="200000"/>
              </a:lnSpc>
            </a:pPr>
            <a:r>
              <a:rPr lang="en-US" sz="2700" b="1" i="1" dirty="0" smtClean="0"/>
              <a:t>FAST: </a:t>
            </a:r>
            <a:r>
              <a:rPr lang="en-US" sz="2700" b="1" i="1" dirty="0"/>
              <a:t>splenic </a:t>
            </a:r>
            <a:r>
              <a:rPr lang="en-US" sz="2700" b="1" i="1" dirty="0" smtClean="0"/>
              <a:t>injury, free fluid (hemoperitoneum)</a:t>
            </a:r>
            <a:endParaRPr lang="en-US" sz="2700" b="1" i="1" dirty="0"/>
          </a:p>
          <a:p>
            <a:pPr lvl="0">
              <a:lnSpc>
                <a:spcPct val="200000"/>
              </a:lnSpc>
            </a:pPr>
            <a:r>
              <a:rPr lang="en-US" sz="2700" b="1" i="1" dirty="0"/>
              <a:t>Surgery- splenectomy </a:t>
            </a:r>
            <a:endParaRPr lang="en-US" sz="2700" b="1" i="1" dirty="0" smtClean="0"/>
          </a:p>
          <a:p>
            <a:pPr lvl="0">
              <a:lnSpc>
                <a:spcPct val="200000"/>
              </a:lnSpc>
            </a:pPr>
            <a:r>
              <a:rPr lang="en-US" sz="2700" b="1" i="1" dirty="0" smtClean="0"/>
              <a:t>Polyvalent pneumococcal vaccine (pneumovax)</a:t>
            </a:r>
            <a:endParaRPr lang="en-US" sz="2700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48072"/>
          </a:xfrm>
        </p:spPr>
        <p:txBody>
          <a:bodyPr>
            <a:normAutofit/>
          </a:bodyPr>
          <a:lstStyle/>
          <a:p>
            <a:r>
              <a:rPr lang="en-GB" sz="3200" b="1" i="1" dirty="0" smtClean="0"/>
              <a:t>Idiopathic thrombocytopenic purpura </a:t>
            </a:r>
            <a:r>
              <a:rPr lang="en-GB" sz="3200" i="1" dirty="0" smtClean="0"/>
              <a:t>(</a:t>
            </a:r>
            <a:r>
              <a:rPr lang="en-GB" sz="3200" b="1" i="1" dirty="0" smtClean="0"/>
              <a:t>ITP</a:t>
            </a:r>
            <a:r>
              <a:rPr lang="en-GB" sz="3200" i="1" dirty="0" smtClean="0"/>
              <a:t>)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949280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ITP in </a:t>
            </a:r>
            <a:r>
              <a:rPr lang="en-GB" b="1" i="1" dirty="0" smtClean="0"/>
              <a:t>children:</a:t>
            </a:r>
            <a:r>
              <a:rPr lang="en-GB" i="1" dirty="0" smtClean="0"/>
              <a:t> </a:t>
            </a:r>
            <a:r>
              <a:rPr lang="en-GB" i="1" dirty="0" smtClean="0"/>
              <a:t>2-4 years age, usually post viral, most recover without treatment.</a:t>
            </a:r>
          </a:p>
          <a:p>
            <a:pPr marL="0" indent="0">
              <a:buNone/>
            </a:pPr>
            <a:endParaRPr lang="en-GB" sz="1300" i="1" dirty="0" smtClean="0"/>
          </a:p>
          <a:p>
            <a:r>
              <a:rPr lang="en-GB" b="1" i="1" dirty="0" smtClean="0"/>
              <a:t>ITP in </a:t>
            </a:r>
            <a:r>
              <a:rPr lang="en-GB" b="1" i="1" dirty="0" smtClean="0"/>
              <a:t>adults: </a:t>
            </a:r>
            <a:r>
              <a:rPr lang="en-GB" i="1" dirty="0" smtClean="0"/>
              <a:t>IgG antibody against platelets. </a:t>
            </a:r>
          </a:p>
          <a:p>
            <a:r>
              <a:rPr lang="en-GB" i="1" dirty="0" smtClean="0"/>
              <a:t>Low platelets (&lt;50,000)- epistaxis, GI bleeding, ecchymosis. Mild splenomegaly.</a:t>
            </a:r>
          </a:p>
          <a:p>
            <a:r>
              <a:rPr lang="en-GB" i="1" dirty="0" smtClean="0"/>
              <a:t>Initial therapy if bleeding- prednisolone, platelet concentrate, and immunoglobulin.</a:t>
            </a:r>
          </a:p>
          <a:p>
            <a:r>
              <a:rPr lang="en-GB" i="1" dirty="0" smtClean="0"/>
              <a:t>Persistent &lt; 30,000 platelet after 4-6 weeks of medical therapy- splenectomy indicated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7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Hereditary Spherocytosis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Autosomal dominant </a:t>
            </a:r>
            <a:r>
              <a:rPr lang="en-GB" i="1" dirty="0" smtClean="0"/>
              <a:t>disorder.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RBC- spherical</a:t>
            </a:r>
            <a:r>
              <a:rPr lang="en-GB" i="1" dirty="0" smtClean="0"/>
              <a:t>, fragile, trapped in spleen &amp; destroyed.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Excessive haemolysis- </a:t>
            </a:r>
            <a:r>
              <a:rPr lang="en-GB" i="1" dirty="0" smtClean="0"/>
              <a:t>jaundice, anaemia, splenomegaly, </a:t>
            </a:r>
            <a:r>
              <a:rPr lang="en-GB" b="1" i="1" dirty="0" smtClean="0"/>
              <a:t>pigment gallstone </a:t>
            </a:r>
            <a:r>
              <a:rPr lang="en-GB" i="1" dirty="0" smtClean="0"/>
              <a:t>formation in 30-60%.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Disease of spontaneous remission &amp; relapse.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Haemolytic crisis needs blood transfusion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Mild cases managed without splenectomy.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Mild/severe : Splenectomy </a:t>
            </a:r>
            <a:r>
              <a:rPr lang="en-GB" i="1" dirty="0" smtClean="0"/>
              <a:t>after age 6 years (risk of OPSI)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Simultaneous Cholecystectomy if gallstone present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Acquired haemolytic anaemia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544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Aetiology: </a:t>
            </a:r>
            <a:r>
              <a:rPr lang="en-GB" i="1" dirty="0" smtClean="0"/>
              <a:t>Haemolysis due to exposure to </a:t>
            </a:r>
            <a:r>
              <a:rPr lang="en-GB" b="1" i="1" dirty="0" smtClean="0"/>
              <a:t>drugs</a:t>
            </a:r>
            <a:r>
              <a:rPr lang="en-GB" i="1" dirty="0" smtClean="0"/>
              <a:t>, or immune reaction as in </a:t>
            </a:r>
            <a:r>
              <a:rPr lang="en-GB" b="1" i="1" dirty="0" smtClean="0"/>
              <a:t>SLE</a:t>
            </a:r>
            <a:r>
              <a:rPr lang="en-GB" i="1" dirty="0" smtClean="0"/>
              <a:t>, chronic lymphatic </a:t>
            </a:r>
            <a:r>
              <a:rPr lang="en-GB" b="1" i="1" dirty="0" smtClean="0"/>
              <a:t>leukaemia</a:t>
            </a:r>
            <a:r>
              <a:rPr lang="en-GB" i="1" dirty="0" smtClean="0"/>
              <a:t> or mycoplasma pneumoniae </a:t>
            </a:r>
            <a:r>
              <a:rPr lang="en-GB" b="1" i="1" dirty="0" smtClean="0"/>
              <a:t>infection</a:t>
            </a:r>
            <a:r>
              <a:rPr lang="en-GB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Initial treatment:  </a:t>
            </a:r>
            <a:r>
              <a:rPr lang="en-GB" i="1" dirty="0" smtClean="0"/>
              <a:t>Steroid therapy.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Splenectomy</a:t>
            </a:r>
            <a:r>
              <a:rPr lang="en-GB" i="1" dirty="0" smtClean="0"/>
              <a:t>: No response to steroid. </a:t>
            </a:r>
            <a:r>
              <a:rPr lang="en-GB" i="1" dirty="0" smtClean="0"/>
              <a:t> </a:t>
            </a:r>
            <a:r>
              <a:rPr lang="en-GB" i="1" dirty="0" smtClean="0"/>
              <a:t>Disease relapse on cessation of steroids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279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Hypersplenism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9046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Splenomegaly</a:t>
            </a:r>
            <a:r>
              <a:rPr lang="en-GB" i="1" dirty="0" smtClean="0"/>
              <a:t> and </a:t>
            </a:r>
            <a:r>
              <a:rPr lang="en-GB" b="1" i="1" dirty="0" smtClean="0"/>
              <a:t>pancytopenia</a:t>
            </a:r>
            <a:r>
              <a:rPr lang="en-GB" i="1" dirty="0" smtClean="0"/>
              <a:t> with a </a:t>
            </a:r>
            <a:r>
              <a:rPr lang="en-GB" b="1" i="1" dirty="0" smtClean="0"/>
              <a:t>normal bone marrow</a:t>
            </a:r>
            <a:r>
              <a:rPr lang="en-GB" i="1" dirty="0" smtClean="0"/>
              <a:t> &amp; </a:t>
            </a:r>
            <a:r>
              <a:rPr lang="en-GB" b="1" i="1" dirty="0" smtClean="0"/>
              <a:t>no autoimmune </a:t>
            </a:r>
            <a:r>
              <a:rPr lang="en-GB" i="1" dirty="0" smtClean="0"/>
              <a:t>disorder.</a:t>
            </a:r>
          </a:p>
          <a:p>
            <a:pPr>
              <a:lnSpc>
                <a:spcPct val="150000"/>
              </a:lnSpc>
            </a:pPr>
            <a:r>
              <a:rPr lang="en-GB" i="1" dirty="0">
                <a:solidFill>
                  <a:prstClr val="black"/>
                </a:solidFill>
              </a:rPr>
              <a:t>Splenomegaly </a:t>
            </a:r>
            <a:r>
              <a:rPr lang="en-GB" i="1" dirty="0" smtClean="0">
                <a:solidFill>
                  <a:prstClr val="black"/>
                </a:solidFill>
              </a:rPr>
              <a:t>of m</a:t>
            </a:r>
            <a:r>
              <a:rPr lang="en-GB" i="1" dirty="0" smtClean="0"/>
              <a:t>alaria, portal hypertension, rheumatoid arthritis, myeloproliferative disorder.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Sequestration &amp; destruction of blood cells predominantly WBC &amp; platelets.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Anaemia, leucopenia &amp; thrombocytopenia.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Splenectomy indicated </a:t>
            </a:r>
            <a:r>
              <a:rPr lang="en-GB" i="1" dirty="0">
                <a:solidFill>
                  <a:prstClr val="black"/>
                </a:solidFill>
              </a:rPr>
              <a:t>sometime </a:t>
            </a:r>
            <a:r>
              <a:rPr lang="en-GB" i="1" dirty="0" smtClean="0"/>
              <a:t>after benefit &amp; risk assessment.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498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/>
          </a:bodyPr>
          <a:lstStyle/>
          <a:p>
            <a:r>
              <a:rPr lang="en-GB" sz="4000" b="1" i="1" dirty="0" smtClean="0"/>
              <a:t>Segmental portal hypertension-</a:t>
            </a:r>
            <a:r>
              <a:rPr lang="en-GB" sz="3100" i="1" dirty="0" smtClean="0"/>
              <a:t>(Left </a:t>
            </a:r>
            <a:r>
              <a:rPr lang="en-GB" sz="3100" i="1" dirty="0" smtClean="0"/>
              <a:t>sided PH)</a:t>
            </a:r>
            <a:endParaRPr lang="en-GB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Aetiology</a:t>
            </a:r>
            <a:r>
              <a:rPr lang="en-GB" i="1" dirty="0" smtClean="0"/>
              <a:t>: Thrombosis of splenic vein due to acute/ chronic pancreatitis, carcinoma pancreas.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Gastric varices, hypersplenism, upper GI bleed.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Endoscopic control of varices unsuccessful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Splenectomy+ ligation </a:t>
            </a:r>
            <a:r>
              <a:rPr lang="en-GB" i="1" dirty="0" smtClean="0"/>
              <a:t>of vessel on greater curvature of stomach  very effective.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3705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n-GB" sz="3600" b="1" i="1" dirty="0" smtClean="0"/>
              <a:t>Proliferative disorders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Myelofibrosis</a:t>
            </a:r>
            <a:r>
              <a:rPr lang="en-GB" i="1" dirty="0" smtClean="0"/>
              <a:t>: Proliferation of mesenchymal tissue  in bone marrow, spleen, liver, lymph nodes.                Huge splenomegaly &amp; infarct causes discomfort. Splenectomy relieves symptoms.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200" i="1" dirty="0" smtClean="0"/>
          </a:p>
          <a:p>
            <a:pPr>
              <a:lnSpc>
                <a:spcPct val="150000"/>
              </a:lnSpc>
            </a:pPr>
            <a:r>
              <a:rPr lang="en-GB" b="1" i="1" dirty="0" smtClean="0"/>
              <a:t>Tumours</a:t>
            </a:r>
            <a:r>
              <a:rPr lang="en-GB" i="1" dirty="0" smtClean="0"/>
              <a:t>: Large haemangioma, Non-Hodgkin’s lymphoma confined to spleen- splenectomy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733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Uncommon indications of splenectomy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i="1" dirty="0" smtClean="0"/>
              <a:t>Cysts: Congenital, degenerative, hydatid disease.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Splenic infarct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Splenic abscess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Splenic artery aneurysm.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Part of other surgery</a:t>
            </a:r>
            <a:r>
              <a:rPr lang="en-GB" i="1" dirty="0" smtClean="0"/>
              <a:t>: Distal pancreatectomy, radical gastrectomy for carcinoma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616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ILOs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At the end of this presentation students will be able to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i="1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i="1" dirty="0">
                <a:latin typeface="Times New Roman"/>
                <a:ea typeface="Times New Roman"/>
              </a:rPr>
              <a:t>Describe the surgical </a:t>
            </a:r>
            <a:r>
              <a:rPr lang="en-US" sz="2800" b="1" i="1" dirty="0">
                <a:latin typeface="Times New Roman"/>
                <a:ea typeface="Times New Roman"/>
              </a:rPr>
              <a:t>anatomy</a:t>
            </a:r>
            <a:r>
              <a:rPr lang="en-US" sz="2800" i="1" dirty="0">
                <a:latin typeface="Times New Roman"/>
                <a:ea typeface="Times New Roman"/>
              </a:rPr>
              <a:t> and immunological functions of the spleen.</a:t>
            </a:r>
            <a:endParaRPr lang="en-US" sz="2800" i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i="1" dirty="0">
                <a:latin typeface="Times New Roman"/>
                <a:ea typeface="Times New Roman"/>
              </a:rPr>
              <a:t>List the </a:t>
            </a:r>
            <a:r>
              <a:rPr lang="en-US" sz="2800" b="1" i="1" dirty="0">
                <a:latin typeface="Times New Roman"/>
                <a:ea typeface="Times New Roman"/>
              </a:rPr>
              <a:t>causes of splenomegaly</a:t>
            </a:r>
            <a:r>
              <a:rPr lang="en-US" sz="2800" i="1" dirty="0">
                <a:latin typeface="Times New Roman"/>
                <a:ea typeface="Times New Roman"/>
              </a:rPr>
              <a:t>.</a:t>
            </a:r>
            <a:endParaRPr lang="en-US" sz="2800" i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i="1" dirty="0">
                <a:latin typeface="Times New Roman"/>
                <a:ea typeface="Times New Roman"/>
              </a:rPr>
              <a:t>Describe </a:t>
            </a:r>
            <a:r>
              <a:rPr lang="en-US" sz="2800" b="1" i="1" dirty="0">
                <a:latin typeface="Times New Roman"/>
                <a:ea typeface="Times New Roman"/>
              </a:rPr>
              <a:t>hematological diseases </a:t>
            </a:r>
            <a:r>
              <a:rPr lang="en-US" sz="2800" i="1" dirty="0">
                <a:latin typeface="Times New Roman"/>
                <a:ea typeface="Times New Roman"/>
              </a:rPr>
              <a:t>of surgical interest.</a:t>
            </a:r>
            <a:endParaRPr lang="en-US" sz="2800" i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i="1" dirty="0">
                <a:latin typeface="Times New Roman"/>
                <a:ea typeface="Times New Roman"/>
              </a:rPr>
              <a:t>Name </a:t>
            </a:r>
            <a:r>
              <a:rPr lang="en-US" sz="2800" b="1" i="1" dirty="0">
                <a:latin typeface="Times New Roman"/>
                <a:ea typeface="Times New Roman"/>
              </a:rPr>
              <a:t>indications of splenectomy</a:t>
            </a:r>
            <a:r>
              <a:rPr lang="en-US" sz="2800" i="1" dirty="0">
                <a:latin typeface="Times New Roman"/>
                <a:ea typeface="Times New Roman"/>
              </a:rPr>
              <a:t>.</a:t>
            </a:r>
            <a:endParaRPr lang="en-US" sz="2800" i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i="1" dirty="0">
                <a:latin typeface="Times New Roman"/>
                <a:ea typeface="Times New Roman"/>
              </a:rPr>
              <a:t>Describe the hematological changes, complications and its </a:t>
            </a:r>
            <a:r>
              <a:rPr lang="en-US" sz="2800" i="1" dirty="0" smtClean="0">
                <a:latin typeface="Times New Roman"/>
                <a:ea typeface="Times New Roman"/>
              </a:rPr>
              <a:t>prevention </a:t>
            </a:r>
            <a:r>
              <a:rPr lang="en-US" sz="2800" b="1" i="1" dirty="0" smtClean="0">
                <a:latin typeface="Times New Roman"/>
                <a:ea typeface="Times New Roman"/>
              </a:rPr>
              <a:t>post-splenectomy</a:t>
            </a:r>
            <a:r>
              <a:rPr lang="en-US" sz="2800" i="1" dirty="0" smtClean="0">
                <a:latin typeface="Times New Roman"/>
                <a:ea typeface="Times New Roman"/>
              </a:rPr>
              <a:t>.</a:t>
            </a:r>
            <a:endParaRPr lang="en-US" sz="28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 K Alam\Documents\Splenic abs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58797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 K Alam\Documents\Spleen-Lymphangi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Complications of splenectomy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688632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Early:</a:t>
            </a:r>
          </a:p>
          <a:p>
            <a:r>
              <a:rPr lang="en-US" i="1" dirty="0" smtClean="0"/>
              <a:t>Haemorrhage</a:t>
            </a:r>
          </a:p>
          <a:p>
            <a:r>
              <a:rPr lang="en-US" i="1" dirty="0" smtClean="0"/>
              <a:t>Injury to stomach, splenic flexure, pancreas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b="1" i="1" dirty="0" smtClean="0"/>
              <a:t>Delayed:</a:t>
            </a:r>
          </a:p>
          <a:p>
            <a:r>
              <a:rPr lang="en-US" i="1" dirty="0" smtClean="0"/>
              <a:t>Fistula from stomach, pancreas</a:t>
            </a:r>
          </a:p>
          <a:p>
            <a:r>
              <a:rPr lang="en-US" i="1" dirty="0" smtClean="0"/>
              <a:t>Subdiaphragmatic collection</a:t>
            </a:r>
          </a:p>
          <a:p>
            <a:r>
              <a:rPr lang="en-US" i="1" dirty="0" smtClean="0"/>
              <a:t>Left basal atelectasis and pleural </a:t>
            </a:r>
            <a:r>
              <a:rPr lang="en-US" i="1" dirty="0" err="1" smtClean="0"/>
              <a:t>effusin</a:t>
            </a:r>
            <a:endParaRPr lang="en-US" i="1" dirty="0" smtClean="0"/>
          </a:p>
          <a:p>
            <a:r>
              <a:rPr lang="en-US" i="1" dirty="0" smtClean="0"/>
              <a:t>Thrombocytosis- thrombotic complications</a:t>
            </a:r>
          </a:p>
          <a:p>
            <a:r>
              <a:rPr lang="en-US" b="1" i="1" dirty="0" smtClean="0"/>
              <a:t>OPSI</a:t>
            </a:r>
            <a:r>
              <a:rPr lang="en-US" i="1" dirty="0" smtClean="0"/>
              <a:t>- </a:t>
            </a:r>
            <a:r>
              <a:rPr lang="en-US" i="1" dirty="0" err="1" smtClean="0"/>
              <a:t>meneingococcus</a:t>
            </a:r>
            <a:r>
              <a:rPr lang="en-US" i="1" dirty="0" smtClean="0"/>
              <a:t>, H </a:t>
            </a:r>
            <a:r>
              <a:rPr lang="en-US" i="1" dirty="0" err="1" smtClean="0"/>
              <a:t>influenzae</a:t>
            </a:r>
            <a:r>
              <a:rPr lang="en-US" i="1" dirty="0" smtClean="0"/>
              <a:t>, </a:t>
            </a:r>
            <a:r>
              <a:rPr lang="en-US" i="1" dirty="0" err="1" smtClean="0"/>
              <a:t>meneigococcu</a:t>
            </a:r>
            <a:r>
              <a:rPr lang="en-US" dirty="0" err="1" smtClean="0"/>
              <a:t>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5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GB" b="1" i="1" dirty="0" smtClean="0"/>
              <a:t>Effects of splenectomy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RBC</a:t>
            </a:r>
            <a:r>
              <a:rPr lang="en-GB" i="1" dirty="0" smtClean="0"/>
              <a:t>: Howell Jolly bodies, erythroblasts 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WBC</a:t>
            </a:r>
            <a:r>
              <a:rPr lang="en-GB" i="1" dirty="0" smtClean="0"/>
              <a:t>: Leucocytosis</a:t>
            </a:r>
            <a:endParaRPr lang="en-GB" sz="1000" i="1" dirty="0" smtClean="0"/>
          </a:p>
          <a:p>
            <a:pPr>
              <a:lnSpc>
                <a:spcPct val="150000"/>
              </a:lnSpc>
            </a:pPr>
            <a:r>
              <a:rPr lang="en-GB" b="1" i="1" dirty="0" smtClean="0"/>
              <a:t>Platelet</a:t>
            </a:r>
            <a:r>
              <a:rPr lang="en-GB" i="1" dirty="0" smtClean="0"/>
              <a:t>: Thrombocytosis, increased adhesiveness.</a:t>
            </a:r>
          </a:p>
          <a:p>
            <a:r>
              <a:rPr lang="en-GB" b="1" i="1" dirty="0" smtClean="0"/>
              <a:t>Immunological defects</a:t>
            </a:r>
            <a:r>
              <a:rPr lang="en-GB" i="1" dirty="0" smtClean="0"/>
              <a:t>:                                              ↓ serum </a:t>
            </a:r>
            <a:r>
              <a:rPr lang="en-GB" i="1" dirty="0" err="1" smtClean="0"/>
              <a:t>IgM</a:t>
            </a:r>
            <a:r>
              <a:rPr lang="en-GB" i="1" dirty="0" smtClean="0"/>
              <a:t> level,                                                       ↓ level of phagocyte promoting peptide,                         ↓ response to particulate antigens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GB" b="1" i="1" dirty="0" smtClean="0"/>
              <a:t>Immunization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Pneumococcal vaccine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Not previous immunized persons: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 smtClean="0"/>
              <a:t>	Haemophilus influenza type 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 smtClean="0"/>
              <a:t>	Meningococcal type c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Life long antibiotic prophylaxis-  </a:t>
            </a:r>
            <a:r>
              <a:rPr lang="en-GB" i="1" dirty="0" smtClean="0"/>
              <a:t> </a:t>
            </a:r>
            <a:r>
              <a:rPr lang="en-GB" i="1" dirty="0" smtClean="0"/>
              <a:t>oral phenoxymethyl penicillin or erythromycin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Elective splenectomy </a:t>
            </a:r>
            <a:r>
              <a:rPr lang="en-GB" i="1" dirty="0" smtClean="0"/>
              <a:t>2-3 weeks before surgery</a:t>
            </a:r>
          </a:p>
          <a:p>
            <a:pPr>
              <a:lnSpc>
                <a:spcPct val="150000"/>
              </a:lnSpc>
            </a:pPr>
            <a:r>
              <a:rPr lang="en-GB" b="1" i="1" dirty="0" smtClean="0"/>
              <a:t>Emergency splenectomy- </a:t>
            </a:r>
            <a:r>
              <a:rPr lang="en-GB" i="1" dirty="0" smtClean="0"/>
              <a:t>postoperatively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73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3703" y="2828836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i="1" dirty="0">
                <a:solidFill>
                  <a:prstClr val="black"/>
                </a:solidFill>
                <a:latin typeface="Candara"/>
              </a:rPr>
              <a:t>Thank you!</a:t>
            </a:r>
            <a:endParaRPr lang="en-US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3329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Surgical anatomy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i="1" dirty="0" smtClean="0"/>
              <a:t>Lies in LUQ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prstClr val="black"/>
                </a:solidFill>
              </a:rPr>
              <a:t>Convex surface &amp; upper pole r</a:t>
            </a:r>
            <a:r>
              <a:rPr lang="en-GB" i="1" dirty="0" smtClean="0"/>
              <a:t>elated to diaphragm.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Concave surface- fundus of </a:t>
            </a:r>
            <a:r>
              <a:rPr lang="en-GB" b="1" i="1" dirty="0" smtClean="0"/>
              <a:t>stomach</a:t>
            </a:r>
            <a:r>
              <a:rPr lang="en-GB" i="1" dirty="0" smtClean="0"/>
              <a:t>, tail of </a:t>
            </a:r>
            <a:r>
              <a:rPr lang="en-GB" b="1" i="1" dirty="0" smtClean="0"/>
              <a:t>pancreas</a:t>
            </a:r>
            <a:r>
              <a:rPr lang="en-GB" i="1" dirty="0" smtClean="0"/>
              <a:t>, &amp; upper pole of </a:t>
            </a:r>
            <a:r>
              <a:rPr lang="en-GB" i="1" dirty="0" smtClean="0"/>
              <a:t>lt. </a:t>
            </a:r>
            <a:r>
              <a:rPr lang="en-GB" b="1" i="1" dirty="0" smtClean="0"/>
              <a:t>kidney</a:t>
            </a:r>
            <a:r>
              <a:rPr lang="en-GB" i="1" dirty="0" smtClean="0"/>
              <a:t>. Lower pole rests on </a:t>
            </a:r>
            <a:r>
              <a:rPr lang="en-GB" b="1" i="1" dirty="0" smtClean="0"/>
              <a:t>splenic flexure of colon</a:t>
            </a:r>
            <a:r>
              <a:rPr lang="en-GB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Splenic artery from celiac axis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Splenic vein joins SMV to form portal vein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35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Anatomy of Spleen</a:t>
            </a:r>
            <a:endParaRPr lang="en-US" b="1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4864"/>
            <a:ext cx="4754881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314415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Physiology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i="1" dirty="0" smtClean="0"/>
              <a:t>Composed of red &amp; white pulp.</a:t>
            </a:r>
          </a:p>
          <a:p>
            <a:pPr>
              <a:lnSpc>
                <a:spcPct val="150000"/>
              </a:lnSpc>
            </a:pPr>
            <a:r>
              <a:rPr lang="en-GB" sz="2800" b="1" i="1" dirty="0" smtClean="0"/>
              <a:t>Red pulp </a:t>
            </a:r>
            <a:r>
              <a:rPr lang="en-GB" sz="2800" i="1" dirty="0" smtClean="0"/>
              <a:t>made up of sinusoids which filters out old RBC and </a:t>
            </a:r>
            <a:r>
              <a:rPr lang="en-GB" sz="2800" i="1" dirty="0" err="1" smtClean="0"/>
              <a:t>phagocytosed</a:t>
            </a:r>
            <a:r>
              <a:rPr lang="en-GB" sz="2800" i="1" dirty="0" smtClean="0"/>
              <a:t>. Iron is transported back to bone marrow for new RBC.</a:t>
            </a:r>
          </a:p>
          <a:p>
            <a:pPr>
              <a:lnSpc>
                <a:spcPct val="150000"/>
              </a:lnSpc>
            </a:pPr>
            <a:r>
              <a:rPr lang="en-GB" sz="2800" b="1" i="1" dirty="0" smtClean="0"/>
              <a:t>Post-splenectomy</a:t>
            </a:r>
            <a:r>
              <a:rPr lang="en-GB" sz="2800" i="1" dirty="0" smtClean="0"/>
              <a:t>- mis-shapen RBC with nuclear remnants seen in circulation (Howell-Jolly bodies)</a:t>
            </a:r>
          </a:p>
          <a:p>
            <a:pPr>
              <a:lnSpc>
                <a:spcPct val="150000"/>
              </a:lnSpc>
            </a:pPr>
            <a:r>
              <a:rPr lang="en-GB" sz="2800" b="1" i="1" dirty="0" smtClean="0"/>
              <a:t>White pulp </a:t>
            </a:r>
            <a:r>
              <a:rPr lang="en-GB" sz="2800" i="1" dirty="0" smtClean="0"/>
              <a:t>composed of </a:t>
            </a:r>
            <a:r>
              <a:rPr lang="en-GB" sz="2800" b="1" i="1" dirty="0" smtClean="0"/>
              <a:t>lymphoid follicles </a:t>
            </a:r>
            <a:r>
              <a:rPr lang="en-GB" sz="2800" i="1" dirty="0" smtClean="0"/>
              <a:t>(</a:t>
            </a:r>
            <a:r>
              <a:rPr lang="en-GB" sz="2800" i="1" dirty="0" err="1" smtClean="0"/>
              <a:t>Malpighian</a:t>
            </a:r>
            <a:r>
              <a:rPr lang="en-GB" sz="2800" i="1" dirty="0" smtClean="0"/>
              <a:t> bodies), lymphocytes, macrophages, and plasma cells.</a:t>
            </a:r>
          </a:p>
          <a:p>
            <a:pPr>
              <a:lnSpc>
                <a:spcPct val="150000"/>
              </a:lnSpc>
            </a:pPr>
            <a:r>
              <a:rPr lang="en-GB" sz="2800" i="1" dirty="0" smtClean="0"/>
              <a:t>Antigens entering spleen are engulfed by macrophages for subsequent </a:t>
            </a:r>
            <a:r>
              <a:rPr lang="en-GB" sz="2800" b="1" i="1" dirty="0" smtClean="0"/>
              <a:t>antibody production</a:t>
            </a:r>
          </a:p>
          <a:p>
            <a:pPr>
              <a:lnSpc>
                <a:spcPct val="150000"/>
              </a:lnSpc>
            </a:pPr>
            <a:r>
              <a:rPr lang="en-GB" sz="2800" b="1" i="1" dirty="0" smtClean="0"/>
              <a:t>Splenectomy impairs immunological </a:t>
            </a:r>
            <a:r>
              <a:rPr lang="en-GB" sz="2800" i="1" dirty="0" smtClean="0"/>
              <a:t>response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3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Causes of splenomegaly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Infective:</a:t>
            </a:r>
            <a:r>
              <a:rPr lang="en-US" sz="2400" i="1" dirty="0" smtClean="0"/>
              <a:t> TB, splenic abscess, HIV, malaria, schistosomiasis, hydatid cyst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Blood disease</a:t>
            </a:r>
            <a:r>
              <a:rPr lang="en-US" sz="2400" i="1" dirty="0" smtClean="0"/>
              <a:t>: ITP, Hereditary spherocytosis, autoimmune haemolytic anemia, thalassaemia, sickle cell disease, polycythemia, </a:t>
            </a:r>
            <a:r>
              <a:rPr lang="en-US" sz="2400" i="1" dirty="0" smtClean="0"/>
              <a:t>leukaemia</a:t>
            </a:r>
            <a:endParaRPr lang="en-US" sz="2400" i="1" dirty="0" smtClean="0"/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Metabolic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Gaucher’s</a:t>
            </a:r>
            <a:r>
              <a:rPr lang="en-US" sz="2400" i="1" dirty="0" smtClean="0"/>
              <a:t> </a:t>
            </a:r>
            <a:r>
              <a:rPr lang="en-US" sz="2400" i="1" dirty="0" smtClean="0"/>
              <a:t>disease, </a:t>
            </a:r>
            <a:r>
              <a:rPr lang="en-US" sz="2400" i="1" dirty="0" smtClean="0"/>
              <a:t>amyloidosis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Circulatory</a:t>
            </a:r>
            <a:r>
              <a:rPr lang="en-US" sz="2400" i="1" dirty="0" smtClean="0"/>
              <a:t>: Portal hypertension, infarction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Nonparasitic Cysts</a:t>
            </a:r>
            <a:r>
              <a:rPr lang="en-US" sz="2400" i="1" dirty="0" smtClean="0"/>
              <a:t>: Congenital/ </a:t>
            </a:r>
            <a:r>
              <a:rPr lang="en-US" sz="2400" i="1" dirty="0" smtClean="0"/>
              <a:t>acquired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Neoplasms</a:t>
            </a:r>
            <a:r>
              <a:rPr lang="en-US" sz="2400" i="1" dirty="0" smtClean="0"/>
              <a:t>: Hodgkin’s, other lymphoma, </a:t>
            </a:r>
            <a:r>
              <a:rPr lang="en-US" sz="2400" i="1" dirty="0" err="1" smtClean="0"/>
              <a:t>myelofibrosis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angioma</a:t>
            </a:r>
            <a:endParaRPr lang="en-US" sz="2400" i="1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3600" b="1" i="1" dirty="0" smtClean="0"/>
              <a:t>Diseases where splenectomy indicated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rmAutofit lnSpcReduction="10000"/>
          </a:bodyPr>
          <a:lstStyle/>
          <a:p>
            <a:r>
              <a:rPr lang="en-GB" sz="2800" b="1" i="1" dirty="0" smtClean="0"/>
              <a:t>Splenic trauma </a:t>
            </a:r>
            <a:r>
              <a:rPr lang="en-GB" sz="2800" i="1" dirty="0" smtClean="0"/>
              <a:t>leading to hemodynamic instability.</a:t>
            </a:r>
          </a:p>
          <a:p>
            <a:r>
              <a:rPr lang="en-GB" sz="2800" b="1" i="1" dirty="0" smtClean="0"/>
              <a:t>Purpuras</a:t>
            </a:r>
            <a:r>
              <a:rPr lang="en-GB" sz="2800" i="1" dirty="0" smtClean="0"/>
              <a:t>: Idiopathic thrombocytopenic purpura (ITP) </a:t>
            </a:r>
          </a:p>
          <a:p>
            <a:r>
              <a:rPr lang="en-GB" sz="2800" b="1" i="1" dirty="0" smtClean="0"/>
              <a:t>Haemolytic anaemias</a:t>
            </a:r>
            <a:r>
              <a:rPr lang="en-GB" sz="2800" i="1" dirty="0" smtClean="0"/>
              <a:t>: Hereditary spherocytosis, Acquired haemolytic anaemia.</a:t>
            </a:r>
          </a:p>
          <a:p>
            <a:r>
              <a:rPr lang="en-GB" sz="2800" b="1" i="1" dirty="0" smtClean="0"/>
              <a:t>Hypersplenism</a:t>
            </a:r>
          </a:p>
          <a:p>
            <a:r>
              <a:rPr lang="en-GB" sz="2800" b="1" i="1" dirty="0" smtClean="0"/>
              <a:t>Left sided portal hypertension</a:t>
            </a:r>
          </a:p>
          <a:p>
            <a:r>
              <a:rPr lang="en-GB" sz="2800" b="1" i="1" dirty="0" smtClean="0"/>
              <a:t>Myelofibrosis</a:t>
            </a:r>
          </a:p>
          <a:p>
            <a:r>
              <a:rPr lang="en-GB" sz="2800" b="1" i="1" dirty="0" smtClean="0"/>
              <a:t>Tumours</a:t>
            </a:r>
            <a:r>
              <a:rPr lang="en-GB" sz="2800" i="1" dirty="0" smtClean="0"/>
              <a:t>: Lymphomas, haemangioma</a:t>
            </a:r>
          </a:p>
          <a:p>
            <a:r>
              <a:rPr lang="en-GB" sz="2800" b="1" i="1" dirty="0" smtClean="0"/>
              <a:t>Cysts </a:t>
            </a:r>
            <a:r>
              <a:rPr lang="en-GB" sz="2800" b="1" i="1" dirty="0" smtClean="0"/>
              <a:t>of spleen</a:t>
            </a:r>
          </a:p>
          <a:p>
            <a:r>
              <a:rPr lang="en-GB" sz="2800" b="1" i="1" dirty="0" smtClean="0"/>
              <a:t>Splenic infarct</a:t>
            </a:r>
          </a:p>
          <a:p>
            <a:r>
              <a:rPr lang="en-GB" sz="2800" b="1" i="1" dirty="0" smtClean="0"/>
              <a:t>Abscess</a:t>
            </a:r>
          </a:p>
          <a:p>
            <a:r>
              <a:rPr lang="en-GB" sz="2800" b="1" i="1" dirty="0" smtClean="0"/>
              <a:t>Splenic artery aneurysm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Splenic injury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Most </a:t>
            </a:r>
            <a:r>
              <a:rPr lang="en-US" sz="2800" i="1" dirty="0"/>
              <a:t>frequently injured in blunt </a:t>
            </a:r>
            <a:r>
              <a:rPr lang="en-US" sz="2800" i="1" dirty="0" smtClean="0"/>
              <a:t>trauma (personal series)</a:t>
            </a:r>
          </a:p>
          <a:p>
            <a:pPr marL="0" indent="0">
              <a:buNone/>
            </a:pPr>
            <a:endParaRPr lang="en-US" sz="1000" i="1" dirty="0" smtClean="0"/>
          </a:p>
          <a:p>
            <a:r>
              <a:rPr lang="en-US" sz="2800" i="1" dirty="0"/>
              <a:t>History of </a:t>
            </a:r>
            <a:r>
              <a:rPr lang="en-US" sz="2800" i="1" dirty="0" smtClean="0"/>
              <a:t>injury </a:t>
            </a:r>
            <a:r>
              <a:rPr lang="en-US" sz="2800" i="1" dirty="0"/>
              <a:t>to the left side of the chest, flank, or left upper part of the </a:t>
            </a:r>
            <a:r>
              <a:rPr lang="en-US" sz="2800" i="1" dirty="0" smtClean="0"/>
              <a:t>abdomen</a:t>
            </a:r>
          </a:p>
          <a:p>
            <a:pPr marL="0" indent="0">
              <a:buNone/>
            </a:pPr>
            <a:endParaRPr lang="en-US" sz="1000" i="1" dirty="0" smtClean="0"/>
          </a:p>
          <a:p>
            <a:r>
              <a:rPr lang="en-US" sz="2800" i="1" dirty="0" smtClean="0"/>
              <a:t>Bruising, pain tenderness- lower chest and upper abdomen on left side</a:t>
            </a:r>
          </a:p>
          <a:p>
            <a:pPr marL="0" indent="0">
              <a:buNone/>
            </a:pPr>
            <a:endParaRPr lang="en-US" sz="1000" i="1" dirty="0" smtClean="0"/>
          </a:p>
          <a:p>
            <a:r>
              <a:rPr lang="en-US" sz="2800" b="1" i="1" dirty="0" smtClean="0"/>
              <a:t>Diagnosis</a:t>
            </a:r>
            <a:r>
              <a:rPr lang="en-US" sz="2800" i="1" dirty="0" smtClean="0"/>
              <a:t>- FAST in unstable patients.</a:t>
            </a:r>
          </a:p>
          <a:p>
            <a:pPr lvl="0"/>
            <a:r>
              <a:rPr lang="en-US" sz="2800" i="1" dirty="0" smtClean="0">
                <a:solidFill>
                  <a:prstClr val="black"/>
                </a:solidFill>
              </a:rPr>
              <a:t>Sometimes on exploratory </a:t>
            </a:r>
            <a:r>
              <a:rPr lang="en-US" sz="2800" i="1" dirty="0">
                <a:solidFill>
                  <a:prstClr val="black"/>
                </a:solidFill>
              </a:rPr>
              <a:t>laparotomy in </a:t>
            </a:r>
            <a:r>
              <a:rPr lang="en-US" sz="2800" i="1" dirty="0" smtClean="0">
                <a:solidFill>
                  <a:prstClr val="black"/>
                </a:solidFill>
              </a:rPr>
              <a:t>unstable </a:t>
            </a:r>
            <a:r>
              <a:rPr lang="en-US" sz="2800" i="1" dirty="0">
                <a:solidFill>
                  <a:prstClr val="black"/>
                </a:solidFill>
              </a:rPr>
              <a:t>patients</a:t>
            </a:r>
          </a:p>
          <a:p>
            <a:r>
              <a:rPr lang="en-US" sz="2800" i="1" dirty="0" smtClean="0"/>
              <a:t>CT </a:t>
            </a:r>
            <a:r>
              <a:rPr lang="en-US" sz="2800" i="1" dirty="0"/>
              <a:t>in </a:t>
            </a:r>
            <a:r>
              <a:rPr lang="en-US" sz="2800" i="1" dirty="0" smtClean="0"/>
              <a:t>hemodynamically </a:t>
            </a:r>
            <a:r>
              <a:rPr lang="en-US" sz="2800" i="1" dirty="0"/>
              <a:t>stable </a:t>
            </a:r>
            <a:r>
              <a:rPr lang="en-US" sz="2800" i="1" dirty="0" smtClean="0"/>
              <a:t>patients 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677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5" t="26085" r="28365" b="24481"/>
          <a:stretch/>
        </p:blipFill>
        <p:spPr bwMode="auto">
          <a:xfrm>
            <a:off x="1475656" y="980728"/>
            <a:ext cx="6245818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892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Diseases of Spleen</vt:lpstr>
      <vt:lpstr>ILOs</vt:lpstr>
      <vt:lpstr>Surgical anatomy</vt:lpstr>
      <vt:lpstr>Anatomy of Spleen</vt:lpstr>
      <vt:lpstr>Physiology</vt:lpstr>
      <vt:lpstr>Causes of splenomegaly</vt:lpstr>
      <vt:lpstr>Diseases where splenectomy indicated</vt:lpstr>
      <vt:lpstr>Splenic injury</vt:lpstr>
      <vt:lpstr>PowerPoint Presentation</vt:lpstr>
      <vt:lpstr>PowerPoint Presentation</vt:lpstr>
      <vt:lpstr>Splenic injury- non-surgical management (70%)</vt:lpstr>
      <vt:lpstr>Splenic injury- Surgical management</vt:lpstr>
      <vt:lpstr>Idiopathic thrombocytopenic purpura (ITP)</vt:lpstr>
      <vt:lpstr>Hereditary Spherocytosis</vt:lpstr>
      <vt:lpstr>Acquired haemolytic anaemia</vt:lpstr>
      <vt:lpstr>Hypersplenism</vt:lpstr>
      <vt:lpstr>Segmental portal hypertension-(Left sided PH)</vt:lpstr>
      <vt:lpstr>Proliferative disorders</vt:lpstr>
      <vt:lpstr>Uncommon indications of splenectomy</vt:lpstr>
      <vt:lpstr>PowerPoint Presentation</vt:lpstr>
      <vt:lpstr>PowerPoint Presentation</vt:lpstr>
      <vt:lpstr>Complications of splenectomy</vt:lpstr>
      <vt:lpstr>Effects of splenectomy</vt:lpstr>
      <vt:lpstr>Immunization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Spleen</dc:title>
  <dc:creator>M K Alam</dc:creator>
  <cp:lastModifiedBy>Mohammed Alam</cp:lastModifiedBy>
  <cp:revision>53</cp:revision>
  <dcterms:created xsi:type="dcterms:W3CDTF">2014-09-03T19:30:22Z</dcterms:created>
  <dcterms:modified xsi:type="dcterms:W3CDTF">2016-01-18T12:38:59Z</dcterms:modified>
</cp:coreProperties>
</file>