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975" autoAdjust="0"/>
    <p:restoredTop sz="94660"/>
  </p:normalViewPr>
  <p:slideViewPr>
    <p:cSldViewPr snapToGrid="0">
      <p:cViewPr varScale="1">
        <p:scale>
          <a:sx n="116" d="100"/>
          <a:sy n="116" d="100"/>
        </p:scale>
        <p:origin x="2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181716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3343856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760892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546633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5380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6B478791-6FE0-4093-B284-456D1094609A}" type="datetimeFigureOut">
              <a:rPr lang="ar-SA" smtClean="0"/>
              <a:t>12/11/36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4010698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6B478791-6FE0-4093-B284-456D1094609A}" type="datetimeFigureOut">
              <a:rPr lang="ar-SA" smtClean="0"/>
              <a:t>12/11/36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381908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6B478791-6FE0-4093-B284-456D1094609A}" type="datetimeFigureOut">
              <a:rPr lang="ar-SA" smtClean="0"/>
              <a:t>12/11/36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602692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B478791-6FE0-4093-B284-456D1094609A}" type="datetimeFigureOut">
              <a:rPr lang="ar-SA" smtClean="0"/>
              <a:t>12/11/36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1584486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B478791-6FE0-4093-B284-456D1094609A}" type="datetimeFigureOut">
              <a:rPr lang="ar-SA" smtClean="0"/>
              <a:t>12/11/36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107740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B478791-6FE0-4093-B284-456D1094609A}" type="datetimeFigureOut">
              <a:rPr lang="ar-SA" smtClean="0"/>
              <a:t>12/11/36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96E49EFB-271A-4835-8F4B-D2CF7A9B437E}" type="slidenum">
              <a:rPr lang="ar-SA" smtClean="0"/>
              <a:t>‹#›</a:t>
            </a:fld>
            <a:endParaRPr lang="ar-SA"/>
          </a:p>
        </p:txBody>
      </p:sp>
    </p:spTree>
    <p:extLst>
      <p:ext uri="{BB962C8B-B14F-4D97-AF65-F5344CB8AC3E}">
        <p14:creationId xmlns:p14="http://schemas.microsoft.com/office/powerpoint/2010/main" val="2421130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B478791-6FE0-4093-B284-456D1094609A}" type="datetimeFigureOut">
              <a:rPr lang="ar-SA" smtClean="0"/>
              <a:t>12/11/36</a:t>
            </a:fld>
            <a:endParaRPr lang="ar-SA"/>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6E49EFB-271A-4835-8F4B-D2CF7A9B437E}" type="slidenum">
              <a:rPr lang="ar-SA" smtClean="0"/>
              <a:t>‹#›</a:t>
            </a:fld>
            <a:endParaRPr lang="ar-SA"/>
          </a:p>
        </p:txBody>
      </p:sp>
    </p:spTree>
    <p:extLst>
      <p:ext uri="{BB962C8B-B14F-4D97-AF65-F5344CB8AC3E}">
        <p14:creationId xmlns:p14="http://schemas.microsoft.com/office/powerpoint/2010/main" val="17884813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604209" y="1315452"/>
            <a:ext cx="9641305" cy="3248525"/>
          </a:xfrm>
        </p:spPr>
        <p:txBody>
          <a:bodyPr>
            <a:normAutofit/>
          </a:bodyPr>
          <a:lstStyle/>
          <a:p>
            <a:r>
              <a:rPr lang="en-US" sz="4800" b="1" dirty="0" smtClean="0">
                <a:solidFill>
                  <a:srgbClr val="C00000"/>
                </a:solidFill>
                <a:latin typeface="David" panose="020E0502060401010101" pitchFamily="34" charset="-79"/>
                <a:cs typeface="David" panose="020E0502060401010101" pitchFamily="34" charset="-79"/>
              </a:rPr>
              <a:t>DR.HAMAD ALQAHTANI</a:t>
            </a:r>
            <a:r>
              <a:rPr lang="en-US" sz="4800" dirty="0" smtClean="0">
                <a:solidFill>
                  <a:srgbClr val="C00000"/>
                </a:solidFill>
                <a:latin typeface="David" panose="020E0502060401010101" pitchFamily="34" charset="-79"/>
                <a:cs typeface="David" panose="020E0502060401010101" pitchFamily="34" charset="-79"/>
              </a:rPr>
              <a:t/>
            </a:r>
            <a:br>
              <a:rPr lang="en-US" sz="4800" dirty="0" smtClean="0">
                <a:solidFill>
                  <a:srgbClr val="C00000"/>
                </a:solidFill>
                <a:latin typeface="David" panose="020E0502060401010101" pitchFamily="34" charset="-79"/>
                <a:cs typeface="David" panose="020E0502060401010101" pitchFamily="34" charset="-79"/>
              </a:rPr>
            </a:br>
            <a:r>
              <a:rPr lang="en-US" sz="4800" dirty="0" smtClean="0">
                <a:latin typeface="David" panose="020E0502060401010101" pitchFamily="34" charset="-79"/>
                <a:cs typeface="David" panose="020E0502060401010101" pitchFamily="34" charset="-79"/>
              </a:rPr>
              <a:t>Associate Professor</a:t>
            </a:r>
            <a:br>
              <a:rPr lang="en-US" sz="4800" dirty="0" smtClean="0">
                <a:latin typeface="David" panose="020E0502060401010101" pitchFamily="34" charset="-79"/>
                <a:cs typeface="David" panose="020E0502060401010101" pitchFamily="34" charset="-79"/>
              </a:rPr>
            </a:br>
            <a:r>
              <a:rPr lang="en-US" sz="4800" dirty="0" smtClean="0">
                <a:latin typeface="David" panose="020E0502060401010101" pitchFamily="34" charset="-79"/>
                <a:cs typeface="David" panose="020E0502060401010101" pitchFamily="34" charset="-79"/>
              </a:rPr>
              <a:t>Consultant Hepatobiliary Surgeon</a:t>
            </a:r>
            <a:endParaRPr lang="ar-SA" sz="4800" dirty="0"/>
          </a:p>
        </p:txBody>
      </p:sp>
    </p:spTree>
    <p:extLst>
      <p:ext uri="{BB962C8B-B14F-4D97-AF65-F5344CB8AC3E}">
        <p14:creationId xmlns:p14="http://schemas.microsoft.com/office/powerpoint/2010/main" val="2797655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98323" y="9832"/>
            <a:ext cx="12378813" cy="1524000"/>
          </a:xfrm>
        </p:spPr>
        <p:txBody>
          <a:bodyPr>
            <a:normAutofit/>
          </a:bodyPr>
          <a:lstStyle/>
          <a:p>
            <a:r>
              <a:rPr lang="en-US" sz="3600" b="1" dirty="0">
                <a:solidFill>
                  <a:srgbClr val="C00000"/>
                </a:solidFill>
                <a:latin typeface="David" panose="020E0502060401010101" pitchFamily="34" charset="-79"/>
                <a:cs typeface="David" panose="020E0502060401010101" pitchFamily="34" charset="-79"/>
              </a:rPr>
              <a:t>Symptomatic gallstones and related complications</a:t>
            </a:r>
            <a:r>
              <a:rPr lang="en-US" dirty="0"/>
              <a:t/>
            </a:r>
            <a:br>
              <a:rPr lang="en-US" dirty="0"/>
            </a:br>
            <a:endParaRPr lang="ar-SA" dirty="0"/>
          </a:p>
        </p:txBody>
      </p:sp>
      <p:sp>
        <p:nvSpPr>
          <p:cNvPr id="3" name="عنوان فرعي 2"/>
          <p:cNvSpPr>
            <a:spLocks noGrp="1"/>
          </p:cNvSpPr>
          <p:nvPr>
            <p:ph type="subTitle" idx="1"/>
          </p:nvPr>
        </p:nvSpPr>
        <p:spPr>
          <a:xfrm>
            <a:off x="648929" y="835742"/>
            <a:ext cx="10854811" cy="6022258"/>
          </a:xfrm>
        </p:spPr>
        <p:txBody>
          <a:bodyPr>
            <a:normAutofit fontScale="92500" lnSpcReduction="10000"/>
          </a:bodyPr>
          <a:lstStyle/>
          <a:p>
            <a:r>
              <a:rPr lang="en-US" sz="2600" b="1" dirty="0">
                <a:solidFill>
                  <a:srgbClr val="C00000"/>
                </a:solidFill>
                <a:latin typeface="David" panose="020E0502060401010101" pitchFamily="34" charset="-79"/>
                <a:cs typeface="David" panose="020E0502060401010101" pitchFamily="34" charset="-79"/>
              </a:rPr>
              <a:t>1. Biliary colic and chronic cholecystitis</a:t>
            </a:r>
            <a:endParaRPr lang="en-US" sz="2600" dirty="0">
              <a:solidFill>
                <a:srgbClr val="C00000"/>
              </a:solidFill>
              <a:latin typeface="David" panose="020E0502060401010101" pitchFamily="34" charset="-79"/>
              <a:cs typeface="David" panose="020E0502060401010101" pitchFamily="34" charset="-79"/>
            </a:endParaRPr>
          </a:p>
          <a:p>
            <a:pPr algn="l"/>
            <a:r>
              <a:rPr lang="en-US" sz="2600" dirty="0">
                <a:latin typeface="David" panose="020E0502060401010101" pitchFamily="34" charset="-79"/>
                <a:cs typeface="David" panose="020E0502060401010101" pitchFamily="34" charset="-79"/>
              </a:rPr>
              <a:t>Biliary colic is due to transient obstruction of gallbladder from an impacted stones in the neck of gallbladder.</a:t>
            </a:r>
          </a:p>
          <a:p>
            <a:pPr algn="l"/>
            <a:r>
              <a:rPr lang="en-US" sz="2600" b="1" dirty="0">
                <a:solidFill>
                  <a:srgbClr val="FF0000"/>
                </a:solidFill>
                <a:latin typeface="David" panose="020E0502060401010101" pitchFamily="34" charset="-79"/>
                <a:cs typeface="David" panose="020E0502060401010101" pitchFamily="34" charset="-79"/>
              </a:rPr>
              <a:t>Symptoms: </a:t>
            </a:r>
            <a:r>
              <a:rPr lang="en-US" sz="2600" dirty="0">
                <a:latin typeface="David" panose="020E0502060401010101" pitchFamily="34" charset="-79"/>
                <a:cs typeface="David" panose="020E0502060401010101" pitchFamily="34" charset="-79"/>
              </a:rPr>
              <a:t>Sever gripping pain , often developing after meal , which is maximum in the epigastrium and right upper quadrant with radiation to the back. The pain may wax and wane in intensity over several hours , and vomiting and retching are common. Resolution occurs when the stone fall back into the gallbladder lumen or passes to the common bile duct. In some cases the obstruction does not resolve and the patient develops acute cholecystitis.</a:t>
            </a:r>
          </a:p>
          <a:p>
            <a:pPr algn="l"/>
            <a:r>
              <a:rPr lang="en-US" sz="2600" b="1" dirty="0">
                <a:solidFill>
                  <a:srgbClr val="FF0000"/>
                </a:solidFill>
                <a:latin typeface="David" panose="020E0502060401010101" pitchFamily="34" charset="-79"/>
                <a:cs typeface="David" panose="020E0502060401010101" pitchFamily="34" charset="-79"/>
              </a:rPr>
              <a:t>Signs : </a:t>
            </a:r>
            <a:r>
              <a:rPr lang="en-US" sz="2600" dirty="0">
                <a:latin typeface="David" panose="020E0502060401010101" pitchFamily="34" charset="-79"/>
                <a:cs typeface="David" panose="020E0502060401010101" pitchFamily="34" charset="-79"/>
              </a:rPr>
              <a:t>Mild right upper quadrant tenderness , unless the patient develop acute cholecystitis then their will be marked tenderness and rebound.</a:t>
            </a:r>
          </a:p>
          <a:p>
            <a:pPr algn="l"/>
            <a:r>
              <a:rPr lang="en-US" sz="2600" b="1" dirty="0">
                <a:solidFill>
                  <a:srgbClr val="FF0000"/>
                </a:solidFill>
                <a:latin typeface="David" panose="020E0502060401010101" pitchFamily="34" charset="-79"/>
                <a:cs typeface="David" panose="020E0502060401010101" pitchFamily="34" charset="-79"/>
              </a:rPr>
              <a:t>Investigations</a:t>
            </a:r>
            <a:endParaRPr lang="en-US" sz="2600" dirty="0">
              <a:solidFill>
                <a:srgbClr val="FF0000"/>
              </a:solidFill>
              <a:latin typeface="David" panose="020E0502060401010101" pitchFamily="34" charset="-79"/>
              <a:cs typeface="David" panose="020E0502060401010101" pitchFamily="34" charset="-79"/>
            </a:endParaRPr>
          </a:p>
          <a:p>
            <a:pPr algn="l"/>
            <a:r>
              <a:rPr lang="en-US" sz="2600" dirty="0">
                <a:latin typeface="David" panose="020E0502060401010101" pitchFamily="34" charset="-79"/>
                <a:cs typeface="David" panose="020E0502060401010101" pitchFamily="34" charset="-79"/>
              </a:rPr>
              <a:t>Blood tests ( complete blood count , liver function tests and serum amylase) will be normal</a:t>
            </a:r>
          </a:p>
          <a:p>
            <a:pPr algn="l"/>
            <a:r>
              <a:rPr lang="en-US" sz="2600" dirty="0">
                <a:latin typeface="David" panose="020E0502060401010101" pitchFamily="34" charset="-79"/>
                <a:cs typeface="David" panose="020E0502060401010101" pitchFamily="34" charset="-79"/>
              </a:rPr>
              <a:t>Imaging : Ultrasound abdomen will show the gallstones with acoustic shadowing.</a:t>
            </a:r>
          </a:p>
          <a:p>
            <a:pPr algn="l"/>
            <a:r>
              <a:rPr lang="en-US" sz="2600" b="1" dirty="0">
                <a:solidFill>
                  <a:srgbClr val="FF0000"/>
                </a:solidFill>
                <a:latin typeface="David" panose="020E0502060401010101" pitchFamily="34" charset="-79"/>
                <a:cs typeface="David" panose="020E0502060401010101" pitchFamily="34" charset="-79"/>
              </a:rPr>
              <a:t>Treatment :</a:t>
            </a:r>
            <a:r>
              <a:rPr lang="en-US" sz="2600" dirty="0">
                <a:solidFill>
                  <a:srgbClr val="FF0000"/>
                </a:solidFill>
                <a:latin typeface="David" panose="020E0502060401010101" pitchFamily="34" charset="-79"/>
                <a:cs typeface="David" panose="020E0502060401010101" pitchFamily="34" charset="-79"/>
              </a:rPr>
              <a:t> </a:t>
            </a:r>
            <a:r>
              <a:rPr lang="en-US" sz="2600" dirty="0">
                <a:latin typeface="David" panose="020E0502060401010101" pitchFamily="34" charset="-79"/>
                <a:cs typeface="David" panose="020E0502060401010101" pitchFamily="34" charset="-79"/>
              </a:rPr>
              <a:t>cholecystectomy</a:t>
            </a:r>
          </a:p>
          <a:p>
            <a:endParaRPr lang="ar-SA" dirty="0"/>
          </a:p>
        </p:txBody>
      </p:sp>
    </p:spTree>
    <p:extLst>
      <p:ext uri="{BB962C8B-B14F-4D97-AF65-F5344CB8AC3E}">
        <p14:creationId xmlns:p14="http://schemas.microsoft.com/office/powerpoint/2010/main" val="250588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294968"/>
            <a:ext cx="9144000" cy="6361471"/>
          </a:xfrm>
        </p:spPr>
        <p:txBody>
          <a:bodyPr>
            <a:normAutofit fontScale="90000"/>
          </a:bodyPr>
          <a:lstStyle/>
          <a:p>
            <a:pPr algn="l"/>
            <a:r>
              <a:rPr lang="en-US" sz="2700" b="1" dirty="0" smtClean="0">
                <a:solidFill>
                  <a:srgbClr val="FF0000"/>
                </a:solidFill>
                <a:latin typeface="David" panose="020E0502060401010101" pitchFamily="34" charset="-79"/>
                <a:cs typeface="David" panose="020E0502060401010101" pitchFamily="34" charset="-79"/>
              </a:rPr>
              <a:t>                                         2</a:t>
            </a:r>
            <a:r>
              <a:rPr lang="en-US" sz="2700" b="1" dirty="0">
                <a:solidFill>
                  <a:srgbClr val="FF0000"/>
                </a:solidFill>
                <a:latin typeface="David" panose="020E0502060401010101" pitchFamily="34" charset="-79"/>
                <a:cs typeface="David" panose="020E0502060401010101" pitchFamily="34" charset="-79"/>
              </a:rPr>
              <a:t>. Chronic </a:t>
            </a:r>
            <a:r>
              <a:rPr lang="en-US" sz="2700" b="1" dirty="0" smtClean="0">
                <a:solidFill>
                  <a:srgbClr val="FF0000"/>
                </a:solidFill>
                <a:latin typeface="David" panose="020E0502060401010101" pitchFamily="34" charset="-79"/>
                <a:cs typeface="David" panose="020E0502060401010101" pitchFamily="34" charset="-79"/>
              </a:rPr>
              <a:t>cholecystitis</a:t>
            </a:r>
            <a:r>
              <a:rPr lang="en-US" sz="2700" b="1" dirty="0" smtClean="0">
                <a:latin typeface="David" panose="020E0502060401010101" pitchFamily="34" charset="-79"/>
                <a:cs typeface="David" panose="020E0502060401010101" pitchFamily="34" charset="-79"/>
              </a:rPr>
              <a:t/>
            </a:r>
            <a:br>
              <a:rPr lang="en-US" sz="2700" b="1" dirty="0" smtClean="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Chronic cholecystitis is the most common cause of symptomatic gallbladder</a:t>
            </a:r>
            <a:r>
              <a:rPr lang="en-US" sz="2700" dirty="0" smtClean="0">
                <a:latin typeface="David" panose="020E0502060401010101" pitchFamily="34" charset="-79"/>
                <a:cs typeface="David" panose="020E0502060401010101" pitchFamily="34" charset="-79"/>
              </a:rPr>
              <a:t>.</a:t>
            </a:r>
            <a:br>
              <a:rPr lang="en-US" sz="2700" dirty="0" smtClean="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Pathology : </a:t>
            </a:r>
            <a:r>
              <a:rPr lang="en-US" sz="2700" dirty="0">
                <a:latin typeface="David" panose="020E0502060401010101" pitchFamily="34" charset="-79"/>
                <a:cs typeface="David" panose="020E0502060401010101" pitchFamily="34" charset="-79"/>
              </a:rPr>
              <a:t>It is characterized by fibrosis , contraction of gallbladder and chronic inflammatory changes with marked thickening of the wall. Predisposing factors included repeated bouts of biliary colic and acute cholecystitis or chronic typhoid infection of gallbladder.</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Symptoms : </a:t>
            </a:r>
            <a:r>
              <a:rPr lang="en-US" sz="2700" dirty="0">
                <a:latin typeface="David" panose="020E0502060401010101" pitchFamily="34" charset="-79"/>
                <a:cs typeface="David" panose="020E0502060401010101" pitchFamily="34" charset="-79"/>
              </a:rPr>
              <a:t>recurrent right upper quadrant abdominal pain , flatulence , fatty food intolerance.</a:t>
            </a:r>
            <a:br>
              <a:rPr lang="en-US" sz="2700" dirty="0">
                <a:latin typeface="David" panose="020E0502060401010101" pitchFamily="34" charset="-79"/>
                <a:cs typeface="David" panose="020E0502060401010101" pitchFamily="34" charset="-79"/>
              </a:rPr>
            </a:br>
            <a:r>
              <a:rPr lang="en-US" sz="2700" b="1" dirty="0">
                <a:latin typeface="David" panose="020E0502060401010101" pitchFamily="34" charset="-79"/>
                <a:cs typeface="David" panose="020E0502060401010101" pitchFamily="34" charset="-79"/>
              </a:rPr>
              <a:t>Signs :</a:t>
            </a:r>
            <a:r>
              <a:rPr lang="en-US" sz="2700" dirty="0">
                <a:latin typeface="David" panose="020E0502060401010101" pitchFamily="34" charset="-79"/>
                <a:cs typeface="David" panose="020E0502060401010101" pitchFamily="34" charset="-79"/>
              </a:rPr>
              <a:t> no significant signs</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Differential diagnosis</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Duodenal ulcer</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Hiatal hernia</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Myocardial ischemia</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Chronic pancreatitis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gastrointestinal neoplasia</a:t>
            </a:r>
            <a:r>
              <a:rPr lang="en-US" dirty="0"/>
              <a:t/>
            </a:r>
            <a:br>
              <a:rPr lang="en-US" dirty="0"/>
            </a:br>
            <a:r>
              <a:rPr lang="en-US" sz="2700" b="1" dirty="0" smtClean="0">
                <a:solidFill>
                  <a:srgbClr val="FF0000"/>
                </a:solidFill>
                <a:latin typeface="David" panose="020E0502060401010101" pitchFamily="34" charset="-79"/>
                <a:cs typeface="David" panose="020E0502060401010101" pitchFamily="34" charset="-79"/>
              </a:rPr>
              <a:t>Treatment : </a:t>
            </a:r>
            <a:r>
              <a:rPr lang="en-US" sz="2700" dirty="0" smtClean="0">
                <a:latin typeface="David" panose="020E0502060401010101" pitchFamily="34" charset="-79"/>
                <a:cs typeface="David" panose="020E0502060401010101" pitchFamily="34" charset="-79"/>
              </a:rPr>
              <a:t>Cholecystectomy</a:t>
            </a:r>
            <a:endParaRPr lang="ar-SA" sz="2700" dirty="0"/>
          </a:p>
        </p:txBody>
      </p:sp>
    </p:spTree>
    <p:extLst>
      <p:ext uri="{BB962C8B-B14F-4D97-AF65-F5344CB8AC3E}">
        <p14:creationId xmlns:p14="http://schemas.microsoft.com/office/powerpoint/2010/main" val="3645843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245806"/>
            <a:ext cx="9144000" cy="6410633"/>
          </a:xfrm>
        </p:spPr>
        <p:txBody>
          <a:bodyPr>
            <a:normAutofit fontScale="90000"/>
          </a:bodyPr>
          <a:lstStyle/>
          <a:p>
            <a:pPr algn="l"/>
            <a:r>
              <a:rPr lang="en-US" sz="3600" b="1" dirty="0" smtClean="0">
                <a:solidFill>
                  <a:srgbClr val="FF0000"/>
                </a:solidFill>
                <a:latin typeface="David" panose="020E0502060401010101" pitchFamily="34" charset="-79"/>
                <a:cs typeface="David" panose="020E0502060401010101" pitchFamily="34" charset="-79"/>
              </a:rPr>
              <a:t>                               3</a:t>
            </a:r>
            <a:r>
              <a:rPr lang="en-US" sz="3600" b="1" dirty="0">
                <a:solidFill>
                  <a:srgbClr val="FF0000"/>
                </a:solidFill>
                <a:latin typeface="David" panose="020E0502060401010101" pitchFamily="34" charset="-79"/>
                <a:cs typeface="David" panose="020E0502060401010101" pitchFamily="34" charset="-79"/>
              </a:rPr>
              <a:t>. Acute </a:t>
            </a:r>
            <a:r>
              <a:rPr lang="en-US" sz="3600" b="1" dirty="0" smtClean="0">
                <a:solidFill>
                  <a:srgbClr val="FF0000"/>
                </a:solidFill>
                <a:latin typeface="David" panose="020E0502060401010101" pitchFamily="34" charset="-79"/>
                <a:cs typeface="David" panose="020E0502060401010101" pitchFamily="34" charset="-79"/>
              </a:rPr>
              <a:t>cholecystitis</a:t>
            </a:r>
            <a:r>
              <a:rPr lang="en-US" sz="2700" b="1" dirty="0" smtClean="0">
                <a:latin typeface="David" panose="020E0502060401010101" pitchFamily="34" charset="-79"/>
                <a:cs typeface="David" panose="020E0502060401010101" pitchFamily="34" charset="-79"/>
              </a:rPr>
              <a:t/>
            </a:r>
            <a:br>
              <a:rPr lang="en-US" sz="2700" b="1" dirty="0" smtClean="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ar-SA" sz="2700" dirty="0">
                <a:latin typeface="David" panose="020E0502060401010101" pitchFamily="34" charset="-79"/>
              </a:rPr>
              <a:t>÷</a:t>
            </a:r>
            <a:r>
              <a:rPr lang="en-US" sz="2700" dirty="0">
                <a:latin typeface="David" panose="020E0502060401010101" pitchFamily="34" charset="-79"/>
                <a:cs typeface="David" panose="020E0502060401010101" pitchFamily="34" charset="-79"/>
              </a:rPr>
              <a:t>It is due to obstruction of gallbladder from an impacted stones in the neck of gallbladder or cystic duct resulting in a chemical inflammatory reactions that may superimposed by bacterial infection ( mainly</a:t>
            </a:r>
            <a:r>
              <a:rPr lang="en-US" sz="2700" i="1" dirty="0">
                <a:latin typeface="David" panose="020E0502060401010101" pitchFamily="34" charset="-79"/>
                <a:cs typeface="David" panose="020E0502060401010101" pitchFamily="34" charset="-79"/>
              </a:rPr>
              <a:t> E. Coli , Klebsiela aerogenoses</a:t>
            </a:r>
            <a:r>
              <a:rPr lang="en-US" sz="2700" dirty="0">
                <a:latin typeface="David" panose="020E0502060401010101" pitchFamily="34" charset="-79"/>
                <a:cs typeface="David" panose="020E0502060401010101" pitchFamily="34" charset="-79"/>
              </a:rPr>
              <a:t>), usually it start as biliary colic. The thickened gallbladder wall becomes intensely inflamed , edematous and occasionally gangrenous. The fundus of distended , inflamed gallbladder may perforate, giving rise to localized abscess formation and occasionally to biliary peritonitis</a:t>
            </a:r>
            <a:r>
              <a:rPr lang="en-US" sz="2700" dirty="0" smtClean="0">
                <a:latin typeface="David" panose="020E0502060401010101" pitchFamily="34" charset="-79"/>
                <a:cs typeface="David" panose="020E0502060401010101" pitchFamily="34" charset="-79"/>
              </a:rPr>
              <a:t>.</a:t>
            </a:r>
            <a:br>
              <a:rPr lang="en-US" sz="2700"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Symptoms : </a:t>
            </a:r>
            <a:r>
              <a:rPr lang="en-US" sz="2700" dirty="0">
                <a:latin typeface="David" panose="020E0502060401010101" pitchFamily="34" charset="-79"/>
                <a:cs typeface="David" panose="020E0502060401010101" pitchFamily="34" charset="-79"/>
              </a:rPr>
              <a:t>Sever persistent abdominal pain , mainly in the right upper quadrant radiating to the right subscapular region, associated with tachycardia , pyrexia, nausea, and vomiting . The pain in acute cholecystitis is usually constant and continue for 24 hours or more differentiating this from biliary colic where the pain is short-lasting.</a:t>
            </a:r>
            <a:r>
              <a:rPr lang="en-US" dirty="0"/>
              <a:t/>
            </a:r>
            <a:br>
              <a:rPr lang="en-US" dirty="0"/>
            </a:br>
            <a:endParaRPr lang="ar-SA" dirty="0"/>
          </a:p>
        </p:txBody>
      </p:sp>
    </p:spTree>
    <p:extLst>
      <p:ext uri="{BB962C8B-B14F-4D97-AF65-F5344CB8AC3E}">
        <p14:creationId xmlns:p14="http://schemas.microsoft.com/office/powerpoint/2010/main" val="22369272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0"/>
            <a:ext cx="9144000" cy="7354529"/>
          </a:xfrm>
        </p:spPr>
        <p:txBody>
          <a:bodyPr>
            <a:normAutofit fontScale="90000"/>
          </a:bodyPr>
          <a:lstStyle/>
          <a:p>
            <a:pPr algn="l"/>
            <a:r>
              <a:rPr lang="en-US" sz="2700" b="1" dirty="0">
                <a:solidFill>
                  <a:srgbClr val="FF0000"/>
                </a:solidFill>
                <a:latin typeface="David" panose="020E0502060401010101" pitchFamily="34" charset="-79"/>
                <a:cs typeface="David" panose="020E0502060401010101" pitchFamily="34" charset="-79"/>
              </a:rPr>
              <a:t>Signs :</a:t>
            </a:r>
            <a:r>
              <a:rPr lang="en-US" sz="2700" dirty="0">
                <a:solidFill>
                  <a:srgbClr val="FF0000"/>
                </a:solidFill>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Abdominal tenderness and rigidity may be generalized but are most marked over the gallbladder. Boas,s sign ( hyperesthesia over the region around the tip of the right scapula ) and Murphy's sign ( a catching of the breath at the height of inspiration while the gallbladder area is palpated ) are usually present. A right hypochondrial mass may be felt . This is due to omentum ' wrapped ' around the inflamed gallbladder. The development of a tender mass , associated with rigors and marked pyrexia , signal empyema formation. The gallbladder may become gangrenous and perforate , giving rise to biliary peritonitis. Jaundice can develop during the attack. Usually due to associated stone in the common bile duct but gallbladder may be compressed by enlarged gallbladder or due to severe edema in porta hepatis</a:t>
            </a:r>
            <a:r>
              <a:rPr lang="en-US" sz="2700" dirty="0" smtClean="0">
                <a:latin typeface="David" panose="020E0502060401010101" pitchFamily="34" charset="-79"/>
                <a:cs typeface="David" panose="020E0502060401010101" pitchFamily="34" charset="-79"/>
              </a:rPr>
              <a:t>.</a:t>
            </a:r>
            <a:br>
              <a:rPr lang="en-US" sz="2700"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Differential diagnosis</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Perforated peptic ulcer</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High retrocaecal appendicitis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Acute pancreatitis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Myocardial infarction</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Basal pneumonia  </a:t>
            </a:r>
            <a:r>
              <a:rPr lang="en-US" dirty="0"/>
              <a:t/>
            </a:r>
            <a:br>
              <a:rPr lang="en-US" dirty="0"/>
            </a:br>
            <a:endParaRPr lang="ar-SA" dirty="0"/>
          </a:p>
        </p:txBody>
      </p:sp>
    </p:spTree>
    <p:extLst>
      <p:ext uri="{BB962C8B-B14F-4D97-AF65-F5344CB8AC3E}">
        <p14:creationId xmlns:p14="http://schemas.microsoft.com/office/powerpoint/2010/main" val="22742168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226142"/>
            <a:ext cx="9144000" cy="6823587"/>
          </a:xfrm>
        </p:spPr>
        <p:txBody>
          <a:bodyPr>
            <a:normAutofit fontScale="90000"/>
          </a:bodyPr>
          <a:lstStyle/>
          <a:p>
            <a:pPr algn="l"/>
            <a:r>
              <a:rPr lang="en-US" sz="2700" b="1" dirty="0" smtClean="0">
                <a:solidFill>
                  <a:srgbClr val="FF0000"/>
                </a:solidFill>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Investigations</a:t>
            </a:r>
            <a:r>
              <a:rPr lang="ar-SA" sz="2700" b="1" dirty="0" smtClean="0">
                <a:latin typeface="David" panose="020E0502060401010101" pitchFamily="34" charset="-79"/>
                <a:cs typeface="David" panose="020E0502060401010101" pitchFamily="34" charset="-79"/>
              </a:rPr>
              <a:t/>
            </a:r>
            <a:br>
              <a:rPr lang="ar-SA" sz="2700" b="1"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Blood tests : </a:t>
            </a:r>
            <a:r>
              <a:rPr lang="en-US" sz="2700" dirty="0">
                <a:latin typeface="David" panose="020E0502060401010101" pitchFamily="34" charset="-79"/>
                <a:cs typeface="David" panose="020E0502060401010101" pitchFamily="34" charset="-79"/>
              </a:rPr>
              <a:t>will show high white blood count (leukocytosis), sometime high liver function test due to the edema in the porta haptis compressing the extra-hepatic biliary tract.</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Imaging: </a:t>
            </a:r>
            <a:r>
              <a:rPr lang="en-US" sz="2700" dirty="0">
                <a:latin typeface="David" panose="020E0502060401010101" pitchFamily="34" charset="-79"/>
                <a:cs typeface="David" panose="020E0502060401010101" pitchFamily="34" charset="-79"/>
              </a:rPr>
              <a:t>Ultrasound abdomen will show distended gallbladder with thick wall , peri-cholecystic fluids and positive ultrasound prop Murphy's sign</a:t>
            </a:r>
            <a:r>
              <a:rPr lang="en-US" sz="2700" dirty="0" smtClean="0">
                <a:latin typeface="David" panose="020E0502060401010101" pitchFamily="34" charset="-79"/>
                <a:cs typeface="David" panose="020E0502060401010101" pitchFamily="34" charset="-79"/>
              </a:rPr>
              <a:t>.</a:t>
            </a:r>
            <a:br>
              <a:rPr lang="en-US" sz="2700"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Treatment</a:t>
            </a:r>
            <a:r>
              <a:rPr lang="ar-SA" sz="2700" b="1" dirty="0" smtClean="0">
                <a:latin typeface="David" panose="020E0502060401010101" pitchFamily="34" charset="-79"/>
                <a:cs typeface="David" panose="020E0502060401010101" pitchFamily="34" charset="-79"/>
              </a:rPr>
              <a:t/>
            </a:r>
            <a:br>
              <a:rPr lang="ar-SA" sz="2700" b="1"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Admission to the hospital</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Nothing given by mouth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Intravenous fluids infusion</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Intravenous antibiotics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Analgesia</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6. Surgery : Cholecystectomy if the patient presented within 3 days from the onset of the symptoms, otherwise should be managed conservatively and interval cholecystectomy after 2 – 3 months</a:t>
            </a:r>
            <a:r>
              <a:rPr lang="en-US" dirty="0"/>
              <a:t/>
            </a:r>
            <a:br>
              <a:rPr lang="en-US" dirty="0"/>
            </a:br>
            <a:endParaRPr lang="ar-SA" dirty="0"/>
          </a:p>
        </p:txBody>
      </p:sp>
    </p:spTree>
    <p:extLst>
      <p:ext uri="{BB962C8B-B14F-4D97-AF65-F5344CB8AC3E}">
        <p14:creationId xmlns:p14="http://schemas.microsoft.com/office/powerpoint/2010/main" val="12224207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67148"/>
            <a:ext cx="11956027" cy="6690852"/>
          </a:xfrm>
        </p:spPr>
        <p:txBody>
          <a:bodyPr>
            <a:normAutofit fontScale="90000"/>
          </a:bodyPr>
          <a:lstStyle/>
          <a:p>
            <a:pPr algn="l"/>
            <a:r>
              <a:rPr lang="en-US" sz="3600" b="1" dirty="0" smtClean="0">
                <a:solidFill>
                  <a:srgbClr val="FF0000"/>
                </a:solidFill>
                <a:latin typeface="David" panose="020E0502060401010101" pitchFamily="34" charset="-79"/>
                <a:cs typeface="David" panose="020E0502060401010101" pitchFamily="34" charset="-79"/>
              </a:rPr>
              <a:t>                               </a:t>
            </a:r>
            <a:br>
              <a:rPr lang="en-US" sz="3600" b="1" dirty="0" smtClean="0">
                <a:solidFill>
                  <a:srgbClr val="FF0000"/>
                </a:solidFill>
                <a:latin typeface="David" panose="020E0502060401010101" pitchFamily="34" charset="-79"/>
                <a:cs typeface="David" panose="020E0502060401010101" pitchFamily="34" charset="-79"/>
              </a:rPr>
            </a:br>
            <a:r>
              <a:rPr lang="en-US" sz="3600" b="1" dirty="0">
                <a:solidFill>
                  <a:srgbClr val="FF0000"/>
                </a:solidFill>
                <a:latin typeface="David" panose="020E0502060401010101" pitchFamily="34" charset="-79"/>
                <a:cs typeface="David" panose="020E0502060401010101" pitchFamily="34" charset="-79"/>
              </a:rPr>
              <a:t/>
            </a:r>
            <a:br>
              <a:rPr lang="en-US" sz="3600" b="1" dirty="0">
                <a:solidFill>
                  <a:srgbClr val="FF0000"/>
                </a:solidFill>
                <a:latin typeface="David" panose="020E0502060401010101" pitchFamily="34" charset="-79"/>
                <a:cs typeface="David" panose="020E0502060401010101" pitchFamily="34" charset="-79"/>
              </a:rPr>
            </a:br>
            <a:r>
              <a:rPr lang="en-US" sz="3600" b="1" dirty="0" smtClean="0">
                <a:solidFill>
                  <a:srgbClr val="FF0000"/>
                </a:solidFill>
                <a:latin typeface="David" panose="020E0502060401010101" pitchFamily="34" charset="-79"/>
                <a:cs typeface="David" panose="020E0502060401010101" pitchFamily="34" charset="-79"/>
              </a:rPr>
              <a:t/>
            </a:r>
            <a:br>
              <a:rPr lang="en-US" sz="3600" b="1" dirty="0" smtClean="0">
                <a:solidFill>
                  <a:srgbClr val="FF0000"/>
                </a:solidFill>
                <a:latin typeface="David" panose="020E0502060401010101" pitchFamily="34" charset="-79"/>
                <a:cs typeface="David" panose="020E0502060401010101" pitchFamily="34" charset="-79"/>
              </a:rPr>
            </a:br>
            <a:r>
              <a:rPr lang="en-US" sz="3600" b="1" dirty="0">
                <a:solidFill>
                  <a:srgbClr val="FF0000"/>
                </a:solidFill>
                <a:latin typeface="David" panose="020E0502060401010101" pitchFamily="34" charset="-79"/>
                <a:cs typeface="David" panose="020E0502060401010101" pitchFamily="34" charset="-79"/>
              </a:rPr>
              <a:t/>
            </a:r>
            <a:br>
              <a:rPr lang="en-US" sz="3600" b="1" dirty="0">
                <a:solidFill>
                  <a:srgbClr val="FF0000"/>
                </a:solidFill>
                <a:latin typeface="David" panose="020E0502060401010101" pitchFamily="34" charset="-79"/>
                <a:cs typeface="David" panose="020E0502060401010101" pitchFamily="34" charset="-79"/>
              </a:rPr>
            </a:br>
            <a:r>
              <a:rPr lang="en-US" sz="3600" b="1" dirty="0" smtClean="0">
                <a:solidFill>
                  <a:srgbClr val="FF0000"/>
                </a:solidFill>
                <a:latin typeface="David" panose="020E0502060401010101" pitchFamily="34" charset="-79"/>
                <a:cs typeface="David" panose="020E0502060401010101" pitchFamily="34" charset="-79"/>
              </a:rPr>
              <a:t>                                           4</a:t>
            </a:r>
            <a:r>
              <a:rPr lang="en-US" sz="3600" b="1" dirty="0">
                <a:solidFill>
                  <a:srgbClr val="FF0000"/>
                </a:solidFill>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Choledocholithiasis                  </a:t>
            </a:r>
            <a:br>
              <a:rPr lang="en-US" sz="3600" b="1" dirty="0" smtClean="0">
                <a:solidFill>
                  <a:srgbClr val="FF0000"/>
                </a:solidFill>
                <a:latin typeface="David" panose="020E0502060401010101" pitchFamily="34" charset="-79"/>
                <a:cs typeface="David" panose="020E0502060401010101" pitchFamily="34" charset="-79"/>
              </a:rPr>
            </a:br>
            <a:r>
              <a:rPr lang="en-US" sz="3600" dirty="0" smtClean="0">
                <a:solidFill>
                  <a:srgbClr val="FF0000"/>
                </a:solidFill>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err="1">
                <a:latin typeface="David" panose="020E0502060401010101" pitchFamily="34" charset="-79"/>
                <a:cs typeface="David" panose="020E0502060401010101" pitchFamily="34" charset="-79"/>
              </a:rPr>
              <a:t>Choledocholithiasis</a:t>
            </a:r>
            <a:r>
              <a:rPr lang="en-US" sz="2700" dirty="0">
                <a:latin typeface="David" panose="020E0502060401010101" pitchFamily="34" charset="-79"/>
                <a:cs typeface="David" panose="020E0502060401010101" pitchFamily="34" charset="-79"/>
              </a:rPr>
              <a:t> is the presence of stones in the bile ducts. The vast majority of stones in the common bile duct originate from the gallbladder ( secondary duct stone ) while the primary duct stones are rare.</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Symptoms</a:t>
            </a:r>
            <a:r>
              <a:rPr lang="en-US" sz="2700" b="1" dirty="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It can be asymptomatic</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Jaundice</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Pale stool</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Dark urine</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Itching </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Signs</a:t>
            </a:r>
            <a:r>
              <a:rPr lang="en-US" sz="2700" b="1" dirty="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Jaundice ( yellowish sclera and sometimes skin)</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Scratch marks in the skin</a:t>
            </a:r>
            <a:br>
              <a:rPr lang="en-US" sz="2700" dirty="0">
                <a:latin typeface="David" panose="020E0502060401010101" pitchFamily="34" charset="-79"/>
                <a:cs typeface="David" panose="020E0502060401010101" pitchFamily="34" charset="-79"/>
              </a:rPr>
            </a:br>
            <a:r>
              <a:rPr lang="ar-SA" sz="2700" dirty="0" smtClean="0">
                <a:latin typeface="David" panose="020E0502060401010101" pitchFamily="34" charset="-79"/>
                <a:cs typeface="David" panose="020E0502060401010101" pitchFamily="34" charset="-79"/>
              </a:rPr>
              <a:t> </a:t>
            </a:r>
            <a:r>
              <a:rPr lang="en-US" dirty="0"/>
              <a:t/>
            </a:r>
            <a:br>
              <a:rPr lang="en-US" dirty="0"/>
            </a:br>
            <a:endParaRPr lang="ar-SA" dirty="0"/>
          </a:p>
        </p:txBody>
      </p:sp>
    </p:spTree>
    <p:extLst>
      <p:ext uri="{BB962C8B-B14F-4D97-AF65-F5344CB8AC3E}">
        <p14:creationId xmlns:p14="http://schemas.microsoft.com/office/powerpoint/2010/main" val="25933339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275304"/>
            <a:ext cx="9144000" cy="5535561"/>
          </a:xfrm>
        </p:spPr>
        <p:txBody>
          <a:bodyPr>
            <a:normAutofit fontScale="90000"/>
          </a:bodyPr>
          <a:lstStyle/>
          <a:p>
            <a:pPr algn="l"/>
            <a:r>
              <a:rPr lang="en-US" sz="2400" b="1" dirty="0" smtClean="0">
                <a:solidFill>
                  <a:srgbClr val="FF0000"/>
                </a:solidFill>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Investigations</a:t>
            </a:r>
            <a:r>
              <a:rPr lang="en-US" sz="2400" b="1" dirty="0" smtClean="0">
                <a:solidFill>
                  <a:srgbClr val="FF0000"/>
                </a:solidFill>
                <a:latin typeface="David" panose="020E0502060401010101" pitchFamily="34" charset="-79"/>
                <a:cs typeface="David" panose="020E0502060401010101" pitchFamily="34" charset="-79"/>
              </a:rPr>
              <a:t/>
            </a:r>
            <a:br>
              <a:rPr lang="en-US" sz="2400" b="1" dirty="0" smtClean="0">
                <a:solidFill>
                  <a:srgbClr val="FF0000"/>
                </a:solidFill>
                <a:latin typeface="David" panose="020E0502060401010101" pitchFamily="34" charset="-79"/>
                <a:cs typeface="David" panose="020E0502060401010101" pitchFamily="34" charset="-79"/>
              </a:rPr>
            </a:b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b="1" dirty="0">
                <a:solidFill>
                  <a:srgbClr val="FF0000"/>
                </a:solidFill>
                <a:latin typeface="David" panose="020E0502060401010101" pitchFamily="34" charset="-79"/>
                <a:cs typeface="David" panose="020E0502060401010101" pitchFamily="34" charset="-79"/>
              </a:rPr>
              <a:t>Blood </a:t>
            </a:r>
            <a:r>
              <a:rPr lang="en-US" sz="2400" b="1" dirty="0" smtClean="0">
                <a:solidFill>
                  <a:srgbClr val="FF0000"/>
                </a:solidFill>
                <a:latin typeface="David" panose="020E0502060401010101" pitchFamily="34" charset="-79"/>
                <a:cs typeface="David" panose="020E0502060401010101" pitchFamily="34" charset="-79"/>
              </a:rPr>
              <a:t>tests</a:t>
            </a:r>
            <a:br>
              <a:rPr lang="en-US" sz="2400" b="1" dirty="0" smtClean="0">
                <a:solidFill>
                  <a:srgbClr val="FF0000"/>
                </a:solidFill>
                <a:latin typeface="David" panose="020E0502060401010101" pitchFamily="34" charset="-79"/>
                <a:cs typeface="David" panose="020E0502060401010101" pitchFamily="34" charset="-79"/>
              </a:rPr>
            </a:br>
            <a:r>
              <a:rPr lang="en-US" sz="2400" b="1" dirty="0" smtClean="0">
                <a:solidFill>
                  <a:srgbClr val="FF0000"/>
                </a:solidFill>
                <a:latin typeface="David" panose="020E0502060401010101" pitchFamily="34" charset="-79"/>
                <a:cs typeface="David" panose="020E0502060401010101" pitchFamily="34" charset="-79"/>
              </a:rPr>
              <a:t> </a:t>
            </a:r>
            <a:r>
              <a:rPr lang="en-US" sz="2400" dirty="0">
                <a:latin typeface="David" panose="020E0502060401010101" pitchFamily="34" charset="-79"/>
                <a:cs typeface="David" panose="020E0502060401010101" pitchFamily="34" charset="-79"/>
              </a:rPr>
              <a:t>will show high liver function tests (ALT , AST , ALP , T. bilirubin , D. bilirubin - especially alkaline phosphatase and bilirubin level and the level of direct bilirubin is higher than the indirect bilirubin</a:t>
            </a:r>
            <a:r>
              <a:rPr lang="en-US" sz="2400" dirty="0" smtClean="0">
                <a:latin typeface="David" panose="020E0502060401010101" pitchFamily="34" charset="-79"/>
                <a:cs typeface="David" panose="020E0502060401010101" pitchFamily="34" charset="-79"/>
              </a:rPr>
              <a:t>)</a:t>
            </a:r>
            <a:r>
              <a:rPr lang="ar-SA" sz="2400" dirty="0" smtClean="0">
                <a:latin typeface="David" panose="020E0502060401010101" pitchFamily="34" charset="-79"/>
                <a:cs typeface="David" panose="020E0502060401010101" pitchFamily="34" charset="-79"/>
              </a:rPr>
              <a:t/>
            </a:r>
            <a:br>
              <a:rPr lang="ar-SA" sz="2400" dirty="0" smtClean="0">
                <a:latin typeface="David" panose="020E0502060401010101" pitchFamily="34" charset="-79"/>
                <a:cs typeface="David" panose="020E0502060401010101" pitchFamily="34" charset="-79"/>
              </a:rPr>
            </a:b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b="1" dirty="0">
                <a:solidFill>
                  <a:srgbClr val="FF0000"/>
                </a:solidFill>
                <a:latin typeface="David" panose="020E0502060401010101" pitchFamily="34" charset="-79"/>
                <a:cs typeface="David" panose="020E0502060401010101" pitchFamily="34" charset="-79"/>
              </a:rPr>
              <a:t>Imaging </a:t>
            </a:r>
            <a:br>
              <a:rPr lang="en-US" sz="2400" b="1" dirty="0">
                <a:solidFill>
                  <a:srgbClr val="FF0000"/>
                </a:solidFill>
                <a:latin typeface="David" panose="020E0502060401010101" pitchFamily="34" charset="-79"/>
                <a:cs typeface="David" panose="020E0502060401010101" pitchFamily="34" charset="-79"/>
              </a:rPr>
            </a:br>
            <a:r>
              <a:rPr lang="en-US" sz="2400" dirty="0" smtClean="0">
                <a:latin typeface="David" panose="020E0502060401010101" pitchFamily="34" charset="-79"/>
                <a:cs typeface="David" panose="020E0502060401010101" pitchFamily="34" charset="-79"/>
              </a:rPr>
              <a:t>Ultrasound </a:t>
            </a:r>
            <a:r>
              <a:rPr lang="en-US" sz="2400" dirty="0">
                <a:latin typeface="David" panose="020E0502060401010101" pitchFamily="34" charset="-79"/>
                <a:cs typeface="David" panose="020E0502060401010101" pitchFamily="34" charset="-79"/>
              </a:rPr>
              <a:t>abdomen will show dilated extra-hepatic biliary system , possibly will show gallstone and the stone in the common bile </a:t>
            </a:r>
            <a:r>
              <a:rPr lang="en-US" sz="2400" dirty="0" smtClean="0">
                <a:latin typeface="David" panose="020E0502060401010101" pitchFamily="34" charset="-79"/>
                <a:cs typeface="David" panose="020E0502060401010101" pitchFamily="34" charset="-79"/>
              </a:rPr>
              <a:t>duct</a:t>
            </a:r>
            <a:br>
              <a:rPr lang="en-US" sz="2400" dirty="0" smtClean="0">
                <a:latin typeface="David" panose="020E0502060401010101" pitchFamily="34" charset="-79"/>
                <a:cs typeface="David" panose="020E0502060401010101" pitchFamily="34" charset="-79"/>
              </a:rPr>
            </a:br>
            <a:r>
              <a:rPr lang="en-US" sz="2400" dirty="0" smtClean="0">
                <a:latin typeface="David" panose="020E0502060401010101" pitchFamily="34" charset="-79"/>
                <a:cs typeface="David" panose="020E0502060401010101" pitchFamily="34" charset="-79"/>
              </a:rPr>
              <a:t> </a:t>
            </a: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dirty="0" smtClean="0">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Treatment</a:t>
            </a:r>
            <a:r>
              <a:rPr lang="en-US" sz="2400" b="1" dirty="0" smtClean="0">
                <a:solidFill>
                  <a:srgbClr val="FF0000"/>
                </a:solidFill>
                <a:latin typeface="David" panose="020E0502060401010101" pitchFamily="34" charset="-79"/>
                <a:cs typeface="David" panose="020E0502060401010101" pitchFamily="34" charset="-79"/>
              </a:rPr>
              <a:t> </a:t>
            </a:r>
            <a:r>
              <a:rPr lang="en-US" sz="2400" b="1" dirty="0">
                <a:solidFill>
                  <a:srgbClr val="FF0000"/>
                </a:solidFill>
                <a:latin typeface="David" panose="020E0502060401010101" pitchFamily="34" charset="-79"/>
                <a:cs typeface="David" panose="020E0502060401010101" pitchFamily="34" charset="-79"/>
              </a:rPr>
              <a:t/>
            </a:r>
            <a:br>
              <a:rPr lang="en-US" sz="2400" b="1" dirty="0">
                <a:solidFill>
                  <a:srgbClr val="FF0000"/>
                </a:solidFill>
                <a:latin typeface="David" panose="020E0502060401010101" pitchFamily="34" charset="-79"/>
                <a:cs typeface="David" panose="020E0502060401010101" pitchFamily="34" charset="-79"/>
              </a:rPr>
            </a:br>
            <a:r>
              <a:rPr lang="en-US" sz="2400" dirty="0" smtClean="0">
                <a:latin typeface="David" panose="020E0502060401010101" pitchFamily="34" charset="-79"/>
                <a:cs typeface="David" panose="020E0502060401010101" pitchFamily="34" charset="-79"/>
              </a:rPr>
              <a:t>Endoscopic </a:t>
            </a:r>
            <a:r>
              <a:rPr lang="en-US" sz="2400" dirty="0">
                <a:latin typeface="David" panose="020E0502060401010101" pitchFamily="34" charset="-79"/>
                <a:cs typeface="David" panose="020E0502060401010101" pitchFamily="34" charset="-79"/>
              </a:rPr>
              <a:t>retrograde cholangiopancreatography (ERCP) with stone extraction from the bile duct followed by laparoscopic cholecystectomy .</a:t>
            </a:r>
            <a:r>
              <a:rPr lang="en-US" dirty="0"/>
              <a:t/>
            </a:r>
            <a:br>
              <a:rPr lang="en-US" dirty="0"/>
            </a:br>
            <a:endParaRPr lang="ar-SA" dirty="0"/>
          </a:p>
        </p:txBody>
      </p:sp>
    </p:spTree>
    <p:extLst>
      <p:ext uri="{BB962C8B-B14F-4D97-AF65-F5344CB8AC3E}">
        <p14:creationId xmlns:p14="http://schemas.microsoft.com/office/powerpoint/2010/main" val="31832026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550606" y="-1002890"/>
            <a:ext cx="11474246" cy="8141109"/>
          </a:xfrm>
        </p:spPr>
        <p:txBody>
          <a:bodyPr>
            <a:normAutofit fontScale="90000"/>
          </a:bodyPr>
          <a:lstStyle/>
          <a:p>
            <a:pPr algn="l"/>
            <a:r>
              <a:rPr lang="en-US" sz="3600" b="1" dirty="0" smtClean="0">
                <a:solidFill>
                  <a:srgbClr val="FF0000"/>
                </a:solidFill>
                <a:latin typeface="David" panose="020E0502060401010101" pitchFamily="34" charset="-79"/>
                <a:cs typeface="David" panose="020E0502060401010101" pitchFamily="34" charset="-79"/>
              </a:rPr>
              <a:t>                                              5. Cholangitis  </a:t>
            </a:r>
            <a:r>
              <a:rPr lang="en-US" sz="2700" b="1" dirty="0" smtClean="0">
                <a:latin typeface="David" panose="020E0502060401010101" pitchFamily="34" charset="-79"/>
                <a:cs typeface="David" panose="020E0502060401010101" pitchFamily="34" charset="-79"/>
              </a:rPr>
              <a:t/>
            </a:r>
            <a:br>
              <a:rPr lang="en-US" sz="2700" b="1" dirty="0" smtClean="0">
                <a:latin typeface="David" panose="020E0502060401010101" pitchFamily="34" charset="-79"/>
                <a:cs typeface="David" panose="020E0502060401010101" pitchFamily="34" charset="-79"/>
              </a:rPr>
            </a:br>
            <a:r>
              <a:rPr lang="en-US" sz="2700" b="1"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Infection of obstructed biliary tract causes cholangitis</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Symptoms : </a:t>
            </a:r>
            <a:r>
              <a:rPr lang="en-US" sz="2700" dirty="0">
                <a:latin typeface="David" panose="020E0502060401010101" pitchFamily="34" charset="-79"/>
                <a:cs typeface="David" panose="020E0502060401010101" pitchFamily="34" charset="-79"/>
              </a:rPr>
              <a:t>Right upper quadrant abdominal pain , pyrexia and jaundice ( Charcot's triad)</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Signs : </a:t>
            </a:r>
            <a:r>
              <a:rPr lang="en-US" sz="2700" dirty="0">
                <a:latin typeface="David" panose="020E0502060401010101" pitchFamily="34" charset="-79"/>
                <a:cs typeface="David" panose="020E0502060401010101" pitchFamily="34" charset="-79"/>
              </a:rPr>
              <a:t>Pyrexia , tachycardia , possibly hypotension , jaundice and mild right upper quadrant tenderness.</a:t>
            </a:r>
            <a:br>
              <a:rPr lang="en-US" sz="2700" dirty="0">
                <a:latin typeface="David" panose="020E0502060401010101" pitchFamily="34" charset="-79"/>
                <a:cs typeface="David" panose="020E0502060401010101" pitchFamily="34" charset="-79"/>
              </a:rPr>
            </a:br>
            <a:r>
              <a:rPr lang="en-US" sz="2700" b="1" dirty="0" smtClean="0">
                <a:solidFill>
                  <a:srgbClr val="FF0000"/>
                </a:solidFill>
                <a:latin typeface="David" panose="020E0502060401010101" pitchFamily="34" charset="-79"/>
                <a:cs typeface="David" panose="020E0502060401010101" pitchFamily="34" charset="-79"/>
              </a:rPr>
              <a:t>Investigations</a:t>
            </a:r>
            <a:r>
              <a:rPr lang="en-US" sz="2700"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Blood tests : will show high LFT like obstructive jaundice with leukocytosis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Imaging : Ultrasound abdomen will show dilated extra-hepatic biliary system , possibly will show gallstone and the stone in the common bile duct.</a:t>
            </a:r>
            <a:br>
              <a:rPr lang="en-US" sz="2700" dirty="0">
                <a:latin typeface="David" panose="020E0502060401010101" pitchFamily="34" charset="-79"/>
                <a:cs typeface="David" panose="020E0502060401010101" pitchFamily="34" charset="-79"/>
              </a:rPr>
            </a:br>
            <a:r>
              <a:rPr lang="en-US" sz="2700" b="1" dirty="0">
                <a:solidFill>
                  <a:srgbClr val="FF0000"/>
                </a:solidFill>
                <a:latin typeface="David" panose="020E0502060401010101" pitchFamily="34" charset="-79"/>
                <a:cs typeface="David" panose="020E0502060401010101" pitchFamily="34" charset="-79"/>
              </a:rPr>
              <a:t>Treatment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Admission to the hospital</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Nothing given by mouth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Intravenous fluids infusion</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Intravenous broad spectrum antibiotics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Analgesia</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6. Endoscopic retrograde cholangiopancreatography (ERCP) with stone extraction from the bile duct followed by laparoscopic cholecystectomy if the gallbladder containing stones.</a:t>
            </a:r>
            <a:r>
              <a:rPr lang="en-US" dirty="0"/>
              <a:t/>
            </a:r>
            <a:br>
              <a:rPr lang="en-US" dirty="0"/>
            </a:br>
            <a:endParaRPr lang="ar-SA" dirty="0"/>
          </a:p>
        </p:txBody>
      </p:sp>
    </p:spTree>
    <p:extLst>
      <p:ext uri="{BB962C8B-B14F-4D97-AF65-F5344CB8AC3E}">
        <p14:creationId xmlns:p14="http://schemas.microsoft.com/office/powerpoint/2010/main" val="38195722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494503" y="2007266"/>
            <a:ext cx="9144000" cy="2387600"/>
          </a:xfrm>
        </p:spPr>
        <p:txBody>
          <a:bodyPr>
            <a:normAutofit fontScale="90000"/>
          </a:bodyPr>
          <a:lstStyle/>
          <a:p>
            <a:r>
              <a:rPr lang="en-US" dirty="0" smtClean="0">
                <a:solidFill>
                  <a:srgbClr val="C00000"/>
                </a:solidFill>
                <a:latin typeface="David" panose="020E0502060401010101" pitchFamily="34" charset="-79"/>
                <a:cs typeface="David" panose="020E0502060401010101" pitchFamily="34" charset="-79"/>
              </a:rPr>
              <a:t>TUMORS OF BILIARY TRACT</a:t>
            </a:r>
            <a:r>
              <a:rPr lang="en-US" dirty="0"/>
              <a:t/>
            </a:r>
            <a:br>
              <a:rPr lang="en-US" dirty="0"/>
            </a:br>
            <a:endParaRPr lang="ar-SA" dirty="0"/>
          </a:p>
        </p:txBody>
      </p:sp>
    </p:spTree>
    <p:extLst>
      <p:ext uri="{BB962C8B-B14F-4D97-AF65-F5344CB8AC3E}">
        <p14:creationId xmlns:p14="http://schemas.microsoft.com/office/powerpoint/2010/main" val="17417798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651819" y="934064"/>
            <a:ext cx="9144000" cy="6341807"/>
          </a:xfrm>
        </p:spPr>
        <p:txBody>
          <a:bodyPr>
            <a:normAutofit fontScale="90000"/>
          </a:bodyPr>
          <a:lstStyle/>
          <a:p>
            <a:pPr algn="l"/>
            <a:r>
              <a:rPr lang="en-US" sz="2700" dirty="0" smtClean="0">
                <a:latin typeface="David" panose="020E0502060401010101" pitchFamily="34" charset="-79"/>
                <a:cs typeface="David" panose="020E0502060401010101" pitchFamily="34" charset="-79"/>
              </a:rPr>
              <a:t>                                         </a:t>
            </a:r>
            <a:br>
              <a:rPr lang="en-US" sz="2700"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ar-SA" sz="4400" b="1" dirty="0" smtClean="0">
                <a:solidFill>
                  <a:srgbClr val="C00000"/>
                </a:solidFill>
                <a:latin typeface="David" panose="020E0502060401010101" pitchFamily="34" charset="-79"/>
                <a:cs typeface="David" panose="020E0502060401010101" pitchFamily="34" charset="-79"/>
              </a:rPr>
              <a:t> </a:t>
            </a:r>
            <a:r>
              <a:rPr lang="en-US" sz="2700" dirty="0" smtClean="0">
                <a:latin typeface="David" panose="020E0502060401010101" pitchFamily="34" charset="-79"/>
                <a:cs typeface="David" panose="020E0502060401010101" pitchFamily="34" charset="-79"/>
              </a:rPr>
              <a:t/>
            </a:r>
            <a:br>
              <a:rPr lang="en-US" sz="2700" dirty="0" smtClean="0">
                <a:latin typeface="David" panose="020E0502060401010101" pitchFamily="34" charset="-79"/>
                <a:cs typeface="David" panose="020E0502060401010101" pitchFamily="34" charset="-79"/>
              </a:rPr>
            </a:br>
            <a:r>
              <a:rPr lang="ar-SA" sz="2700" dirty="0" smtClean="0">
                <a:latin typeface="David" panose="020E0502060401010101" pitchFamily="34" charset="-79"/>
                <a:cs typeface="David" panose="020E0502060401010101" pitchFamily="34" charset="-79"/>
              </a:rPr>
              <a: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smtClean="0">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1</a:t>
            </a:r>
            <a:r>
              <a:rPr lang="en-US" sz="3600" b="1" dirty="0">
                <a:solidFill>
                  <a:srgbClr val="FF0000"/>
                </a:solidFill>
                <a:latin typeface="David" panose="020E0502060401010101" pitchFamily="34" charset="-79"/>
                <a:cs typeface="David" panose="020E0502060401010101" pitchFamily="34" charset="-79"/>
              </a:rPr>
              <a:t>. Carcinoma of the </a:t>
            </a:r>
            <a:r>
              <a:rPr lang="en-US" sz="3600" b="1" dirty="0" smtClean="0">
                <a:solidFill>
                  <a:srgbClr val="FF0000"/>
                </a:solidFill>
                <a:latin typeface="David" panose="020E0502060401010101" pitchFamily="34" charset="-79"/>
                <a:cs typeface="David" panose="020E0502060401010101" pitchFamily="34" charset="-79"/>
              </a:rPr>
              <a:t>gallbladder  </a:t>
            </a:r>
            <a:r>
              <a:rPr lang="en-US" sz="2700" b="1" dirty="0" smtClean="0">
                <a:solidFill>
                  <a:srgbClr val="FF0000"/>
                </a:solidFill>
                <a:latin typeface="David" panose="020E0502060401010101" pitchFamily="34" charset="-79"/>
                <a:cs typeface="David" panose="020E0502060401010101" pitchFamily="34" charset="-79"/>
              </a:rPr>
              <a:t/>
            </a:r>
            <a:br>
              <a:rPr lang="en-US" sz="2700" b="1" dirty="0" smtClean="0">
                <a:solidFill>
                  <a:srgbClr val="FF0000"/>
                </a:solidFill>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Carcinoma of gallbladder is rare and mostly associated with the presence of gallstones. About 90% of lesions are adenocarcinoma. It spread by direct invasion of adjacent structures , hematogenous , and lymphatic metastasis. </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Symptoms: </a:t>
            </a:r>
            <a:r>
              <a:rPr lang="en-US" sz="2700" dirty="0">
                <a:latin typeface="David" panose="020E0502060401010101" pitchFamily="34" charset="-79"/>
                <a:cs typeface="David" panose="020E0502060401010101" pitchFamily="34" charset="-79"/>
              </a:rPr>
              <a:t>pain in the right upper quadrant which is not distinguishable from those pf gallstone symptoms. Jaundice , which indicate invasion of biliary tract and locally advanced tumor.</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Signs : </a:t>
            </a:r>
            <a:r>
              <a:rPr lang="en-US" sz="2700" dirty="0">
                <a:latin typeface="David" panose="020E0502060401010101" pitchFamily="34" charset="-79"/>
                <a:cs typeface="David" panose="020E0502060401010101" pitchFamily="34" charset="-79"/>
              </a:rPr>
              <a:t>jaundice if the biliary tract is invaded and obstructed . mass may be palpable in the right upper quadrant due to the tumor or due to mucocele </a:t>
            </a:r>
            <a:r>
              <a:rPr lang="en-US" sz="2700" dirty="0" smtClean="0">
                <a:latin typeface="David" panose="020E0502060401010101" pitchFamily="34" charset="-79"/>
                <a:cs typeface="David" panose="020E0502060401010101" pitchFamily="34" charset="-79"/>
              </a:rPr>
              <a:t> obstructed </a:t>
            </a:r>
            <a:r>
              <a:rPr lang="en-US" sz="2700" dirty="0">
                <a:latin typeface="David" panose="020E0502060401010101" pitchFamily="34" charset="-79"/>
                <a:cs typeface="David" panose="020E0502060401010101" pitchFamily="34" charset="-79"/>
              </a:rPr>
              <a:t>gallbladder.</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Treatment </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Surgical resection is the best option for cure in resectable cases.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Palliative percutaneous or endoscopic biliary stenting to relieve the obstructive jaundice.</a:t>
            </a:r>
            <a:r>
              <a:rPr lang="en-US" dirty="0"/>
              <a:t/>
            </a:r>
            <a:br>
              <a:rPr lang="en-US" dirty="0"/>
            </a:br>
            <a:endParaRPr lang="ar-SA" dirty="0"/>
          </a:p>
        </p:txBody>
      </p:sp>
    </p:spTree>
    <p:extLst>
      <p:ext uri="{BB962C8B-B14F-4D97-AF65-F5344CB8AC3E}">
        <p14:creationId xmlns:p14="http://schemas.microsoft.com/office/powerpoint/2010/main" val="1219611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43665" y="1977769"/>
            <a:ext cx="9861754" cy="2387600"/>
          </a:xfrm>
        </p:spPr>
        <p:txBody>
          <a:bodyPr>
            <a:normAutofit fontScale="90000"/>
          </a:bodyPr>
          <a:lstStyle/>
          <a:p>
            <a:r>
              <a:rPr lang="en-US" b="1" dirty="0" smtClean="0">
                <a:solidFill>
                  <a:srgbClr val="C00000"/>
                </a:solidFill>
                <a:latin typeface="David" panose="020E0502060401010101" pitchFamily="34" charset="-79"/>
                <a:cs typeface="David" panose="020E0502060401010101" pitchFamily="34" charset="-79"/>
              </a:rPr>
              <a:t/>
            </a:r>
            <a:br>
              <a:rPr lang="en-US" b="1" dirty="0" smtClean="0">
                <a:solidFill>
                  <a:srgbClr val="C00000"/>
                </a:solidFill>
                <a:latin typeface="David" panose="020E0502060401010101" pitchFamily="34" charset="-79"/>
                <a:cs typeface="David" panose="020E0502060401010101" pitchFamily="34" charset="-79"/>
              </a:rPr>
            </a:br>
            <a:r>
              <a:rPr lang="en-US" b="1" dirty="0">
                <a:solidFill>
                  <a:srgbClr val="C00000"/>
                </a:solidFill>
                <a:latin typeface="David" panose="020E0502060401010101" pitchFamily="34" charset="-79"/>
                <a:cs typeface="David" panose="020E0502060401010101" pitchFamily="34" charset="-79"/>
              </a:rPr>
              <a:t/>
            </a:r>
            <a:br>
              <a:rPr lang="en-US" b="1" dirty="0">
                <a:solidFill>
                  <a:srgbClr val="C00000"/>
                </a:solidFill>
                <a:latin typeface="David" panose="020E0502060401010101" pitchFamily="34" charset="-79"/>
                <a:cs typeface="David" panose="020E0502060401010101" pitchFamily="34" charset="-79"/>
              </a:rPr>
            </a:br>
            <a:r>
              <a:rPr lang="en-US" b="1" dirty="0" smtClean="0">
                <a:solidFill>
                  <a:srgbClr val="C00000"/>
                </a:solidFill>
                <a:latin typeface="David" panose="020E0502060401010101" pitchFamily="34" charset="-79"/>
                <a:cs typeface="David" panose="020E0502060401010101" pitchFamily="34" charset="-79"/>
              </a:rPr>
              <a:t/>
            </a:r>
            <a:br>
              <a:rPr lang="en-US" b="1" dirty="0" smtClean="0">
                <a:solidFill>
                  <a:srgbClr val="C00000"/>
                </a:solidFill>
                <a:latin typeface="David" panose="020E0502060401010101" pitchFamily="34" charset="-79"/>
                <a:cs typeface="David" panose="020E0502060401010101" pitchFamily="34" charset="-79"/>
              </a:rPr>
            </a:br>
            <a:r>
              <a:rPr lang="en-US" b="1" dirty="0" smtClean="0">
                <a:solidFill>
                  <a:srgbClr val="C00000"/>
                </a:solidFill>
                <a:latin typeface="David" panose="020E0502060401010101" pitchFamily="34" charset="-79"/>
                <a:cs typeface="David" panose="020E0502060401010101" pitchFamily="34" charset="-79"/>
              </a:rPr>
              <a:t>THE GALLBLADDER AND BILE DUCTS</a:t>
            </a:r>
            <a:r>
              <a:rPr lang="en-US" dirty="0"/>
              <a:t/>
            </a:r>
            <a:br>
              <a:rPr lang="en-US" dirty="0"/>
            </a:br>
            <a:endParaRPr lang="ar-SA" dirty="0"/>
          </a:p>
        </p:txBody>
      </p:sp>
    </p:spTree>
    <p:extLst>
      <p:ext uri="{BB962C8B-B14F-4D97-AF65-F5344CB8AC3E}">
        <p14:creationId xmlns:p14="http://schemas.microsoft.com/office/powerpoint/2010/main" val="1697092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268362" y="78659"/>
            <a:ext cx="9144000" cy="7039898"/>
          </a:xfrm>
        </p:spPr>
        <p:txBody>
          <a:bodyPr>
            <a:normAutofit fontScale="90000"/>
          </a:bodyPr>
          <a:lstStyle/>
          <a:p>
            <a:pPr algn="l"/>
            <a:r>
              <a:rPr lang="en-US" sz="2700" dirty="0" smtClean="0">
                <a:latin typeface="David" panose="020E0502060401010101" pitchFamily="34" charset="-79"/>
                <a:cs typeface="David" panose="020E0502060401010101" pitchFamily="34" charset="-79"/>
              </a:rPr>
              <a:t>                                       </a:t>
            </a:r>
            <a:r>
              <a:rPr lang="en-US" sz="3600" b="1" dirty="0" smtClean="0">
                <a:solidFill>
                  <a:srgbClr val="FF0000"/>
                </a:solidFill>
                <a:latin typeface="David" panose="020E0502060401010101" pitchFamily="34" charset="-79"/>
                <a:cs typeface="David" panose="020E0502060401010101" pitchFamily="34" charset="-79"/>
              </a:rPr>
              <a:t>2</a:t>
            </a:r>
            <a:r>
              <a:rPr lang="en-US" sz="3600" b="1" dirty="0">
                <a:solidFill>
                  <a:srgbClr val="FF0000"/>
                </a:solidFill>
                <a:latin typeface="David" panose="020E0502060401010101" pitchFamily="34" charset="-79"/>
                <a:cs typeface="David" panose="020E0502060401010101" pitchFamily="34" charset="-79"/>
              </a:rPr>
              <a:t>. Carcinoma of the bile </a:t>
            </a:r>
            <a:r>
              <a:rPr lang="en-US" sz="3600" b="1" dirty="0" smtClean="0">
                <a:solidFill>
                  <a:srgbClr val="FF0000"/>
                </a:solidFill>
                <a:latin typeface="David" panose="020E0502060401010101" pitchFamily="34" charset="-79"/>
                <a:cs typeface="David" panose="020E0502060401010101" pitchFamily="34" charset="-79"/>
              </a:rPr>
              <a:t>ducts</a:t>
            </a:r>
            <a:r>
              <a:rPr lang="ar-SA" sz="2700" dirty="0" smtClean="0">
                <a:latin typeface="David" panose="020E0502060401010101" pitchFamily="34" charset="-79"/>
                <a:cs typeface="David" panose="020E0502060401010101" pitchFamily="34" charset="-79"/>
              </a:rPr>
              <a:t/>
            </a:r>
            <a:br>
              <a:rPr lang="ar-SA" sz="2700" dirty="0" smtClean="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Cholangiocarcinoma is a relatively uncommon cancer that affect the elderly. It can develop anywhere in the biliary tract , but sclerotic tumor in the biliary confluence is called " Klatiskin tumor". It may develop in patients with primary sclerosing cholangitis or choledochal cyst .</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Symptoms</a:t>
            </a:r>
            <a:r>
              <a:rPr lang="en-US" sz="2700" dirty="0">
                <a:latin typeface="David" panose="020E0502060401010101" pitchFamily="34" charset="-79"/>
                <a:cs typeface="David" panose="020E0502060401010101" pitchFamily="34" charset="-79"/>
              </a:rPr>
              <a:t>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Vague dyspeptic pain in the right upper quadrant of the abdomen</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Progressive jaundice</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3. Anorexia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4. Weigh loss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5. Pruritus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6. Acute cholecystitis , mucocele and empyema gallbladder my develop due to the obstruction of gallbladder. </a:t>
            </a:r>
            <a:br>
              <a:rPr lang="en-US" sz="2700" dirty="0">
                <a:latin typeface="David" panose="020E0502060401010101" pitchFamily="34" charset="-79"/>
                <a:cs typeface="David" panose="020E0502060401010101" pitchFamily="34" charset="-79"/>
              </a:rPr>
            </a:br>
            <a:r>
              <a:rPr lang="en-US" sz="2700" dirty="0">
                <a:solidFill>
                  <a:srgbClr val="FF0000"/>
                </a:solidFill>
                <a:latin typeface="David" panose="020E0502060401010101" pitchFamily="34" charset="-79"/>
                <a:cs typeface="David" panose="020E0502060401010101" pitchFamily="34" charset="-79"/>
              </a:rPr>
              <a:t>Treatment</a:t>
            </a:r>
            <a:r>
              <a:rPr lang="en-US" sz="2700" dirty="0">
                <a:latin typeface="David" panose="020E0502060401010101" pitchFamily="34" charset="-79"/>
                <a:cs typeface="David" panose="020E0502060401010101" pitchFamily="34" charset="-79"/>
              </a:rPr>
              <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1. Surgical resection is the best option for cure in resectable cases.</a:t>
            </a:r>
            <a:br>
              <a:rPr lang="en-US" sz="2700" dirty="0">
                <a:latin typeface="David" panose="020E0502060401010101" pitchFamily="34" charset="-79"/>
                <a:cs typeface="David" panose="020E0502060401010101" pitchFamily="34" charset="-79"/>
              </a:rPr>
            </a:br>
            <a:r>
              <a:rPr lang="en-US" sz="2700" dirty="0">
                <a:latin typeface="David" panose="020E0502060401010101" pitchFamily="34" charset="-79"/>
                <a:cs typeface="David" panose="020E0502060401010101" pitchFamily="34" charset="-79"/>
              </a:rPr>
              <a:t>2. Palliative percutaneous or endoscopic biliary stenting to relieve the obstructive jaundice.</a:t>
            </a:r>
            <a:r>
              <a:rPr lang="en-US" dirty="0"/>
              <a:t/>
            </a:r>
            <a:br>
              <a:rPr lang="en-US" dirty="0"/>
            </a:br>
            <a:endParaRPr lang="ar-SA" dirty="0"/>
          </a:p>
        </p:txBody>
      </p:sp>
    </p:spTree>
    <p:extLst>
      <p:ext uri="{BB962C8B-B14F-4D97-AF65-F5344CB8AC3E}">
        <p14:creationId xmlns:p14="http://schemas.microsoft.com/office/powerpoint/2010/main" val="3942096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3755923" y="501446"/>
            <a:ext cx="5250426" cy="4719483"/>
          </a:xfrm>
        </p:spPr>
        <p:txBody>
          <a:bodyPr/>
          <a:lstStyle/>
          <a:p>
            <a:endParaRPr lang="ar-SA" dirty="0"/>
          </a:p>
        </p:txBody>
      </p:sp>
      <p:sp>
        <p:nvSpPr>
          <p:cNvPr id="3" name="عنوان فرعي 2"/>
          <p:cNvSpPr>
            <a:spLocks noGrp="1"/>
          </p:cNvSpPr>
          <p:nvPr>
            <p:ph type="subTitle" idx="1"/>
          </p:nvPr>
        </p:nvSpPr>
        <p:spPr>
          <a:xfrm>
            <a:off x="1592826" y="5968181"/>
            <a:ext cx="9144000" cy="705463"/>
          </a:xfrm>
        </p:spPr>
        <p:txBody>
          <a:bodyPr/>
          <a:lstStyle/>
          <a:p>
            <a:r>
              <a:rPr lang="en-US" dirty="0" smtClean="0">
                <a:solidFill>
                  <a:srgbClr val="FF0000"/>
                </a:solidFill>
                <a:latin typeface="David" panose="020E0502060401010101" pitchFamily="34" charset="-79"/>
                <a:cs typeface="David" panose="020E0502060401010101" pitchFamily="34" charset="-79"/>
              </a:rPr>
              <a:t>Surgical anatomy of gallbladder and bile ducts</a:t>
            </a:r>
            <a:endParaRPr lang="ar-SA" dirty="0">
              <a:solidFill>
                <a:srgbClr val="FF0000"/>
              </a:solidFill>
              <a:latin typeface="David" panose="020E0502060401010101" pitchFamily="34" charset="-79"/>
            </a:endParaRPr>
          </a:p>
        </p:txBody>
      </p:sp>
      <p:pic>
        <p:nvPicPr>
          <p:cNvPr id="4" name="صورة 3" descr="https://www.jhmicall.org/Upload/200711131436_07608_000.jpg"/>
          <p:cNvPicPr/>
          <p:nvPr/>
        </p:nvPicPr>
        <p:blipFill>
          <a:blip r:embed="rId2">
            <a:extLst>
              <a:ext uri="{28A0092B-C50C-407E-A947-70E740481C1C}">
                <a14:useLocalDpi xmlns:a14="http://schemas.microsoft.com/office/drawing/2010/main" val="0"/>
              </a:ext>
            </a:extLst>
          </a:blip>
          <a:srcRect/>
          <a:stretch>
            <a:fillRect/>
          </a:stretch>
        </p:blipFill>
        <p:spPr bwMode="auto">
          <a:xfrm>
            <a:off x="3323303" y="501446"/>
            <a:ext cx="6095999" cy="4838904"/>
          </a:xfrm>
          <a:prstGeom prst="rect">
            <a:avLst/>
          </a:prstGeom>
          <a:noFill/>
          <a:ln>
            <a:noFill/>
          </a:ln>
        </p:spPr>
      </p:pic>
    </p:spTree>
    <p:extLst>
      <p:ext uri="{BB962C8B-B14F-4D97-AF65-F5344CB8AC3E}">
        <p14:creationId xmlns:p14="http://schemas.microsoft.com/office/powerpoint/2010/main" val="1723406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226142"/>
            <a:ext cx="9144000" cy="1150374"/>
          </a:xfrm>
        </p:spPr>
        <p:txBody>
          <a:bodyPr>
            <a:normAutofit fontScale="90000"/>
          </a:bodyPr>
          <a:lstStyle/>
          <a:p>
            <a:r>
              <a:rPr lang="en-US" sz="3600" b="1" dirty="0">
                <a:solidFill>
                  <a:srgbClr val="FF0000"/>
                </a:solidFill>
                <a:latin typeface="David" panose="020E0502060401010101" pitchFamily="34" charset="-79"/>
                <a:cs typeface="David" panose="020E0502060401010101" pitchFamily="34" charset="-79"/>
              </a:rPr>
              <a:t>Gallstones</a:t>
            </a:r>
            <a:r>
              <a:rPr lang="en-US" dirty="0"/>
              <a:t/>
            </a:r>
            <a:br>
              <a:rPr lang="en-US" dirty="0"/>
            </a:br>
            <a:endParaRPr lang="ar-SA" dirty="0"/>
          </a:p>
        </p:txBody>
      </p:sp>
      <p:sp>
        <p:nvSpPr>
          <p:cNvPr id="3" name="عنوان فرعي 2"/>
          <p:cNvSpPr>
            <a:spLocks noGrp="1"/>
          </p:cNvSpPr>
          <p:nvPr>
            <p:ph type="subTitle" idx="1"/>
          </p:nvPr>
        </p:nvSpPr>
        <p:spPr>
          <a:xfrm>
            <a:off x="1077926" y="595628"/>
            <a:ext cx="10677832" cy="6150077"/>
          </a:xfrm>
        </p:spPr>
        <p:txBody>
          <a:bodyPr>
            <a:normAutofit lnSpcReduction="10000"/>
          </a:bodyPr>
          <a:lstStyle/>
          <a:p>
            <a:pPr algn="l"/>
            <a:r>
              <a:rPr lang="en-US" sz="3500" b="1" dirty="0" smtClean="0">
                <a:solidFill>
                  <a:srgbClr val="FF0000"/>
                </a:solidFill>
                <a:latin typeface="David" panose="020E0502060401010101" pitchFamily="34" charset="-79"/>
                <a:cs typeface="David" panose="020E0502060401010101" pitchFamily="34" charset="-79"/>
              </a:rPr>
              <a:t>Pathogenesis</a:t>
            </a:r>
            <a:endParaRPr lang="en-US" sz="3500" dirty="0">
              <a:latin typeface="David" panose="020E0502060401010101" pitchFamily="34" charset="-79"/>
              <a:cs typeface="David" panose="020E0502060401010101" pitchFamily="34" charset="-79"/>
            </a:endParaRPr>
          </a:p>
          <a:p>
            <a:pPr algn="l"/>
            <a:r>
              <a:rPr lang="en-US" sz="2600" dirty="0">
                <a:latin typeface="David" panose="020E0502060401010101" pitchFamily="34" charset="-79"/>
                <a:cs typeface="David" panose="020E0502060401010101" pitchFamily="34" charset="-79"/>
              </a:rPr>
              <a:t>Gallstone formation results from an imbalance of the constituents of bile </a:t>
            </a:r>
            <a:endParaRPr lang="en-US" sz="2600" dirty="0" smtClean="0">
              <a:latin typeface="David" panose="020E0502060401010101" pitchFamily="34" charset="-79"/>
              <a:cs typeface="David" panose="020E0502060401010101" pitchFamily="34" charset="-79"/>
            </a:endParaRPr>
          </a:p>
          <a:p>
            <a:pPr algn="l"/>
            <a:r>
              <a:rPr lang="en-US" sz="2600" dirty="0" smtClean="0">
                <a:latin typeface="David" panose="020E0502060401010101" pitchFamily="34" charset="-79"/>
                <a:cs typeface="David" panose="020E0502060401010101" pitchFamily="34" charset="-79"/>
              </a:rPr>
              <a:t>( </a:t>
            </a:r>
            <a:r>
              <a:rPr lang="en-US" sz="2600" dirty="0">
                <a:latin typeface="David" panose="020E0502060401010101" pitchFamily="34" charset="-79"/>
                <a:cs typeface="David" panose="020E0502060401010101" pitchFamily="34" charset="-79"/>
              </a:rPr>
              <a:t>bile salts , calcium salts of bilirubin and phospholipid ). </a:t>
            </a:r>
          </a:p>
          <a:p>
            <a:pPr algn="l"/>
            <a:r>
              <a:rPr lang="en-US" sz="3500" b="1" dirty="0" smtClean="0">
                <a:solidFill>
                  <a:srgbClr val="FF0000"/>
                </a:solidFill>
                <a:latin typeface="David" panose="020E0502060401010101" pitchFamily="34" charset="-79"/>
                <a:cs typeface="David" panose="020E0502060401010101" pitchFamily="34" charset="-79"/>
              </a:rPr>
              <a:t>Types</a:t>
            </a:r>
            <a:endParaRPr lang="en-US" sz="3500" dirty="0">
              <a:latin typeface="David" panose="020E0502060401010101" pitchFamily="34" charset="-79"/>
              <a:cs typeface="David" panose="020E0502060401010101" pitchFamily="34" charset="-79"/>
            </a:endParaRPr>
          </a:p>
          <a:p>
            <a:pPr algn="l"/>
            <a:r>
              <a:rPr lang="en-US" sz="2600" b="1" dirty="0">
                <a:solidFill>
                  <a:srgbClr val="00B050"/>
                </a:solidFill>
                <a:latin typeface="David" panose="020E0502060401010101" pitchFamily="34" charset="-79"/>
                <a:cs typeface="David" panose="020E0502060401010101" pitchFamily="34" charset="-79"/>
              </a:rPr>
              <a:t>1. Cholesterol stones: </a:t>
            </a:r>
            <a:r>
              <a:rPr lang="en-US" sz="2600" dirty="0">
                <a:latin typeface="David" panose="020E0502060401010101" pitchFamily="34" charset="-79"/>
                <a:cs typeface="David" panose="020E0502060401010101" pitchFamily="34" charset="-79"/>
              </a:rPr>
              <a:t>It form when the bile becomes supersaturated with cholesterol . Supersaturation is most likely occur as the bile is concentrated in the gallbladder , and favored by stasis or decreased gallbladder contractility. Cholesterol crystals forms (nucleation) around particles of mucus , bacteria , calcium bilirubinate or mucosal cells. Pure cholesterol stones are yellowish-green with a regular shape and rough surface . They are usually solitary whereas mixed stones are darker and multiple.</a:t>
            </a:r>
          </a:p>
          <a:p>
            <a:pPr algn="l"/>
            <a:r>
              <a:rPr lang="en-US" sz="2600" dirty="0">
                <a:latin typeface="David" panose="020E0502060401010101" pitchFamily="34" charset="-79"/>
                <a:cs typeface="David" panose="020E0502060401010101" pitchFamily="34" charset="-79"/>
              </a:rPr>
              <a:t> </a:t>
            </a:r>
          </a:p>
          <a:p>
            <a:pPr algn="l"/>
            <a:r>
              <a:rPr lang="en-US" sz="2600" b="1" dirty="0">
                <a:latin typeface="David" panose="020E0502060401010101" pitchFamily="34" charset="-79"/>
                <a:cs typeface="David" panose="020E0502060401010101" pitchFamily="34" charset="-79"/>
              </a:rPr>
              <a:t> </a:t>
            </a:r>
            <a:r>
              <a:rPr lang="en-US" sz="2600" b="1" dirty="0">
                <a:solidFill>
                  <a:srgbClr val="002060"/>
                </a:solidFill>
                <a:latin typeface="David" panose="020E0502060401010101" pitchFamily="34" charset="-79"/>
                <a:cs typeface="David" panose="020E0502060401010101" pitchFamily="34" charset="-79"/>
              </a:rPr>
              <a:t>Predisposing conditions included </a:t>
            </a:r>
            <a:r>
              <a:rPr lang="en-US" sz="2600" dirty="0">
                <a:solidFill>
                  <a:srgbClr val="002060"/>
                </a:solidFill>
                <a:latin typeface="David" panose="020E0502060401010101" pitchFamily="34" charset="-79"/>
                <a:cs typeface="David" panose="020E0502060401010101" pitchFamily="34" charset="-79"/>
              </a:rPr>
              <a:t>: </a:t>
            </a:r>
            <a:r>
              <a:rPr lang="en-US" sz="2600" dirty="0">
                <a:latin typeface="David" panose="020E0502060401010101" pitchFamily="34" charset="-79"/>
                <a:cs typeface="David" panose="020E0502060401010101" pitchFamily="34" charset="-79"/>
              </a:rPr>
              <a:t>Obesity , high calorie intake or high cholesterol diets , drastic weigh loss , diseases or resection of distal ileum , drugs ( cholestyramine ), Hormones  (estrogen ) intake like oral contraceptive pills and post- menopausal hormonal replacement , Pregnancy, familial</a:t>
            </a:r>
          </a:p>
          <a:p>
            <a:endParaRPr lang="ar-SA" dirty="0"/>
          </a:p>
        </p:txBody>
      </p:sp>
    </p:spTree>
    <p:extLst>
      <p:ext uri="{BB962C8B-B14F-4D97-AF65-F5344CB8AC3E}">
        <p14:creationId xmlns:p14="http://schemas.microsoft.com/office/powerpoint/2010/main" val="2157371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248697"/>
            <a:ext cx="9144000" cy="4916129"/>
          </a:xfrm>
        </p:spPr>
        <p:txBody>
          <a:bodyPr>
            <a:normAutofit/>
          </a:bodyPr>
          <a:lstStyle/>
          <a:p>
            <a:pPr algn="l"/>
            <a:r>
              <a:rPr lang="en-US" sz="2400" b="1" dirty="0">
                <a:solidFill>
                  <a:srgbClr val="00B050"/>
                </a:solidFill>
                <a:latin typeface="David" panose="020E0502060401010101" pitchFamily="34" charset="-79"/>
                <a:cs typeface="David" panose="020E0502060401010101" pitchFamily="34" charset="-79"/>
              </a:rPr>
              <a:t>2. Black pigment stones</a:t>
            </a: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dirty="0">
                <a:latin typeface="David" panose="020E0502060401010101" pitchFamily="34" charset="-79"/>
                <a:cs typeface="David" panose="020E0502060401010101" pitchFamily="34" charset="-79"/>
              </a:rPr>
              <a:t>They are usually composed of calcium salts of bilirubin , phosphate and bicarbonate . It occur with chronic hemolysis ( spherocytosis , hemoglobinopathy and malaria ) and liver cirrhosis</a:t>
            </a:r>
            <a:r>
              <a:rPr lang="en-US" sz="2400" dirty="0" smtClean="0">
                <a:latin typeface="David" panose="020E0502060401010101" pitchFamily="34" charset="-79"/>
                <a:cs typeface="David" panose="020E0502060401010101" pitchFamily="34" charset="-79"/>
              </a:rPr>
              <a:t>.</a:t>
            </a:r>
            <a:br>
              <a:rPr lang="en-US" sz="2400" dirty="0" smtClean="0">
                <a:latin typeface="David" panose="020E0502060401010101" pitchFamily="34" charset="-79"/>
                <a:cs typeface="David" panose="020E0502060401010101" pitchFamily="34" charset="-79"/>
              </a:rPr>
            </a:b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b="1" dirty="0" smtClean="0">
                <a:latin typeface="David" panose="020E0502060401010101" pitchFamily="34" charset="-79"/>
                <a:cs typeface="David" panose="020E0502060401010101" pitchFamily="34" charset="-79"/>
              </a:rPr>
              <a:t>   </a:t>
            </a: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b="1" dirty="0">
                <a:solidFill>
                  <a:srgbClr val="00B050"/>
                </a:solidFill>
                <a:latin typeface="David" panose="020E0502060401010101" pitchFamily="34" charset="-79"/>
                <a:cs typeface="David" panose="020E0502060401010101" pitchFamily="34" charset="-79"/>
              </a:rPr>
              <a:t>3. Browne pigment stones</a:t>
            </a:r>
            <a:r>
              <a:rPr lang="en-US" sz="2400" dirty="0">
                <a:latin typeface="David" panose="020E0502060401010101" pitchFamily="34" charset="-79"/>
                <a:cs typeface="David" panose="020E0502060401010101" pitchFamily="34" charset="-79"/>
              </a:rPr>
              <a:t/>
            </a:r>
            <a:br>
              <a:rPr lang="en-US" sz="2400" dirty="0">
                <a:latin typeface="David" panose="020E0502060401010101" pitchFamily="34" charset="-79"/>
                <a:cs typeface="David" panose="020E0502060401010101" pitchFamily="34" charset="-79"/>
              </a:rPr>
            </a:br>
            <a:r>
              <a:rPr lang="en-US" sz="2400" dirty="0">
                <a:latin typeface="David" panose="020E0502060401010101" pitchFamily="34" charset="-79"/>
                <a:cs typeface="David" panose="020E0502060401010101" pitchFamily="34" charset="-79"/>
              </a:rPr>
              <a:t>They are usually composed of calcium salts of bilirubinate , stearates , palmitate and cholesterol. Bile stasis and infection are predisposing factors. Such patients have increased amounts of unconjugated bilirubin in the bile due to the effect of β-glucuronidase produced by E- coli , an organism that invade the biliary ducts system with bile stasis.</a:t>
            </a:r>
            <a:r>
              <a:rPr lang="en-US" dirty="0"/>
              <a:t/>
            </a:r>
            <a:br>
              <a:rPr lang="en-US" dirty="0"/>
            </a:br>
            <a:endParaRPr lang="ar-SA" dirty="0"/>
          </a:p>
        </p:txBody>
      </p:sp>
    </p:spTree>
    <p:extLst>
      <p:ext uri="{BB962C8B-B14F-4D97-AF65-F5344CB8AC3E}">
        <p14:creationId xmlns:p14="http://schemas.microsoft.com/office/powerpoint/2010/main" val="326415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691148" y="5702710"/>
            <a:ext cx="9144000" cy="1152832"/>
          </a:xfrm>
        </p:spPr>
        <p:txBody>
          <a:bodyPr/>
          <a:lstStyle/>
          <a:p>
            <a:r>
              <a:rPr lang="en-US" dirty="0" smtClean="0">
                <a:solidFill>
                  <a:srgbClr val="FF0000"/>
                </a:solidFill>
                <a:latin typeface="David" panose="020E0502060401010101" pitchFamily="34" charset="-79"/>
                <a:cs typeface="David" panose="020E0502060401010101" pitchFamily="34" charset="-79"/>
              </a:rPr>
              <a:t>Cholesterol gallstones</a:t>
            </a:r>
            <a:endParaRPr lang="ar-SA" dirty="0">
              <a:solidFill>
                <a:srgbClr val="FF0000"/>
              </a:solidFill>
              <a:latin typeface="David" panose="020E0502060401010101" pitchFamily="34" charset="-79"/>
            </a:endParaRPr>
          </a:p>
        </p:txBody>
      </p:sp>
      <p:pic>
        <p:nvPicPr>
          <p:cNvPr id="1028" name="Picture 4" descr="https://c2.staticflickr.com/4/3463/3952947203_97069e3a8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148" y="267411"/>
            <a:ext cx="9246316" cy="5217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1498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691148" y="5867400"/>
            <a:ext cx="9144000" cy="990600"/>
          </a:xfrm>
        </p:spPr>
        <p:txBody>
          <a:bodyPr/>
          <a:lstStyle/>
          <a:p>
            <a:r>
              <a:rPr lang="en-US" dirty="0" smtClean="0">
                <a:solidFill>
                  <a:srgbClr val="FF0000"/>
                </a:solidFill>
                <a:latin typeface="David" panose="020E0502060401010101" pitchFamily="34" charset="-79"/>
                <a:cs typeface="David" panose="020E0502060401010101" pitchFamily="34" charset="-79"/>
              </a:rPr>
              <a:t>Black pigmented gallstone</a:t>
            </a:r>
            <a:endParaRPr lang="ar-SA" dirty="0">
              <a:solidFill>
                <a:srgbClr val="FF0000"/>
              </a:solidFill>
              <a:latin typeface="David" panose="020E0502060401010101" pitchFamily="34" charset="-79"/>
            </a:endParaRPr>
          </a:p>
        </p:txBody>
      </p:sp>
      <p:pic>
        <p:nvPicPr>
          <p:cNvPr id="2050" name="Picture 2" descr="http://dc391.4shared.com/doc/7Fl5RJW0/preview_html_m6a80a51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4942" y="226142"/>
            <a:ext cx="8003457" cy="5198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075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40309" y="5692877"/>
            <a:ext cx="9144000" cy="862780"/>
          </a:xfrm>
        </p:spPr>
        <p:txBody>
          <a:bodyPr/>
          <a:lstStyle/>
          <a:p>
            <a:r>
              <a:rPr lang="en-US" dirty="0" smtClean="0">
                <a:solidFill>
                  <a:srgbClr val="FF0000"/>
                </a:solidFill>
                <a:latin typeface="David" panose="020E0502060401010101" pitchFamily="34" charset="-79"/>
                <a:cs typeface="David" panose="020E0502060401010101" pitchFamily="34" charset="-79"/>
              </a:rPr>
              <a:t>                   Brown pigmented gallstone</a:t>
            </a:r>
            <a:endParaRPr lang="ar-SA" dirty="0">
              <a:solidFill>
                <a:srgbClr val="FF0000"/>
              </a:solidFill>
              <a:latin typeface="David" panose="020E0502060401010101" pitchFamily="34" charset="-79"/>
            </a:endParaRPr>
          </a:p>
        </p:txBody>
      </p:sp>
      <p:pic>
        <p:nvPicPr>
          <p:cNvPr id="3074" name="Picture 2" descr="http://www.healthproductmarket.com/wp-content/uploads/2013/01/gallstone-al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4748" y="835742"/>
            <a:ext cx="5860026" cy="4689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099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1887794" y="1091381"/>
            <a:ext cx="9144000" cy="4385187"/>
          </a:xfrm>
        </p:spPr>
        <p:txBody>
          <a:bodyPr>
            <a:normAutofit fontScale="90000"/>
          </a:bodyPr>
          <a:lstStyle/>
          <a:p>
            <a:r>
              <a:rPr lang="en-US" b="1" dirty="0">
                <a:solidFill>
                  <a:srgbClr val="C00000"/>
                </a:solidFill>
                <a:latin typeface="David" panose="020E0502060401010101" pitchFamily="34" charset="-79"/>
                <a:cs typeface="David" panose="020E0502060401010101" pitchFamily="34" charset="-79"/>
              </a:rPr>
              <a:t>Gallstones </a:t>
            </a:r>
            <a:r>
              <a:rPr lang="en-US" b="1" dirty="0" smtClean="0">
                <a:solidFill>
                  <a:srgbClr val="C00000"/>
                </a:solidFill>
                <a:latin typeface="David" panose="020E0502060401010101" pitchFamily="34" charset="-79"/>
                <a:cs typeface="David" panose="020E0502060401010101" pitchFamily="34" charset="-79"/>
              </a:rPr>
              <a:t>diseases</a:t>
            </a:r>
            <a:r>
              <a:rPr lang="en-US" b="1" dirty="0" smtClean="0">
                <a:latin typeface="David" panose="020E0502060401010101" pitchFamily="34" charset="-79"/>
                <a:cs typeface="David" panose="020E0502060401010101" pitchFamily="34" charset="-79"/>
              </a:rPr>
              <a:t/>
            </a:r>
            <a:br>
              <a:rPr lang="en-US" b="1" dirty="0" smtClean="0">
                <a:latin typeface="David" panose="020E0502060401010101" pitchFamily="34" charset="-79"/>
                <a:cs typeface="David" panose="020E0502060401010101" pitchFamily="34" charset="-79"/>
              </a:rPr>
            </a:br>
            <a:r>
              <a:rPr lang="en-US" b="1" dirty="0">
                <a:latin typeface="David" panose="020E0502060401010101" pitchFamily="34" charset="-79"/>
                <a:cs typeface="David" panose="020E0502060401010101" pitchFamily="34" charset="-79"/>
              </a:rPr>
              <a:t/>
            </a:r>
            <a:br>
              <a:rPr lang="en-US" b="1" dirty="0">
                <a:latin typeface="David" panose="020E0502060401010101" pitchFamily="34" charset="-79"/>
                <a:cs typeface="David" panose="020E0502060401010101" pitchFamily="34" charset="-79"/>
              </a:rPr>
            </a:br>
            <a:r>
              <a:rPr lang="en-US" dirty="0">
                <a:latin typeface="David" panose="020E0502060401010101" pitchFamily="34" charset="-79"/>
                <a:cs typeface="David" panose="020E0502060401010101" pitchFamily="34" charset="-79"/>
              </a:rPr>
              <a:t/>
            </a:r>
            <a:br>
              <a:rPr lang="en-US" dirty="0">
                <a:latin typeface="David" panose="020E0502060401010101" pitchFamily="34" charset="-79"/>
                <a:cs typeface="David" panose="020E0502060401010101" pitchFamily="34" charset="-79"/>
              </a:rPr>
            </a:br>
            <a:r>
              <a:rPr lang="en-US" sz="3200" dirty="0">
                <a:solidFill>
                  <a:srgbClr val="FF0000"/>
                </a:solidFill>
                <a:latin typeface="David" panose="020E0502060401010101" pitchFamily="34" charset="-79"/>
                <a:cs typeface="David" panose="020E0502060401010101" pitchFamily="34" charset="-79"/>
              </a:rPr>
              <a:t>1. </a:t>
            </a:r>
            <a:r>
              <a:rPr lang="en-US" sz="3200" dirty="0">
                <a:solidFill>
                  <a:schemeClr val="accent5"/>
                </a:solidFill>
                <a:latin typeface="David" panose="020E0502060401010101" pitchFamily="34" charset="-79"/>
                <a:cs typeface="David" panose="020E0502060401010101" pitchFamily="34" charset="-79"/>
              </a:rPr>
              <a:t>Asymptomatic gallstones : usually no need of </a:t>
            </a:r>
            <a:r>
              <a:rPr lang="en-US" sz="3200" dirty="0" smtClean="0">
                <a:solidFill>
                  <a:schemeClr val="accent5"/>
                </a:solidFill>
                <a:latin typeface="David" panose="020E0502060401010101" pitchFamily="34" charset="-79"/>
                <a:cs typeface="David" panose="020E0502060401010101" pitchFamily="34" charset="-79"/>
              </a:rPr>
              <a:t>treatment</a:t>
            </a:r>
            <a:br>
              <a:rPr lang="en-US" sz="3200" dirty="0" smtClean="0">
                <a:solidFill>
                  <a:schemeClr val="accent5"/>
                </a:solidFill>
                <a:latin typeface="David" panose="020E0502060401010101" pitchFamily="34" charset="-79"/>
                <a:cs typeface="David" panose="020E0502060401010101" pitchFamily="34" charset="-79"/>
              </a:rPr>
            </a:br>
            <a:r>
              <a:rPr lang="en-US" sz="3200" dirty="0">
                <a:solidFill>
                  <a:schemeClr val="accent5"/>
                </a:solidFill>
                <a:latin typeface="David" panose="020E0502060401010101" pitchFamily="34" charset="-79"/>
                <a:cs typeface="David" panose="020E0502060401010101" pitchFamily="34" charset="-79"/>
              </a:rPr>
              <a:t/>
            </a:r>
            <a:br>
              <a:rPr lang="en-US" sz="3200" dirty="0">
                <a:solidFill>
                  <a:schemeClr val="accent5"/>
                </a:solidFill>
                <a:latin typeface="David" panose="020E0502060401010101" pitchFamily="34" charset="-79"/>
                <a:cs typeface="David" panose="020E0502060401010101" pitchFamily="34" charset="-79"/>
              </a:rPr>
            </a:br>
            <a:r>
              <a:rPr lang="en-US" sz="3200" dirty="0">
                <a:solidFill>
                  <a:srgbClr val="FF0000"/>
                </a:solidFill>
                <a:latin typeface="David" panose="020E0502060401010101" pitchFamily="34" charset="-79"/>
                <a:cs typeface="David" panose="020E0502060401010101" pitchFamily="34" charset="-79"/>
              </a:rPr>
              <a:t>2. </a:t>
            </a:r>
            <a:r>
              <a:rPr lang="en-US" sz="3200" dirty="0">
                <a:solidFill>
                  <a:schemeClr val="accent5"/>
                </a:solidFill>
                <a:latin typeface="David" panose="020E0502060401010101" pitchFamily="34" charset="-79"/>
                <a:cs typeface="David" panose="020E0502060401010101" pitchFamily="34" charset="-79"/>
              </a:rPr>
              <a:t>Symptomatic gallstones and related </a:t>
            </a:r>
            <a:r>
              <a:rPr lang="en-US" sz="3200" dirty="0" smtClean="0">
                <a:solidFill>
                  <a:schemeClr val="accent5"/>
                </a:solidFill>
                <a:latin typeface="David" panose="020E0502060401010101" pitchFamily="34" charset="-79"/>
                <a:cs typeface="David" panose="020E0502060401010101" pitchFamily="34" charset="-79"/>
              </a:rPr>
              <a:t>complications need treatment         </a:t>
            </a:r>
            <a:r>
              <a:rPr lang="en-US" dirty="0"/>
              <a:t/>
            </a:r>
            <a:br>
              <a:rPr lang="en-US" dirty="0"/>
            </a:br>
            <a:endParaRPr lang="ar-SA" dirty="0"/>
          </a:p>
        </p:txBody>
      </p:sp>
    </p:spTree>
    <p:extLst>
      <p:ext uri="{BB962C8B-B14F-4D97-AF65-F5344CB8AC3E}">
        <p14:creationId xmlns:p14="http://schemas.microsoft.com/office/powerpoint/2010/main" val="1721135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475</Words>
  <Application>Microsoft Office PowerPoint</Application>
  <PresentationFormat>ملء الشاشة</PresentationFormat>
  <Paragraphs>35</Paragraphs>
  <Slides>20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20</vt:i4>
      </vt:variant>
    </vt:vector>
  </HeadingPairs>
  <TitlesOfParts>
    <vt:vector size="26" baseType="lpstr">
      <vt:lpstr>Arial</vt:lpstr>
      <vt:lpstr>Calibri</vt:lpstr>
      <vt:lpstr>Calibri Light</vt:lpstr>
      <vt:lpstr>David</vt:lpstr>
      <vt:lpstr>Times New Roman</vt:lpstr>
      <vt:lpstr>نسق Office</vt:lpstr>
      <vt:lpstr>DR.HAMAD ALQAHTANI Associate Professor Consultant Hepatobiliary Surgeon</vt:lpstr>
      <vt:lpstr>   THE GALLBLADDER AND BILE DUCTS </vt:lpstr>
      <vt:lpstr>عرض تقديمي في PowerPoint</vt:lpstr>
      <vt:lpstr>Gallstones </vt:lpstr>
      <vt:lpstr>2. Black pigment stones They are usually composed of calcium salts of bilirubin , phosphate and bicarbonate . It occur with chronic hemolysis ( spherocytosis , hemoglobinopathy and malaria ) and liver cirrhosis.      3. Browne pigment stones They are usually composed of calcium salts of bilirubinate , stearates , palmitate and cholesterol. Bile stasis and infection are predisposing factors. Such patients have increased amounts of unconjugated bilirubin in the bile due to the effect of β-glucuronidase produced by E- coli , an organism that invade the biliary ducts system with bile stasis. </vt:lpstr>
      <vt:lpstr>عرض تقديمي في PowerPoint</vt:lpstr>
      <vt:lpstr>عرض تقديمي في PowerPoint</vt:lpstr>
      <vt:lpstr>عرض تقديمي في PowerPoint</vt:lpstr>
      <vt:lpstr>Gallstones diseases   1. Asymptomatic gallstones : usually no need of treatment  2. Symptomatic gallstones and related complications need treatment          </vt:lpstr>
      <vt:lpstr>Symptomatic gallstones and related complications </vt:lpstr>
      <vt:lpstr>                                         2. Chronic cholecystitis   Chronic cholecystitis is the most common cause of symptomatic gallbladder.   Pathology : It is characterized by fibrosis , contraction of gallbladder and chronic inflammatory changes with marked thickening of the wall. Predisposing factors included repeated bouts of biliary colic and acute cholecystitis or chronic typhoid infection of gallbladder. Symptoms : recurrent right upper quadrant abdominal pain , flatulence , fatty food intolerance. Signs : no significant signs Differential diagnosis 1. Duodenal ulcer 2. Hiatal hernia 3. Myocardial ischemia 4. Chronic pancreatitis 5. gastrointestinal neoplasia Treatment : Cholecystectomy</vt:lpstr>
      <vt:lpstr>                               3. Acute cholecystitis   ÷It is due to obstruction of gallbladder from an impacted stones in the neck of gallbladder or cystic duct resulting in a chemical inflammatory reactions that may superimposed by bacterial infection ( mainly E. Coli , Klebsiela aerogenoses), usually it start as biliary colic. The thickened gallbladder wall becomes intensely inflamed , edematous and occasionally gangrenous. The fundus of distended , inflamed gallbladder may perforate, giving rise to localized abscess formation and occasionally to biliary peritonitis.  Symptoms : Sever persistent abdominal pain , mainly in the right upper quadrant radiating to the right subscapular region, associated with tachycardia , pyrexia, nausea, and vomiting . The pain in acute cholecystitis is usually constant and continue for 24 hours or more differentiating this from biliary colic where the pain is short-lasting. </vt:lpstr>
      <vt:lpstr>Signs : Abdominal tenderness and rigidity may be generalized but are most marked over the gallbladder. Boas,s sign ( hyperesthesia over the region around the tip of the right scapula ) and Murphy's sign ( a catching of the breath at the height of inspiration while the gallbladder area is palpated ) are usually present. A right hypochondrial mass may be felt . This is due to omentum ' wrapped ' around the inflamed gallbladder. The development of a tender mass , associated with rigors and marked pyrexia , signal empyema formation. The gallbladder may become gangrenous and perforate , giving rise to biliary peritonitis. Jaundice can develop during the attack. Usually due to associated stone in the common bile duct but gallbladder may be compressed by enlarged gallbladder or due to severe edema in porta hepatis.  Differential diagnosis 1. Perforated peptic ulcer 2. High retrocaecal appendicitis 3. Acute pancreatitis 4. Myocardial infarction 5. Basal pneumonia   </vt:lpstr>
      <vt:lpstr>                                                         Investigations  Blood tests : will show high white blood count (leukocytosis), sometime high liver function test due to the edema in the porta haptis compressing the extra-hepatic biliary tract. Imaging: Ultrasound abdomen will show distended gallbladder with thick wall , peri-cholecystic fluids and positive ultrasound prop Murphy's sign.                                                               Treatment  1. Admission to the hospital 2. Nothing given by mouth   3. Intravenous fluids infusion 4. Intravenous antibiotics 5. Analgesia 6. Surgery : Cholecystectomy if the patient presented within 3 days from the onset of the symptoms, otherwise should be managed conservatively and interval cholecystectomy after 2 – 3 months </vt:lpstr>
      <vt:lpstr>                                                                              4. Choledocholithiasis                     Choledocholithiasis is the presence of stones in the bile ducts. The vast majority of stones in the common bile duct originate from the gallbladder ( secondary duct stone ) while the primary duct stones are rare. Symptoms  1. It can be asymptomatic 2. Jaundice 3. Pale stool 4. Dark urine 5. Itching  Signs  1. Jaundice ( yellowish sclera and sometimes skin) 2. Scratch marks in the skin   </vt:lpstr>
      <vt:lpstr>                                                       Investigations  Blood tests  will show high liver function tests (ALT , AST , ALP , T. bilirubin , D. bilirubin - especially alkaline phosphatase and bilirubin level and the level of direct bilirubin is higher than the indirect bilirubin)  Imaging  Ultrasound abdomen will show dilated extra-hepatic biliary system , possibly will show gallstone and the stone in the common bile duct                                                                Treatment  Endoscopic retrograde cholangiopancreatography (ERCP) with stone extraction from the bile duct followed by laparoscopic cholecystectomy . </vt:lpstr>
      <vt:lpstr>                                              5. Cholangitis     Infection of obstructed biliary tract causes cholangitis Symptoms : Right upper quadrant abdominal pain , pyrexia and jaundice ( Charcot's triad) Signs : Pyrexia , tachycardia , possibly hypotension , jaundice and mild right upper quadrant tenderness. Investigations  Blood tests : will show high LFT like obstructive jaundice with leukocytosis  Imaging : Ultrasound abdomen will show dilated extra-hepatic biliary system , possibly will show gallstone and the stone in the common bile duct. Treatment  1. Admission to the hospital 2. Nothing given by mouth   3. Intravenous fluids infusion 4. Intravenous broad spectrum antibiotics 5. Analgesia 6. Endoscopic retrograde cholangiopancreatography (ERCP) with stone extraction from the bile duct followed by laparoscopic cholecystectomy if the gallbladder containing stones. </vt:lpstr>
      <vt:lpstr>TUMORS OF BILIARY TRACT </vt:lpstr>
      <vt:lpstr>                                                                                                                   1. Carcinoma of the gallbladder    Carcinoma of gallbladder is rare and mostly associated with the presence of gallstones. About 90% of lesions are adenocarcinoma. It spread by direct invasion of adjacent structures , hematogenous , and lymphatic metastasis.  Symptoms: pain in the right upper quadrant which is not distinguishable from those pf gallstone symptoms. Jaundice , which indicate invasion of biliary tract and locally advanced tumor. Signs : jaundice if the biliary tract is invaded and obstructed . mass may be palpable in the right upper quadrant due to the tumor or due to mucocele  obstructed gallbladder. Treatment  1. Surgical resection is the best option for cure in resectable cases. 2. Palliative percutaneous or endoscopic biliary stenting to relieve the obstructive jaundice. </vt:lpstr>
      <vt:lpstr>                                       2. Carcinoma of the bile ducts  Cholangiocarcinoma is a relatively uncommon cancer that affect the elderly. It can develop anywhere in the biliary tract , but sclerotic tumor in the biliary confluence is called " Klatiskin tumor". It may develop in patients with primary sclerosing cholangitis or choledochal cyst . Symptoms  1. Vague dyspeptic pain in the right upper quadrant of the abdomen 2. Progressive jaundice 3. Anorexia  4. Weigh loss 5. Pruritus 6. Acute cholecystitis , mucocele and empyema gallbladder my develop due to the obstruction of gallbladder.  Treatment 1. Surgical resection is the best option for cure in resectable cases. 2. Palliative percutaneous or endoscopic biliary stenting to relieve the obstructive jaundice.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DR.HAMAD ALQAHTANI Associate Professor Consultant Hepatobiliary Surgeon</dc:title>
  <dc:creator>DR HAMAD AL QAHTANI</dc:creator>
  <cp:lastModifiedBy>DR HAMAD AL QAHTANI</cp:lastModifiedBy>
  <cp:revision>21</cp:revision>
  <dcterms:created xsi:type="dcterms:W3CDTF">2014-09-05T06:58:41Z</dcterms:created>
  <dcterms:modified xsi:type="dcterms:W3CDTF">2015-08-26T19:05:55Z</dcterms:modified>
</cp:coreProperties>
</file>