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325" r:id="rId3"/>
    <p:sldId id="32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6" r:id="rId24"/>
    <p:sldId id="279" r:id="rId25"/>
    <p:sldId id="280" r:id="rId26"/>
    <p:sldId id="278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329" r:id="rId43"/>
    <p:sldId id="327" r:id="rId44"/>
    <p:sldId id="297" r:id="rId45"/>
    <p:sldId id="298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28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20" r:id="rId67"/>
    <p:sldId id="321" r:id="rId68"/>
    <p:sldId id="323" r:id="rId6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3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09/04/37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Adrenal Gland Disorders</a:t>
            </a:r>
            <a:endParaRPr lang="ar-SA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43196"/>
          </a:xfrm>
          <a:solidFill>
            <a:schemeClr val="bg2"/>
          </a:solidFill>
        </p:spPr>
        <p:txBody>
          <a:bodyPr/>
          <a:lstStyle/>
          <a:p>
            <a:r>
              <a:rPr lang="ar-SA" sz="4400" i="1" dirty="0" smtClean="0">
                <a:solidFill>
                  <a:srgbClr val="0070C0"/>
                </a:solidFill>
              </a:rPr>
              <a:t> </a:t>
            </a:r>
            <a:r>
              <a:rPr lang="en-US" sz="4400" i="1" dirty="0" err="1" smtClean="0">
                <a:solidFill>
                  <a:srgbClr val="0070C0"/>
                </a:solidFill>
              </a:rPr>
              <a:t>DR.Mohammad</a:t>
            </a:r>
            <a:r>
              <a:rPr lang="en-US" sz="4400" i="1" dirty="0" smtClean="0">
                <a:solidFill>
                  <a:srgbClr val="0070C0"/>
                </a:solidFill>
              </a:rPr>
              <a:t>  Al-</a:t>
            </a:r>
            <a:r>
              <a:rPr lang="en-US" sz="4400" i="1" dirty="0" err="1" smtClean="0">
                <a:solidFill>
                  <a:srgbClr val="0070C0"/>
                </a:solidFill>
              </a:rPr>
              <a:t>Akeely</a:t>
            </a:r>
            <a:endParaRPr lang="ar-SA" sz="4400" i="1" dirty="0" smtClean="0">
              <a:solidFill>
                <a:srgbClr val="0070C0"/>
              </a:solidFill>
            </a:endParaRPr>
          </a:p>
          <a:p>
            <a:r>
              <a:rPr lang="en-US" i="1" dirty="0" smtClean="0">
                <a:solidFill>
                  <a:srgbClr val="0070C0"/>
                </a:solidFill>
              </a:rPr>
              <a:t>Associate Professor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&amp;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Consultant General Surgery</a:t>
            </a:r>
          </a:p>
          <a:p>
            <a:pPr algn="l"/>
            <a:endParaRPr lang="ar-SA" i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sz="4800" b="1">
                <a:latin typeface="Arial Black" pitchFamily="34" charset="0"/>
              </a:rPr>
              <a:t>SEX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ANDROGENS:</a:t>
            </a:r>
            <a:endParaRPr lang="en-US" b="1" dirty="0"/>
          </a:p>
          <a:p>
            <a:pPr lvl="1"/>
            <a:r>
              <a:rPr lang="en-US" b="1" dirty="0"/>
              <a:t>H</a:t>
            </a:r>
            <a:r>
              <a:rPr lang="en-US" b="1" dirty="0" smtClean="0"/>
              <a:t>ormones </a:t>
            </a:r>
            <a:r>
              <a:rPr lang="en-US" b="1" dirty="0"/>
              <a:t>which        male characteristics</a:t>
            </a:r>
            <a:endParaRPr lang="en-US" dirty="0"/>
          </a:p>
          <a:p>
            <a:pPr lvl="2"/>
            <a:r>
              <a:rPr lang="en-US" sz="3200" b="1" dirty="0"/>
              <a:t>release of</a:t>
            </a:r>
            <a:r>
              <a:rPr lang="en-US" sz="3200" dirty="0"/>
              <a:t> </a:t>
            </a:r>
            <a:r>
              <a:rPr lang="en-US" sz="3200" b="1" dirty="0"/>
              <a:t>testosterone</a:t>
            </a:r>
            <a:endParaRPr lang="en-US" sz="3200" dirty="0"/>
          </a:p>
          <a:p>
            <a:pPr lvl="2">
              <a:buFont typeface="Monotype Sorts" pitchFamily="2" charset="2"/>
              <a:buNone/>
            </a:pPr>
            <a:endParaRPr lang="en-US" dirty="0"/>
          </a:p>
          <a:p>
            <a:r>
              <a:rPr lang="en-US" b="1" dirty="0"/>
              <a:t>Seen more in women than men</a:t>
            </a:r>
          </a:p>
        </p:txBody>
      </p:sp>
      <p:graphicFrame>
        <p:nvGraphicFramePr>
          <p:cNvPr id="1024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327400" y="4953000"/>
          <a:ext cx="2470150" cy="914400"/>
        </p:xfrm>
        <a:graphic>
          <a:graphicData uri="http://schemas.openxmlformats.org/presentationml/2006/ole">
            <p:oleObj spid="_x0000_s4098" name="Microsoft ClipArt Gallery" r:id="rId3" imgW="4959000" imgH="2809800" progId="">
              <p:embed/>
            </p:oleObj>
          </a:graphicData>
        </a:graphic>
      </p:graphicFrame>
      <p:sp>
        <p:nvSpPr>
          <p:cNvPr id="10245" name="AutoShape 5"/>
          <p:cNvSpPr>
            <a:spLocks noChangeArrowheads="1"/>
          </p:cNvSpPr>
          <p:nvPr/>
        </p:nvSpPr>
        <p:spPr bwMode="auto">
          <a:xfrm rot="16200000">
            <a:off x="4357686" y="2357430"/>
            <a:ext cx="500066" cy="214314"/>
          </a:xfrm>
          <a:prstGeom prst="rightArrow">
            <a:avLst>
              <a:gd name="adj1" fmla="val 50000"/>
              <a:gd name="adj2" fmla="val 11001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5715000"/>
          </a:xfrm>
          <a:noFill/>
          <a:ln/>
        </p:spPr>
        <p:txBody>
          <a:bodyPr/>
          <a:lstStyle/>
          <a:p>
            <a:r>
              <a:rPr lang="en-US" b="1" dirty="0">
                <a:latin typeface="Arial Black" pitchFamily="34" charset="0"/>
              </a:rPr>
              <a:t>RELEASE OF GLUCOCORTICOIDS IS   CONTROLLED BY </a:t>
            </a:r>
            <a:r>
              <a:rPr lang="en-US" b="1" dirty="0" smtClean="0">
                <a:latin typeface="Arial Black" pitchFamily="34" charset="0"/>
              </a:rPr>
              <a:t>______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graphicFrame>
        <p:nvGraphicFramePr>
          <p:cNvPr id="11267" name="Object 3">
            <a:hlinkClick r:id="" action="ppaction://ole?verb=0"/>
          </p:cNvPr>
          <p:cNvGraphicFramePr>
            <a:graphicFrameLocks/>
          </p:cNvGraphicFramePr>
          <p:nvPr>
            <p:ph type="subTitle" idx="1"/>
          </p:nvPr>
        </p:nvGraphicFramePr>
        <p:xfrm>
          <a:off x="5786446" y="4429132"/>
          <a:ext cx="1447800" cy="1371600"/>
        </p:xfrm>
        <a:graphic>
          <a:graphicData uri="http://schemas.openxmlformats.org/presentationml/2006/ole">
            <p:oleObj spid="_x0000_s5122" name="Microsoft ClipArt Gallery" r:id="rId3" imgW="3038400" imgH="3403440" progId="">
              <p:embed/>
            </p:oleObj>
          </a:graphicData>
        </a:graphic>
      </p:graphicFrame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419600" y="259715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419600" y="3282950"/>
            <a:ext cx="0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500826" y="4929198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6715140" y="4643446"/>
            <a:ext cx="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2057400"/>
          </a:xfrm>
          <a:noFill/>
          <a:ln/>
        </p:spPr>
        <p:txBody>
          <a:bodyPr/>
          <a:lstStyle/>
          <a:p>
            <a:r>
              <a:rPr lang="en-US" b="1" dirty="0">
                <a:latin typeface="Lithograph" pitchFamily="2" charset="0"/>
              </a:rPr>
              <a:t>LET’S LOOK AT </a:t>
            </a:r>
            <a:r>
              <a:rPr lang="en-US" sz="6000" b="1" dirty="0">
                <a:latin typeface="Lithograph" pitchFamily="2" charset="0"/>
              </a:rPr>
              <a:t>ACTH</a:t>
            </a:r>
            <a:r>
              <a:rPr lang="en-US" b="1" dirty="0">
                <a:latin typeface="Lithograph" pitchFamily="2" charset="0"/>
              </a:rPr>
              <a:t/>
            </a:r>
            <a:br>
              <a:rPr lang="en-US" b="1" dirty="0">
                <a:latin typeface="Lithograph" pitchFamily="2" charset="0"/>
              </a:rPr>
            </a:br>
            <a:r>
              <a:rPr lang="en-US" b="1" dirty="0">
                <a:latin typeface="Lithograph" pitchFamily="2" charset="0"/>
              </a:rPr>
              <a:t>(</a:t>
            </a:r>
            <a:r>
              <a:rPr lang="en-US" b="1" dirty="0" err="1">
                <a:latin typeface="Lithograph" pitchFamily="2" charset="0"/>
              </a:rPr>
              <a:t>adrenocorticotropic</a:t>
            </a:r>
            <a:r>
              <a:rPr lang="en-US" b="1" dirty="0">
                <a:latin typeface="Lithograph" pitchFamily="2" charset="0"/>
              </a:rPr>
              <a:t> Hormone)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962400"/>
          </a:xfrm>
          <a:noFill/>
          <a:ln/>
        </p:spPr>
        <p:txBody>
          <a:bodyPr/>
          <a:lstStyle/>
          <a:p>
            <a:r>
              <a:rPr lang="en-US" b="1" dirty="0"/>
              <a:t>Produced in anterior pituitary gland</a:t>
            </a:r>
          </a:p>
          <a:p>
            <a:pPr>
              <a:buFont typeface="Monotype Sorts" pitchFamily="2" charset="2"/>
              <a:buNone/>
            </a:pPr>
            <a:endParaRPr lang="en-US" b="1" dirty="0"/>
          </a:p>
        </p:txBody>
      </p:sp>
      <p:graphicFrame>
        <p:nvGraphicFramePr>
          <p:cNvPr id="1229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76563" y="3108325"/>
          <a:ext cx="3028950" cy="3394075"/>
        </p:xfrm>
        <a:graphic>
          <a:graphicData uri="http://schemas.openxmlformats.org/presentationml/2006/ole">
            <p:oleObj spid="_x0000_s6146" name="Microsoft ClipArt Gallery" r:id="rId3" imgW="3038400" imgH="3403440" progId="">
              <p:embed/>
            </p:oleObj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u="sng" dirty="0">
                <a:latin typeface="Arial Black" pitchFamily="34" charset="0"/>
              </a:rPr>
              <a:t>ACTH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Circulating levels of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 dirty="0"/>
              <a:t>	</a:t>
            </a:r>
            <a:r>
              <a:rPr lang="en-US" b="1" dirty="0" err="1"/>
              <a:t>cortisol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         </a:t>
            </a:r>
            <a:r>
              <a:rPr lang="en-US" b="1" dirty="0" smtClean="0"/>
              <a:t>levels;  stimulate </a:t>
            </a:r>
            <a:r>
              <a:rPr lang="en-US" b="1" dirty="0"/>
              <a:t>of ACTH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         </a:t>
            </a:r>
            <a:r>
              <a:rPr lang="en-US" b="1" dirty="0" smtClean="0"/>
              <a:t>levels;  inhibits </a:t>
            </a:r>
            <a:r>
              <a:rPr lang="en-US" b="1" dirty="0"/>
              <a:t>release of ACTH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think tank:  What type of feedback mechanism is this??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 rot="16200000" flipH="1">
            <a:off x="3653984" y="2846818"/>
            <a:ext cx="463586" cy="199190"/>
          </a:xfrm>
          <a:prstGeom prst="rightArrow">
            <a:avLst>
              <a:gd name="adj1" fmla="val 50000"/>
              <a:gd name="adj2" fmla="val 9286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 rot="16200000">
            <a:off x="2786050" y="3857628"/>
            <a:ext cx="500066" cy="214314"/>
          </a:xfrm>
          <a:prstGeom prst="rightArrow">
            <a:avLst>
              <a:gd name="adj1" fmla="val 50000"/>
              <a:gd name="adj2" fmla="val 9286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Rockwell" pitchFamily="18" charset="0"/>
              </a:rPr>
              <a:t>AFFECTED BY: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dirty="0"/>
              <a:t>Individual  biorhythms</a:t>
            </a:r>
            <a:endParaRPr lang="en-US" dirty="0"/>
          </a:p>
          <a:p>
            <a:pPr lvl="1"/>
            <a:r>
              <a:rPr lang="en-US" dirty="0"/>
              <a:t>ACTH LEVELS ARE HIGHEST 2 HOURS BEFORE AND JUST AFTER AWAKENING.</a:t>
            </a:r>
          </a:p>
          <a:p>
            <a:pPr lvl="1"/>
            <a:r>
              <a:rPr lang="en-US" b="1" dirty="0"/>
              <a:t>usually  </a:t>
            </a:r>
            <a:r>
              <a:rPr lang="en-US" b="1" dirty="0" smtClean="0"/>
              <a:t>5am – 7am</a:t>
            </a:r>
            <a:endParaRPr lang="en-US" b="1" dirty="0"/>
          </a:p>
          <a:p>
            <a:pPr lvl="1"/>
            <a:r>
              <a:rPr lang="en-US" dirty="0"/>
              <a:t>these gradually decrease rest of day	</a:t>
            </a:r>
          </a:p>
          <a:p>
            <a:r>
              <a:rPr lang="en-US" b="1" dirty="0"/>
              <a:t>Stress</a:t>
            </a:r>
            <a:r>
              <a:rPr lang="en-US" dirty="0"/>
              <a:t>-        </a:t>
            </a:r>
            <a:r>
              <a:rPr lang="en-US" dirty="0" err="1"/>
              <a:t>cortisol</a:t>
            </a:r>
            <a:r>
              <a:rPr lang="en-US" dirty="0"/>
              <a:t> production and secretion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 rot="16200000">
            <a:off x="2094691" y="4191797"/>
            <a:ext cx="454024" cy="357190"/>
          </a:xfrm>
          <a:prstGeom prst="rightArrow">
            <a:avLst>
              <a:gd name="adj1" fmla="val 50000"/>
              <a:gd name="adj2" fmla="val 5732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u="sng" dirty="0">
                <a:latin typeface="Arial Black" pitchFamily="34" charset="0"/>
              </a:rPr>
              <a:t>ADRENAL MEDULLA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Fight or flight</a:t>
            </a:r>
          </a:p>
          <a:p>
            <a:r>
              <a:rPr lang="en-US" b="1"/>
              <a:t>What is released by the adrenal medulla?</a:t>
            </a:r>
          </a:p>
        </p:txBody>
      </p:sp>
      <p:graphicFrame>
        <p:nvGraphicFramePr>
          <p:cNvPr id="1536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35350" y="3352800"/>
          <a:ext cx="3459163" cy="2338388"/>
        </p:xfrm>
        <a:graphic>
          <a:graphicData uri="http://schemas.openxmlformats.org/presentationml/2006/ole">
            <p:oleObj spid="_x0000_s7170" name="Microsoft ClipArt Gallery" r:id="rId3" imgW="4662360" imgH="315252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CATECHOLAMINE RELEASE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dirty="0"/>
              <a:t>Epinephrine</a:t>
            </a:r>
          </a:p>
          <a:p>
            <a:r>
              <a:rPr lang="en-US" dirty="0" smtClean="0"/>
              <a:t> </a:t>
            </a:r>
            <a:r>
              <a:rPr lang="ar-SA" dirty="0" smtClean="0"/>
              <a:t>      &amp;</a:t>
            </a:r>
            <a:endParaRPr lang="en-US" dirty="0" smtClean="0"/>
          </a:p>
          <a:p>
            <a:r>
              <a:rPr lang="en-US" dirty="0" err="1" smtClean="0"/>
              <a:t>Norepinephrine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</p:txBody>
      </p:sp>
      <p:graphicFrame>
        <p:nvGraphicFramePr>
          <p:cNvPr id="1638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857356" y="2643182"/>
          <a:ext cx="2116138" cy="3124200"/>
        </p:xfrm>
        <a:graphic>
          <a:graphicData uri="http://schemas.openxmlformats.org/presentationml/2006/ole">
            <p:oleObj spid="_x0000_s8194" name="Microsoft ClipArt Gallery" r:id="rId3" imgW="2833560" imgH="36939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500042"/>
            <a:ext cx="7772400" cy="1676400"/>
          </a:xfrm>
          <a:noFill/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itchFamily="34" charset="0"/>
              </a:rPr>
              <a:t>HYPER AND HYPOFUNCTION ADRENAL CORTEX HORMONES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2357430"/>
            <a:ext cx="77724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3600" b="1"/>
          </a:p>
          <a:p>
            <a:r>
              <a:rPr lang="en-US" sz="3600" b="1"/>
              <a:t>Too much</a:t>
            </a:r>
          </a:p>
          <a:p>
            <a:pPr>
              <a:buFont typeface="Monotype Sorts" pitchFamily="2" charset="2"/>
              <a:buNone/>
            </a:pPr>
            <a:endParaRPr lang="en-US" sz="3600" b="1"/>
          </a:p>
          <a:p>
            <a:pPr>
              <a:buFont typeface="Monotype Sorts" pitchFamily="2" charset="2"/>
              <a:buNone/>
            </a:pPr>
            <a:endParaRPr lang="en-US" sz="3600" b="1"/>
          </a:p>
          <a:p>
            <a:r>
              <a:rPr lang="en-US" sz="3600" b="1"/>
              <a:t>Too little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 rot="16200000" flipH="1">
            <a:off x="5599919" y="5115725"/>
            <a:ext cx="730244" cy="500066"/>
          </a:xfrm>
          <a:prstGeom prst="rightArrow">
            <a:avLst>
              <a:gd name="adj1" fmla="val 50000"/>
              <a:gd name="adj2" fmla="val 5841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 rot="16200000">
            <a:off x="5536413" y="3036091"/>
            <a:ext cx="714380" cy="500066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1981200"/>
          </a:xfrm>
          <a:noFill/>
          <a:ln/>
        </p:spPr>
        <p:txBody>
          <a:bodyPr/>
          <a:lstStyle/>
          <a:p>
            <a:r>
              <a:rPr lang="en-US" b="1" dirty="0">
                <a:latin typeface="Arial Black" pitchFamily="34" charset="0"/>
              </a:rPr>
              <a:t>I.  </a:t>
            </a:r>
            <a:r>
              <a:rPr lang="en-US" b="1" u="sng" dirty="0">
                <a:latin typeface="Arial Black" pitchFamily="34" charset="0"/>
              </a:rPr>
              <a:t>CUSHING’S DISEASE</a:t>
            </a:r>
            <a:r>
              <a:rPr lang="en-US" b="1" dirty="0">
                <a:latin typeface="Arial Black" pitchFamily="34" charset="0"/>
              </a:rPr>
              <a:t/>
            </a:r>
            <a:br>
              <a:rPr lang="en-US" b="1" dirty="0">
                <a:latin typeface="Arial Black" pitchFamily="34" charset="0"/>
              </a:rPr>
            </a:br>
            <a:r>
              <a:rPr lang="en-US" b="1" dirty="0">
                <a:latin typeface="Arial Black" pitchFamily="34" charset="0"/>
              </a:rPr>
              <a:t>(TOO MUCH CORTISOL!)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  <a:noFill/>
          <a:ln/>
        </p:spPr>
        <p:txBody>
          <a:bodyPr/>
          <a:lstStyle/>
          <a:p>
            <a:r>
              <a:rPr lang="en-US" dirty="0"/>
              <a:t>      secretion of </a:t>
            </a:r>
            <a:r>
              <a:rPr lang="en-US" dirty="0" err="1"/>
              <a:t>cortisol</a:t>
            </a:r>
            <a:r>
              <a:rPr lang="en-US" dirty="0"/>
              <a:t> from adrenal cortex</a:t>
            </a:r>
          </a:p>
          <a:p>
            <a:r>
              <a:rPr lang="en-US" dirty="0" smtClean="0"/>
              <a:t>4 times  </a:t>
            </a:r>
            <a:r>
              <a:rPr lang="en-US" dirty="0"/>
              <a:t>more frequent in females</a:t>
            </a:r>
          </a:p>
          <a:p>
            <a:r>
              <a:rPr lang="en-US" dirty="0"/>
              <a:t>Usually occurs at 35-50 </a:t>
            </a:r>
          </a:p>
          <a:p>
            <a:pPr>
              <a:buFont typeface="Monotype Sorts" pitchFamily="2" charset="2"/>
              <a:buNone/>
            </a:pPr>
            <a:r>
              <a:rPr lang="en-US" dirty="0"/>
              <a:t>  </a:t>
            </a:r>
            <a:r>
              <a:rPr lang="en-US" dirty="0" smtClean="0"/>
              <a:t>  </a:t>
            </a:r>
            <a:r>
              <a:rPr lang="en-US" dirty="0"/>
              <a:t>years of age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 rot="16200000">
            <a:off x="709586" y="2862258"/>
            <a:ext cx="596900" cy="444500"/>
          </a:xfrm>
          <a:prstGeom prst="rightArrow">
            <a:avLst>
              <a:gd name="adj1" fmla="val 50000"/>
              <a:gd name="adj2" fmla="val 6714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graphicFrame>
        <p:nvGraphicFramePr>
          <p:cNvPr id="19461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142976" y="3592512"/>
          <a:ext cx="1447800" cy="3265488"/>
        </p:xfrm>
        <a:graphic>
          <a:graphicData uri="http://schemas.openxmlformats.org/presentationml/2006/ole">
            <p:oleObj spid="_x0000_s9218" name="Microsoft ClipArt Gallery" r:id="rId3" imgW="1346040" imgH="45180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latin typeface="Arial Black" pitchFamily="34" charset="0"/>
              </a:rPr>
              <a:t>ETIOLOGY</a:t>
            </a:r>
            <a:br>
              <a:rPr lang="en-US" b="1" dirty="0">
                <a:latin typeface="Arial Black" pitchFamily="34" charset="0"/>
              </a:rPr>
            </a:br>
            <a:r>
              <a:rPr lang="en-US" b="1" dirty="0">
                <a:latin typeface="Arial Black" pitchFamily="34" charset="0"/>
              </a:rPr>
              <a:t>Cushing’s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>
            <a:normAutofit/>
          </a:bodyPr>
          <a:lstStyle/>
          <a:p>
            <a:pPr lvl="7">
              <a:buNone/>
            </a:pPr>
            <a:r>
              <a:rPr lang="ar-SA" sz="3600" b="1" dirty="0" smtClean="0"/>
              <a:t> </a:t>
            </a:r>
            <a:r>
              <a:rPr lang="en-US" sz="2600" b="1" dirty="0" smtClean="0"/>
              <a:t>adrenal</a:t>
            </a:r>
            <a:r>
              <a:rPr lang="ar-SA" sz="3600" b="1" dirty="0" smtClean="0"/>
              <a:t> </a:t>
            </a:r>
            <a:r>
              <a:rPr lang="en-US" sz="3600" b="1" u="sng" dirty="0" smtClean="0"/>
              <a:t>Primary</a:t>
            </a:r>
            <a:r>
              <a:rPr lang="en-US" sz="2400" b="1" dirty="0" smtClean="0"/>
              <a:t>-tumor of the</a:t>
            </a:r>
            <a:r>
              <a:rPr lang="ar-SA" sz="2400" b="1" dirty="0" smtClean="0"/>
              <a:t>-        </a:t>
            </a:r>
            <a:endParaRPr lang="en-US" sz="2400" b="1" dirty="0" smtClean="0"/>
          </a:p>
          <a:p>
            <a:pPr lvl="8">
              <a:buNone/>
            </a:pPr>
            <a:endParaRPr lang="en-US" sz="2400" b="1" dirty="0"/>
          </a:p>
          <a:p>
            <a:r>
              <a:rPr lang="en-US" b="1" dirty="0" smtClean="0"/>
              <a:t>-</a:t>
            </a:r>
            <a:r>
              <a:rPr lang="en-US" b="1" u="sng" dirty="0" smtClean="0"/>
              <a:t>Secondary</a:t>
            </a:r>
            <a:r>
              <a:rPr lang="en-US" b="1" dirty="0" smtClean="0"/>
              <a:t>-tumor on the anterior pituitary gland</a:t>
            </a:r>
            <a:endParaRPr lang="ar-SA" b="1" dirty="0" smtClean="0"/>
          </a:p>
          <a:p>
            <a:pPr algn="ctr">
              <a:buNone/>
            </a:pPr>
            <a:r>
              <a:rPr lang="en-US" b="1" dirty="0" smtClean="0"/>
              <a:t>-</a:t>
            </a:r>
            <a:r>
              <a:rPr lang="en-US" b="1" u="sng" dirty="0" smtClean="0"/>
              <a:t>Ectopic ACTH ,</a:t>
            </a:r>
            <a:r>
              <a:rPr lang="en-US" b="1" dirty="0" smtClean="0"/>
              <a:t>secreting tumor (lung, pancreas)</a:t>
            </a:r>
          </a:p>
          <a:p>
            <a:endParaRPr lang="en-US" b="1" dirty="0" smtClean="0"/>
          </a:p>
          <a:p>
            <a:r>
              <a:rPr lang="en-US" b="1" dirty="0" smtClean="0"/>
              <a:t>-</a:t>
            </a:r>
            <a:r>
              <a:rPr lang="en-US" b="1" u="sng" dirty="0" smtClean="0"/>
              <a:t>Iatrogenic</a:t>
            </a:r>
            <a:r>
              <a:rPr lang="en-US" b="1" dirty="0" smtClean="0"/>
              <a:t>-excessive cortisone intake             </a:t>
            </a:r>
            <a:endParaRPr lang="ar-SA" b="1" dirty="0" smtClean="0"/>
          </a:p>
        </p:txBody>
      </p:sp>
      <p:sp>
        <p:nvSpPr>
          <p:cNvPr id="11" name="Flowchart: Connector 10"/>
          <p:cNvSpPr/>
          <p:nvPr/>
        </p:nvSpPr>
        <p:spPr>
          <a:xfrm flipH="1" flipV="1">
            <a:off x="571472" y="1857364"/>
            <a:ext cx="161924" cy="1619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Flowchart: Connector 11"/>
          <p:cNvSpPr/>
          <p:nvPr/>
        </p:nvSpPr>
        <p:spPr>
          <a:xfrm>
            <a:off x="714348" y="2928934"/>
            <a:ext cx="136205" cy="1619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Flowchart: Connector 13"/>
          <p:cNvSpPr/>
          <p:nvPr/>
        </p:nvSpPr>
        <p:spPr>
          <a:xfrm flipH="1">
            <a:off x="357158" y="407194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Flowchart: Connector 14"/>
          <p:cNvSpPr/>
          <p:nvPr/>
        </p:nvSpPr>
        <p:spPr>
          <a:xfrm flipH="1" flipV="1">
            <a:off x="500034" y="5143512"/>
            <a:ext cx="214314" cy="18859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3730" name="Picture 2" descr="C:\Users\USER\Downloads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7150" y="1214422"/>
            <a:ext cx="4820648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l"/>
            <a:r>
              <a:rPr lang="en-US" b="1"/>
              <a:t>    </a:t>
            </a:r>
            <a:r>
              <a:rPr lang="en-US" b="1">
                <a:latin typeface="Arial Black" pitchFamily="34" charset="0"/>
              </a:rPr>
              <a:t>SIGNS &amp; SYMPTOMS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            Cushing’s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noFill/>
          <a:ln/>
        </p:spPr>
        <p:txBody>
          <a:bodyPr/>
          <a:lstStyle/>
          <a:p>
            <a:r>
              <a:rPr lang="en-US" sz="3600" b="1" dirty="0"/>
              <a:t>      </a:t>
            </a:r>
            <a:r>
              <a:rPr lang="en-US" sz="3600" b="1" u="sng" dirty="0"/>
              <a:t>protein catabolism</a:t>
            </a:r>
            <a:endParaRPr lang="en-US" b="1" u="sng" dirty="0"/>
          </a:p>
          <a:p>
            <a:pPr lvl="1"/>
            <a:r>
              <a:rPr lang="en-US" b="1" dirty="0"/>
              <a:t>muscle wasting</a:t>
            </a:r>
          </a:p>
          <a:p>
            <a:pPr lvl="1">
              <a:buFontTx/>
              <a:buNone/>
            </a:pPr>
            <a:endParaRPr lang="en-US" b="1" dirty="0"/>
          </a:p>
          <a:p>
            <a:pPr lvl="1"/>
            <a:r>
              <a:rPr lang="en-US" b="1" dirty="0"/>
              <a:t>loss of collagen support</a:t>
            </a:r>
          </a:p>
          <a:p>
            <a:pPr lvl="2"/>
            <a:r>
              <a:rPr lang="en-US" b="1" dirty="0"/>
              <a:t>thin, fragile skin, bruises easily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 poor wound healing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 rot="16200000">
            <a:off x="4214810" y="1785926"/>
            <a:ext cx="357190" cy="214314"/>
          </a:xfrm>
          <a:prstGeom prst="rightArrow">
            <a:avLst>
              <a:gd name="adj1" fmla="val 50000"/>
              <a:gd name="adj2" fmla="val 6464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Cushing’s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      </a:t>
            </a:r>
            <a:r>
              <a:rPr lang="en-US" sz="3600" b="1" dirty="0" smtClean="0"/>
              <a:t>   </a:t>
            </a:r>
            <a:r>
              <a:rPr lang="en-US" sz="3600" b="1" dirty="0"/>
              <a:t>in </a:t>
            </a:r>
            <a:r>
              <a:rPr lang="en-US" sz="3600" b="1" u="sng" dirty="0"/>
              <a:t>CHO metabolism</a:t>
            </a:r>
          </a:p>
          <a:p>
            <a:pPr lvl="1"/>
            <a:r>
              <a:rPr lang="en-US" sz="3200" b="1" dirty="0"/>
              <a:t>hyperglycemia</a:t>
            </a:r>
          </a:p>
          <a:p>
            <a:pPr lvl="1"/>
            <a:r>
              <a:rPr lang="en-US" sz="3200" b="1" dirty="0"/>
              <a:t>Can get </a:t>
            </a:r>
            <a:r>
              <a:rPr lang="en-US" sz="3200" b="1" dirty="0" smtClean="0"/>
              <a:t>diabetes-refractory to insulin</a:t>
            </a:r>
            <a:endParaRPr lang="en-US" sz="3200" b="1" dirty="0"/>
          </a:p>
          <a:p>
            <a:pPr lvl="1"/>
            <a:r>
              <a:rPr lang="en-US" sz="3200" b="1" dirty="0" err="1"/>
              <a:t>Polyuria</a:t>
            </a:r>
            <a:endParaRPr lang="en-US" sz="3200" b="1" dirty="0"/>
          </a:p>
        </p:txBody>
      </p:sp>
      <p:graphicFrame>
        <p:nvGraphicFramePr>
          <p:cNvPr id="2253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62700" y="4495800"/>
          <a:ext cx="2012950" cy="1524000"/>
        </p:xfrm>
        <a:graphic>
          <a:graphicData uri="http://schemas.openxmlformats.org/presentationml/2006/ole">
            <p:oleObj spid="_x0000_s10242" name="Microsoft ClipArt Gallery" r:id="rId3" imgW="3290760" imgH="3290760" progId="">
              <p:embed/>
            </p:oleObj>
          </a:graphicData>
        </a:graphic>
      </p:graphicFrame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357686" y="1643050"/>
            <a:ext cx="142876" cy="533400"/>
          </a:xfrm>
          <a:prstGeom prst="up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Cushing’s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428736"/>
            <a:ext cx="8229600" cy="4525963"/>
          </a:xfrm>
          <a:noFill/>
          <a:ln/>
        </p:spPr>
        <p:txBody>
          <a:bodyPr/>
          <a:lstStyle/>
          <a:p>
            <a:r>
              <a:rPr lang="en-US" dirty="0"/>
              <a:t>      </a:t>
            </a:r>
            <a:r>
              <a:rPr lang="en-US" sz="4000" b="1" dirty="0" smtClean="0"/>
              <a:t>   </a:t>
            </a:r>
            <a:r>
              <a:rPr lang="en-US" sz="4000" b="1" dirty="0"/>
              <a:t>in </a:t>
            </a:r>
            <a:r>
              <a:rPr lang="en-US" sz="4000" b="1" u="sng" dirty="0"/>
              <a:t>fat metabolism</a:t>
            </a:r>
          </a:p>
          <a:p>
            <a:pPr lvl="1"/>
            <a:r>
              <a:rPr lang="en-US" sz="3600" b="1" dirty="0" err="1"/>
              <a:t>truncal</a:t>
            </a:r>
            <a:r>
              <a:rPr lang="en-US" sz="3600" b="1" dirty="0"/>
              <a:t> obesity</a:t>
            </a:r>
          </a:p>
          <a:p>
            <a:pPr lvl="1"/>
            <a:r>
              <a:rPr lang="en-US" sz="3600" b="1" dirty="0"/>
              <a:t>buffalo hump</a:t>
            </a:r>
          </a:p>
          <a:p>
            <a:pPr lvl="1"/>
            <a:r>
              <a:rPr lang="en-US" sz="3600" b="1" dirty="0"/>
              <a:t>“moon face”</a:t>
            </a:r>
          </a:p>
          <a:p>
            <a:pPr lvl="1"/>
            <a:r>
              <a:rPr lang="en-US" sz="3600" b="1" dirty="0"/>
              <a:t>      weight but      strength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 rot="16200000">
            <a:off x="2967812" y="4247370"/>
            <a:ext cx="596900" cy="246044"/>
          </a:xfrm>
          <a:prstGeom prst="rightArrow">
            <a:avLst>
              <a:gd name="adj1" fmla="val 50000"/>
              <a:gd name="adj2" fmla="val 8104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 rot="16200000" flipH="1">
            <a:off x="5523715" y="4263235"/>
            <a:ext cx="596900" cy="214314"/>
          </a:xfrm>
          <a:prstGeom prst="rightArrow">
            <a:avLst>
              <a:gd name="adj1" fmla="val 50000"/>
              <a:gd name="adj2" fmla="val 10218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6200000">
            <a:off x="3896506" y="1604164"/>
            <a:ext cx="596900" cy="246044"/>
          </a:xfrm>
          <a:prstGeom prst="rightArrow">
            <a:avLst>
              <a:gd name="adj1" fmla="val 50000"/>
              <a:gd name="adj2" fmla="val 8104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5779" name="Picture 3" descr="C:\47_0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561975"/>
            <a:ext cx="4572000" cy="573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                    Before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486400"/>
            <a:ext cx="6400800" cy="152400"/>
          </a:xfrm>
        </p:spPr>
        <p:txBody>
          <a:bodyPr>
            <a:normAutofit fontScale="25000" lnSpcReduction="20000"/>
          </a:bodyPr>
          <a:lstStyle/>
          <a:p>
            <a:endParaRPr lang="ar-SA"/>
          </a:p>
        </p:txBody>
      </p:sp>
      <p:pic>
        <p:nvPicPr>
          <p:cNvPr id="80900" name="Picture 4" descr="C:\My Documents\My Pictures\Cushing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42672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                         After</a:t>
            </a:r>
          </a:p>
        </p:txBody>
      </p:sp>
      <p:pic>
        <p:nvPicPr>
          <p:cNvPr id="82948" name="Picture 4" descr="C:\My Documents\My Pictures\aft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71600"/>
            <a:ext cx="48006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SIGNS &amp; SYMPTOMS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        </a:t>
            </a:r>
            <a:r>
              <a:rPr lang="en-US" sz="3600" b="1" u="sng" dirty="0"/>
              <a:t>immune response</a:t>
            </a:r>
          </a:p>
          <a:p>
            <a:pPr>
              <a:buFont typeface="Monotype Sorts" pitchFamily="2" charset="2"/>
              <a:buNone/>
            </a:pPr>
            <a:endParaRPr lang="en-US" dirty="0"/>
          </a:p>
          <a:p>
            <a:pPr lvl="1"/>
            <a:r>
              <a:rPr lang="en-US" sz="3200" b="1" dirty="0"/>
              <a:t>More prone to infection</a:t>
            </a:r>
          </a:p>
          <a:p>
            <a:pPr lvl="1"/>
            <a:r>
              <a:rPr lang="en-US" sz="3200" b="1" dirty="0"/>
              <a:t>       resistance to stress</a:t>
            </a:r>
          </a:p>
          <a:p>
            <a:pPr lvl="1"/>
            <a:r>
              <a:rPr lang="en-US" sz="3200" b="1" dirty="0"/>
              <a:t>Death usually occurs from infection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 rot="16200000" flipH="1">
            <a:off x="4409283" y="1877205"/>
            <a:ext cx="539748" cy="214314"/>
          </a:xfrm>
          <a:prstGeom prst="rightArrow">
            <a:avLst>
              <a:gd name="adj1" fmla="val 50000"/>
              <a:gd name="adj2" fmla="val 6132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05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itchFamily="34" charset="0"/>
              </a:rPr>
              <a:t>What sign would </a:t>
            </a:r>
            <a:r>
              <a:rPr lang="en-US" dirty="0" smtClean="0">
                <a:latin typeface="Arial" pitchFamily="34" charset="0"/>
              </a:rPr>
              <a:t>you </a:t>
            </a:r>
            <a:r>
              <a:rPr lang="en-US" dirty="0">
                <a:latin typeface="Arial" pitchFamily="34" charset="0"/>
              </a:rPr>
              <a:t>identify in </a:t>
            </a:r>
            <a:r>
              <a:rPr lang="en-US" dirty="0" smtClean="0">
                <a:latin typeface="Arial" pitchFamily="34" charset="0"/>
              </a:rPr>
              <a:t>such </a:t>
            </a:r>
            <a:r>
              <a:rPr lang="en-US" dirty="0">
                <a:latin typeface="Arial" pitchFamily="34" charset="0"/>
              </a:rPr>
              <a:t>patient?</a:t>
            </a:r>
          </a:p>
        </p:txBody>
      </p:sp>
      <p:sp>
        <p:nvSpPr>
          <p:cNvPr id="74755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4756" name="Picture 2052" descr="A:\moonfa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057400"/>
            <a:ext cx="2895600" cy="3657600"/>
          </a:xfrm>
          <a:prstGeom prst="rect">
            <a:avLst/>
          </a:prstGeom>
          <a:noFill/>
        </p:spPr>
      </p:pic>
      <p:pic>
        <p:nvPicPr>
          <p:cNvPr id="74757" name="Picture 2053" descr="C:\My Documents\My Pictures\stomachstri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209800"/>
            <a:ext cx="35814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AND SYMPTOMS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Cushing’s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sz="3600" dirty="0"/>
              <a:t>       </a:t>
            </a:r>
            <a:r>
              <a:rPr lang="en-US" sz="3600" b="1" u="sng" dirty="0" smtClean="0"/>
              <a:t>Androgen </a:t>
            </a:r>
            <a:r>
              <a:rPr lang="en-US" sz="3600" b="1" u="sng" dirty="0"/>
              <a:t>secretion</a:t>
            </a:r>
            <a:endParaRPr lang="en-US" b="1" u="sng" dirty="0"/>
          </a:p>
          <a:p>
            <a:pPr lvl="1"/>
            <a:r>
              <a:rPr lang="en-US" b="1" dirty="0"/>
              <a:t>excessive hair growth</a:t>
            </a:r>
          </a:p>
          <a:p>
            <a:pPr lvl="1"/>
            <a:r>
              <a:rPr lang="en-US" b="1" dirty="0"/>
              <a:t>acne</a:t>
            </a:r>
          </a:p>
          <a:p>
            <a:pPr lvl="1"/>
            <a:r>
              <a:rPr lang="en-US" b="1" dirty="0"/>
              <a:t>change in voice</a:t>
            </a:r>
          </a:p>
          <a:p>
            <a:pPr lvl="1"/>
            <a:r>
              <a:rPr lang="en-US" b="1" dirty="0"/>
              <a:t>receding hairline</a:t>
            </a:r>
          </a:p>
        </p:txBody>
      </p:sp>
      <p:graphicFrame>
        <p:nvGraphicFramePr>
          <p:cNvPr id="2560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643042" y="2357430"/>
          <a:ext cx="3089275" cy="4302125"/>
        </p:xfrm>
        <a:graphic>
          <a:graphicData uri="http://schemas.openxmlformats.org/presentationml/2006/ole">
            <p:oleObj spid="_x0000_s11266" name="Microsoft ClipArt Gallery" r:id="rId3" imgW="3098520" imgH="4311360" progId="">
              <p:embed/>
            </p:oleObj>
          </a:graphicData>
        </a:graphic>
      </p:graphicFrame>
      <p:sp>
        <p:nvSpPr>
          <p:cNvPr id="25605" name="AutoShape 5"/>
          <p:cNvSpPr>
            <a:spLocks noChangeArrowheads="1"/>
          </p:cNvSpPr>
          <p:nvPr/>
        </p:nvSpPr>
        <p:spPr bwMode="auto">
          <a:xfrm rot="16200000">
            <a:off x="3844922" y="1727186"/>
            <a:ext cx="596900" cy="428628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SIGNS &amp; SYMPTOMS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  <a:noFill/>
          <a:ln/>
        </p:spPr>
        <p:txBody>
          <a:bodyPr/>
          <a:lstStyle/>
          <a:p>
            <a:r>
              <a:rPr lang="en-US" dirty="0"/>
              <a:t>       </a:t>
            </a:r>
            <a:r>
              <a:rPr lang="en-US" sz="3600" b="1" dirty="0" err="1"/>
              <a:t>mineralocorticoid</a:t>
            </a:r>
            <a:r>
              <a:rPr lang="en-US" sz="3600" b="1" dirty="0"/>
              <a:t> activity</a:t>
            </a:r>
          </a:p>
          <a:p>
            <a:pPr lvl="1"/>
            <a:r>
              <a:rPr lang="en-US" dirty="0"/>
              <a:t>  </a:t>
            </a:r>
            <a:r>
              <a:rPr lang="en-US" dirty="0" smtClean="0"/>
              <a:t>  water  and sodium retention     </a:t>
            </a:r>
          </a:p>
          <a:p>
            <a:pPr lvl="1"/>
            <a:r>
              <a:rPr lang="en-US" dirty="0" err="1" smtClean="0"/>
              <a:t>B.p</a:t>
            </a:r>
            <a:r>
              <a:rPr lang="en-US" dirty="0"/>
              <a:t>. </a:t>
            </a:r>
            <a:r>
              <a:rPr lang="en-US" dirty="0" smtClean="0"/>
              <a:t>                                                </a:t>
            </a:r>
          </a:p>
          <a:p>
            <a:pPr lvl="1"/>
            <a:endParaRPr lang="en-US" dirty="0"/>
          </a:p>
        </p:txBody>
      </p:sp>
      <p:graphicFrame>
        <p:nvGraphicFramePr>
          <p:cNvPr id="2765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26125" y="4289425"/>
          <a:ext cx="2195513" cy="1689100"/>
        </p:xfrm>
        <a:graphic>
          <a:graphicData uri="http://schemas.openxmlformats.org/presentationml/2006/ole">
            <p:oleObj spid="_x0000_s12290" name="Microsoft ClipArt Gallery" r:id="rId3" imgW="4410000" imgH="3396960" progId="">
              <p:embed/>
            </p:oleObj>
          </a:graphicData>
        </a:graphic>
      </p:graphicFrame>
      <p:graphicFrame>
        <p:nvGraphicFramePr>
          <p:cNvPr id="27653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885825" y="4724400"/>
          <a:ext cx="2476500" cy="1662113"/>
        </p:xfrm>
        <a:graphic>
          <a:graphicData uri="http://schemas.openxmlformats.org/presentationml/2006/ole">
            <p:oleObj spid="_x0000_s12291" name="Microsoft ClipArt Gallery" r:id="rId4" imgW="4074840" imgH="3375000" progId="">
              <p:embed/>
            </p:oleObj>
          </a:graphicData>
        </a:graphic>
      </p:graphicFrame>
      <p:sp>
        <p:nvSpPr>
          <p:cNvPr id="27654" name="AutoShape 6"/>
          <p:cNvSpPr>
            <a:spLocks noChangeArrowheads="1"/>
          </p:cNvSpPr>
          <p:nvPr/>
        </p:nvSpPr>
        <p:spPr bwMode="auto">
          <a:xfrm rot="16200000">
            <a:off x="2559831" y="1940707"/>
            <a:ext cx="534986" cy="368300"/>
          </a:xfrm>
          <a:prstGeom prst="rightArrow">
            <a:avLst>
              <a:gd name="adj1" fmla="val 50000"/>
              <a:gd name="adj2" fmla="val 10173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 rot="16200000">
            <a:off x="3786182" y="3000372"/>
            <a:ext cx="428628" cy="285752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4754" name="Picture 2" descr="C:\Users\USER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000108"/>
            <a:ext cx="7308107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</a:t>
            </a:r>
            <a:br>
              <a:rPr lang="en-US" b="1">
                <a:latin typeface="Arial Black" pitchFamily="34" charset="0"/>
              </a:rPr>
            </a:br>
            <a:r>
              <a:rPr lang="en-US" sz="3600" b="1">
                <a:latin typeface="Arial Black" pitchFamily="34" charset="0"/>
              </a:rPr>
              <a:t>MENTAL CHANGES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438400"/>
            <a:ext cx="3810000" cy="3886200"/>
          </a:xfrm>
          <a:noFill/>
          <a:ln/>
        </p:spPr>
        <p:txBody>
          <a:bodyPr/>
          <a:lstStyle/>
          <a:p>
            <a:r>
              <a:rPr lang="en-US"/>
              <a:t>Mood swings</a:t>
            </a:r>
          </a:p>
          <a:p>
            <a:r>
              <a:rPr lang="en-US"/>
              <a:t>Euphoria</a:t>
            </a:r>
          </a:p>
          <a:p>
            <a:r>
              <a:rPr lang="en-US"/>
              <a:t>Depression</a:t>
            </a:r>
          </a:p>
          <a:p>
            <a:r>
              <a:rPr lang="en-US"/>
              <a:t>Anxiety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62200"/>
            <a:ext cx="3810000" cy="4114800"/>
          </a:xfrm>
          <a:noFill/>
          <a:ln/>
        </p:spPr>
        <p:txBody>
          <a:bodyPr/>
          <a:lstStyle/>
          <a:p>
            <a:r>
              <a:rPr lang="en-US"/>
              <a:t>Mild to severe depression</a:t>
            </a:r>
          </a:p>
          <a:p>
            <a:r>
              <a:rPr lang="en-US"/>
              <a:t>Psychosis</a:t>
            </a:r>
          </a:p>
          <a:p>
            <a:r>
              <a:rPr lang="en-US"/>
              <a:t>Poor concentraion and memory</a:t>
            </a:r>
          </a:p>
          <a:p>
            <a:r>
              <a:rPr lang="en-US"/>
              <a:t>Sleep disorders</a:t>
            </a:r>
          </a:p>
        </p:txBody>
      </p:sp>
      <p:graphicFrame>
        <p:nvGraphicFramePr>
          <p:cNvPr id="28677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42910" y="3857628"/>
          <a:ext cx="1938337" cy="2452687"/>
        </p:xfrm>
        <a:graphic>
          <a:graphicData uri="http://schemas.openxmlformats.org/presentationml/2006/ole">
            <p:oleObj spid="_x0000_s13314" name="Microsoft ClipArt Gallery" r:id="rId3" imgW="2597040" imgH="32828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SIGNS &amp; SYMPTOMS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sz="4000" dirty="0"/>
              <a:t>       </a:t>
            </a:r>
            <a:r>
              <a:rPr lang="en-US" sz="4000" b="1" dirty="0" smtClean="0"/>
              <a:t>  </a:t>
            </a:r>
            <a:r>
              <a:rPr lang="en-US" sz="4000" b="1" u="sng" dirty="0"/>
              <a:t>H</a:t>
            </a:r>
            <a:r>
              <a:rPr lang="en-US" sz="4000" b="1" u="sng" dirty="0" smtClean="0"/>
              <a:t>ematology</a:t>
            </a:r>
            <a:endParaRPr lang="en-US" sz="4000" b="1" u="sng" dirty="0"/>
          </a:p>
          <a:p>
            <a:pPr>
              <a:buFont typeface="Monotype Sorts" pitchFamily="2" charset="2"/>
              <a:buNone/>
            </a:pPr>
            <a:endParaRPr lang="en-US" b="1" dirty="0"/>
          </a:p>
          <a:p>
            <a:r>
              <a:rPr lang="en-US" b="1" dirty="0"/>
              <a:t>       WBCs</a:t>
            </a:r>
          </a:p>
          <a:p>
            <a:r>
              <a:rPr lang="en-US" b="1" dirty="0"/>
              <a:t>        lymphocytes</a:t>
            </a:r>
          </a:p>
          <a:p>
            <a:r>
              <a:rPr lang="en-US" b="1" dirty="0"/>
              <a:t>        </a:t>
            </a:r>
            <a:r>
              <a:rPr lang="en-US" b="1" dirty="0" err="1"/>
              <a:t>eosinophils</a:t>
            </a:r>
            <a:endParaRPr lang="en-US" b="1" dirty="0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 rot="16200000" flipH="1">
            <a:off x="6965173" y="3107529"/>
            <a:ext cx="500066" cy="142876"/>
          </a:xfrm>
          <a:prstGeom prst="rightArrow">
            <a:avLst>
              <a:gd name="adj1" fmla="val 50000"/>
              <a:gd name="adj2" fmla="val 12827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 rot="16200000" flipV="1">
            <a:off x="5715008" y="3571876"/>
            <a:ext cx="428628" cy="142876"/>
          </a:xfrm>
          <a:prstGeom prst="rightArrow">
            <a:avLst>
              <a:gd name="adj1" fmla="val 50000"/>
              <a:gd name="adj2" fmla="val 12827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 rot="16200000" flipH="1">
            <a:off x="5929322" y="4357694"/>
            <a:ext cx="500066" cy="214314"/>
          </a:xfrm>
          <a:prstGeom prst="rightArrow">
            <a:avLst>
              <a:gd name="adj1" fmla="val 50000"/>
              <a:gd name="adj2" fmla="val 12827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Arial Black" pitchFamily="34" charset="0"/>
              </a:rPr>
              <a:t>DIAGNOSIS of Cushing’s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Serum cortisol levels</a:t>
            </a:r>
          </a:p>
          <a:p>
            <a:r>
              <a:rPr lang="en-US" b="1"/>
              <a:t>What will serum cortisol levels be? Draw AT 8AM AND 8PM</a:t>
            </a:r>
          </a:p>
          <a:p>
            <a:pPr lvl="2"/>
            <a:r>
              <a:rPr lang="en-US" b="1"/>
              <a:t>What would you expect?</a:t>
            </a:r>
            <a:endParaRPr lang="en-US"/>
          </a:p>
          <a:p>
            <a:r>
              <a:rPr lang="en-US"/>
              <a:t>     URINARY LEVELS OF STEROID METABOLITES.</a:t>
            </a:r>
          </a:p>
          <a:p>
            <a:pPr lvl="2"/>
            <a:r>
              <a:rPr lang="en-US"/>
              <a:t>      </a:t>
            </a:r>
            <a:r>
              <a:rPr lang="en-US" b="1"/>
              <a:t>17-OHCS (hydroxycorticoid steroid)</a:t>
            </a:r>
          </a:p>
          <a:p>
            <a:pPr lvl="2"/>
            <a:r>
              <a:rPr lang="en-US"/>
              <a:t>       </a:t>
            </a:r>
            <a:r>
              <a:rPr lang="en-US" b="1"/>
              <a:t>17-KS (ketosteroid)</a:t>
            </a:r>
          </a:p>
          <a:p>
            <a:pPr lvl="2">
              <a:buFont typeface="Monotype Sorts" pitchFamily="2" charset="2"/>
              <a:buNone/>
            </a:pPr>
            <a:endParaRPr lang="en-US" b="1"/>
          </a:p>
        </p:txBody>
      </p:sp>
      <p:graphicFrame>
        <p:nvGraphicFramePr>
          <p:cNvPr id="3174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4002088" y="5308600"/>
          <a:ext cx="5094287" cy="1490663"/>
        </p:xfrm>
        <a:graphic>
          <a:graphicData uri="http://schemas.openxmlformats.org/presentationml/2006/ole">
            <p:oleObj spid="_x0000_s15362" name="Microsoft ClipArt Gallery" r:id="rId3" imgW="5103720" imgH="1500120" progId="">
              <p:embed/>
            </p:oleObj>
          </a:graphicData>
        </a:graphic>
      </p:graphicFrame>
      <p:sp>
        <p:nvSpPr>
          <p:cNvPr id="31749" name="AutoShape 5"/>
          <p:cNvSpPr>
            <a:spLocks noChangeArrowheads="1"/>
          </p:cNvSpPr>
          <p:nvPr/>
        </p:nvSpPr>
        <p:spPr bwMode="auto">
          <a:xfrm rot="16200000">
            <a:off x="3000364" y="3786190"/>
            <a:ext cx="357190" cy="214314"/>
          </a:xfrm>
          <a:prstGeom prst="rightArrow">
            <a:avLst>
              <a:gd name="adj1" fmla="val 50000"/>
              <a:gd name="adj2" fmla="val 603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 rot="16200000">
            <a:off x="2497917" y="4931579"/>
            <a:ext cx="373062" cy="225424"/>
          </a:xfrm>
          <a:prstGeom prst="rightArrow">
            <a:avLst>
              <a:gd name="adj1" fmla="val 50000"/>
              <a:gd name="adj2" fmla="val 603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 rot="16200000">
            <a:off x="4679157" y="5322107"/>
            <a:ext cx="285752" cy="214314"/>
          </a:xfrm>
          <a:prstGeom prst="right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Lithograph" pitchFamily="2" charset="0"/>
              </a:rPr>
              <a:t>TREATMENT of Cushing’s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  <a:noFill/>
          <a:ln/>
        </p:spPr>
        <p:txBody>
          <a:bodyPr/>
          <a:lstStyle/>
          <a:p>
            <a:r>
              <a:rPr lang="en-US" sz="3600" b="1" u="sng" dirty="0"/>
              <a:t>Surgery</a:t>
            </a:r>
            <a:endParaRPr lang="en-US" sz="3600" u="sng" dirty="0"/>
          </a:p>
          <a:p>
            <a:pPr lvl="1">
              <a:buFontTx/>
              <a:buNone/>
            </a:pPr>
            <a:r>
              <a:rPr lang="en-US" b="1" dirty="0" err="1"/>
              <a:t>transsphenoidal</a:t>
            </a:r>
            <a:r>
              <a:rPr lang="en-US" dirty="0"/>
              <a:t> removal of pituitary tumor</a:t>
            </a:r>
          </a:p>
          <a:p>
            <a:pPr lvl="1">
              <a:buFontTx/>
              <a:buNone/>
            </a:pPr>
            <a:endParaRPr lang="en-US" dirty="0"/>
          </a:p>
          <a:p>
            <a:pPr lvl="1">
              <a:buFontTx/>
              <a:buNone/>
            </a:pPr>
            <a:r>
              <a:rPr lang="en-US" b="1" dirty="0" err="1" smtClean="0"/>
              <a:t>adrenalectomy</a:t>
            </a:r>
            <a:r>
              <a:rPr lang="en-US" dirty="0" smtClean="0"/>
              <a:t>-</a:t>
            </a:r>
          </a:p>
          <a:p>
            <a:pPr lvl="1">
              <a:buFontTx/>
              <a:buNone/>
            </a:pPr>
            <a:r>
              <a:rPr lang="en-US" dirty="0" smtClean="0"/>
              <a:t>can </a:t>
            </a:r>
            <a:r>
              <a:rPr lang="en-US" dirty="0"/>
              <a:t>be unilateral or bilateral</a:t>
            </a:r>
          </a:p>
          <a:p>
            <a:pPr lvl="2"/>
            <a:r>
              <a:rPr lang="en-US" b="1" dirty="0"/>
              <a:t>if bilateral, </a:t>
            </a:r>
            <a:endParaRPr lang="en-US" b="1" dirty="0" smtClean="0"/>
          </a:p>
          <a:p>
            <a:pPr lvl="2"/>
            <a:r>
              <a:rPr lang="en-US" b="1" dirty="0" smtClean="0"/>
              <a:t>need </a:t>
            </a:r>
            <a:r>
              <a:rPr lang="en-US" b="1" dirty="0"/>
              <a:t>hormone replacement for life </a:t>
            </a:r>
          </a:p>
          <a:p>
            <a:pPr lvl="2">
              <a:buFont typeface="Monotype Sorts" pitchFamily="2" charset="2"/>
              <a:buNone/>
            </a:pPr>
            <a:r>
              <a:rPr lang="en-US" sz="2800" b="1" dirty="0"/>
              <a:t>ectopic</a:t>
            </a:r>
            <a:r>
              <a:rPr lang="en-US" b="1" dirty="0"/>
              <a:t>-try to remove source of ACTH secretion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pPr algn="l"/>
            <a:r>
              <a:rPr lang="en-US"/>
              <a:t>		</a:t>
            </a:r>
            <a:r>
              <a:rPr lang="en-US" b="1">
                <a:latin typeface="Arial Black" pitchFamily="34" charset="0"/>
              </a:rPr>
              <a:t>Cushing’s</a:t>
            </a:r>
            <a:r>
              <a:rPr lang="en-US">
                <a:latin typeface="Arial Black" pitchFamily="34" charset="0"/>
              </a:rPr>
              <a:t>      			   </a:t>
            </a:r>
            <a:r>
              <a:rPr lang="en-US" b="1">
                <a:latin typeface="Arial Black" pitchFamily="34" charset="0"/>
              </a:rPr>
              <a:t>TREATMENT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i="1" dirty="0"/>
              <a:t>Radiation to tumors</a:t>
            </a:r>
          </a:p>
          <a:p>
            <a:pPr>
              <a:buFont typeface="Monotype Sorts" pitchFamily="2" charset="2"/>
              <a:buNone/>
            </a:pPr>
            <a:endParaRPr lang="en-US" b="1" dirty="0"/>
          </a:p>
          <a:p>
            <a:r>
              <a:rPr lang="en-US" b="1" i="1" dirty="0"/>
              <a:t>Palliative drugs</a:t>
            </a:r>
          </a:p>
          <a:p>
            <a:pPr lvl="1"/>
            <a:r>
              <a:rPr lang="en-US" b="1" dirty="0"/>
              <a:t>MITOTANE</a:t>
            </a:r>
          </a:p>
          <a:p>
            <a:pPr lvl="1">
              <a:buFontTx/>
              <a:buNone/>
            </a:pPr>
            <a:r>
              <a:rPr lang="en-US" b="1" dirty="0"/>
              <a:t>   destroys tissue</a:t>
            </a:r>
          </a:p>
          <a:p>
            <a:pPr lvl="1">
              <a:buFontTx/>
              <a:buNone/>
            </a:pPr>
            <a:r>
              <a:rPr lang="en-US" b="1" dirty="0"/>
              <a:t>   in adrenal cortex</a:t>
            </a:r>
          </a:p>
        </p:txBody>
      </p:sp>
      <p:graphicFrame>
        <p:nvGraphicFramePr>
          <p:cNvPr id="3482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7158" y="4071942"/>
          <a:ext cx="4092575" cy="1360488"/>
        </p:xfrm>
        <a:graphic>
          <a:graphicData uri="http://schemas.openxmlformats.org/presentationml/2006/ole">
            <p:oleObj spid="_x0000_s16386" name="Microsoft ClipArt Gallery" r:id="rId3" imgW="5127480" imgH="1712880" progId="">
              <p:embed/>
            </p:oleObj>
          </a:graphicData>
        </a:graphic>
      </p:graphicFrame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  <a:noFill/>
          <a:ln/>
        </p:spPr>
        <p:txBody>
          <a:bodyPr/>
          <a:lstStyle/>
          <a:p>
            <a:r>
              <a:rPr lang="en-US" sz="3600" b="1"/>
              <a:t>Too much aldosterone secretion</a:t>
            </a:r>
          </a:p>
          <a:p>
            <a:r>
              <a:rPr lang="en-US" sz="3600" b="1"/>
              <a:t>Question:  What does 			   aldosterone do????</a:t>
            </a:r>
          </a:p>
          <a:p>
            <a:pPr>
              <a:buFont typeface="Monotype Sorts" pitchFamily="2" charset="2"/>
              <a:buNone/>
            </a:pPr>
            <a:r>
              <a:rPr lang="en-US" sz="3600" b="1"/>
              <a:t>_____________________________</a:t>
            </a:r>
          </a:p>
          <a:p>
            <a:r>
              <a:rPr lang="en-US" sz="3600" b="1"/>
              <a:t>usually caused by adrenal tumor</a:t>
            </a:r>
          </a:p>
          <a:p>
            <a:pPr>
              <a:buFont typeface="Monotype Sorts" pitchFamily="2" charset="2"/>
              <a:buNone/>
            </a:pPr>
            <a:endParaRPr lang="en-US" sz="3600" b="1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905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>
                <a:latin typeface="Arial Black" pitchFamily="34" charset="0"/>
              </a:rPr>
              <a:t>II. </a:t>
            </a:r>
            <a:r>
              <a:rPr lang="en-US" u="sng" dirty="0">
                <a:latin typeface="Arial Black" pitchFamily="34" charset="0"/>
              </a:rPr>
              <a:t>HYPERALDOSTERONISM</a:t>
            </a:r>
            <a:r>
              <a:rPr lang="en-US" dirty="0">
                <a:latin typeface="Arial Black" pitchFamily="34" charset="0"/>
              </a:rPr>
              <a:t/>
            </a:r>
            <a:br>
              <a:rPr lang="en-US" dirty="0">
                <a:latin typeface="Arial Black" pitchFamily="34" charset="0"/>
              </a:rPr>
            </a:br>
            <a:r>
              <a:rPr lang="en-US" sz="4000" b="1" dirty="0">
                <a:latin typeface="Arial Black" pitchFamily="34" charset="0"/>
              </a:rPr>
              <a:t>“</a:t>
            </a:r>
            <a:r>
              <a:rPr lang="en-US" sz="4000" b="1" i="1" dirty="0">
                <a:latin typeface="Arial Black" pitchFamily="34" charset="0"/>
              </a:rPr>
              <a:t>Conn’s Syndrome</a:t>
            </a:r>
            <a:r>
              <a:rPr lang="en-US" sz="4000" b="1" dirty="0">
                <a:latin typeface="Arial Black" pitchFamily="34" charset="0"/>
              </a:rPr>
              <a:t>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/>
              <a:t>SIGNS &amp; SYMPTOMS</a:t>
            </a:r>
            <a:br>
              <a:rPr lang="en-US" b="1"/>
            </a:br>
            <a:r>
              <a:rPr lang="en-US" b="1"/>
              <a:t>Hyperaldosteronism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 dirty="0"/>
              <a:t>Na and water retention</a:t>
            </a:r>
          </a:p>
          <a:p>
            <a:pPr lvl="1"/>
            <a:r>
              <a:rPr lang="en-US" sz="3200" b="1" dirty="0" smtClean="0"/>
              <a:t> </a:t>
            </a:r>
            <a:r>
              <a:rPr lang="en-US" sz="3200" b="1" dirty="0"/>
              <a:t>HTN</a:t>
            </a:r>
          </a:p>
          <a:p>
            <a:r>
              <a:rPr lang="en-US" sz="3600" b="1" dirty="0"/>
              <a:t>     K+ (</a:t>
            </a:r>
            <a:r>
              <a:rPr lang="en-US" sz="3600" b="1" dirty="0" err="1"/>
              <a:t>hypokalemia</a:t>
            </a:r>
            <a:r>
              <a:rPr lang="en-US" sz="3600" b="1" dirty="0"/>
              <a:t>)</a:t>
            </a:r>
          </a:p>
          <a:p>
            <a:r>
              <a:rPr lang="en-US" sz="3600" b="1" dirty="0"/>
              <a:t>What is the normal serum K+ level???</a:t>
            </a:r>
          </a:p>
          <a:p>
            <a:r>
              <a:rPr lang="en-US" sz="3600" b="1" dirty="0"/>
              <a:t>Usually no edema</a:t>
            </a:r>
          </a:p>
          <a:p>
            <a:pPr>
              <a:buFont typeface="Monotype Sorts" pitchFamily="2" charset="2"/>
              <a:buNone/>
            </a:pPr>
            <a:endParaRPr lang="en-US" sz="3600" b="1" dirty="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 rot="16200000" flipH="1">
            <a:off x="4341813" y="3016245"/>
            <a:ext cx="603250" cy="285752"/>
          </a:xfrm>
          <a:prstGeom prst="rightArrow">
            <a:avLst>
              <a:gd name="adj1" fmla="val 50000"/>
              <a:gd name="adj2" fmla="val 6786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 rot="16200000">
            <a:off x="3182126" y="1818478"/>
            <a:ext cx="596900" cy="246044"/>
          </a:xfrm>
          <a:prstGeom prst="rightArrow">
            <a:avLst>
              <a:gd name="adj1" fmla="val 50000"/>
              <a:gd name="adj2" fmla="val 8104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6200000">
            <a:off x="6468274" y="2389982"/>
            <a:ext cx="596900" cy="246044"/>
          </a:xfrm>
          <a:prstGeom prst="rightArrow">
            <a:avLst>
              <a:gd name="adj1" fmla="val 50000"/>
              <a:gd name="adj2" fmla="val 8104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pitchFamily="34" charset="0"/>
              </a:rPr>
              <a:t>DIAGNOSIS-Hyperaldosteronism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r>
              <a:rPr lang="en-US" sz="3200" dirty="0"/>
              <a:t>      </a:t>
            </a:r>
            <a:r>
              <a:rPr lang="en-US" sz="3200" b="1" dirty="0"/>
              <a:t>urinary K</a:t>
            </a:r>
          </a:p>
          <a:p>
            <a:pPr>
              <a:buFont typeface="Monotype Sorts" pitchFamily="2" charset="2"/>
              <a:buNone/>
            </a:pPr>
            <a:endParaRPr lang="en-US" sz="3200" b="1" dirty="0"/>
          </a:p>
          <a:p>
            <a:r>
              <a:rPr lang="en-US" sz="3200" b="1" dirty="0"/>
              <a:t>         plasma </a:t>
            </a:r>
            <a:r>
              <a:rPr lang="en-US" sz="3200" b="1" dirty="0" err="1"/>
              <a:t>aldosterone</a:t>
            </a:r>
            <a:r>
              <a:rPr lang="en-US" sz="3200" b="1" dirty="0"/>
              <a:t> levels with low plasma </a:t>
            </a:r>
            <a:r>
              <a:rPr lang="en-US" sz="3200" b="1" dirty="0" err="1"/>
              <a:t>renin</a:t>
            </a:r>
            <a:r>
              <a:rPr lang="en-US" sz="3200" b="1" dirty="0"/>
              <a:t> levels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981200"/>
            <a:ext cx="3810000" cy="4114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3200" dirty="0"/>
          </a:p>
          <a:p>
            <a:r>
              <a:rPr lang="en-US" sz="3200" b="1" dirty="0"/>
              <a:t>CT scan</a:t>
            </a:r>
          </a:p>
          <a:p>
            <a:r>
              <a:rPr lang="en-US" sz="3200" b="1" dirty="0"/>
              <a:t>EKG changes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2071670" y="1571612"/>
            <a:ext cx="285728" cy="609592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2357422" y="2714620"/>
            <a:ext cx="285728" cy="609592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INTERVENTIONS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Hyperaldosteronism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267200"/>
          </a:xfrm>
          <a:noFill/>
          <a:ln/>
        </p:spPr>
        <p:txBody>
          <a:bodyPr/>
          <a:lstStyle/>
          <a:p>
            <a:r>
              <a:rPr lang="en-US" dirty="0"/>
              <a:t>       </a:t>
            </a:r>
            <a:r>
              <a:rPr lang="en-US" b="1" dirty="0"/>
              <a:t>BP -</a:t>
            </a:r>
            <a:r>
              <a:rPr lang="en-US" b="1" dirty="0" err="1"/>
              <a:t>aldactone</a:t>
            </a:r>
            <a:r>
              <a:rPr lang="en-US" b="1" dirty="0"/>
              <a:t>=</a:t>
            </a:r>
            <a:r>
              <a:rPr lang="en-US" b="1" dirty="0" err="1"/>
              <a:t>Aldosterone</a:t>
            </a:r>
            <a:r>
              <a:rPr lang="en-US" b="1" dirty="0"/>
              <a:t> antagonist so what will it do to Na, H2O, and K???</a:t>
            </a:r>
          </a:p>
          <a:p>
            <a:r>
              <a:rPr lang="en-US" b="1" dirty="0"/>
              <a:t>Correct  </a:t>
            </a:r>
            <a:r>
              <a:rPr lang="en-US" b="1" dirty="0" err="1"/>
              <a:t>hypokalemia</a:t>
            </a:r>
            <a:r>
              <a:rPr lang="en-US" b="1" dirty="0"/>
              <a:t>/</a:t>
            </a:r>
            <a:r>
              <a:rPr lang="en-US" b="1" dirty="0" err="1"/>
              <a:t>hypernatremia</a:t>
            </a:r>
            <a:endParaRPr lang="en-US" b="1" dirty="0"/>
          </a:p>
          <a:p>
            <a:pPr lvl="1"/>
            <a:r>
              <a:rPr lang="en-US" b="1" dirty="0"/>
              <a:t>K+ supplements; low Na diet</a:t>
            </a:r>
          </a:p>
          <a:p>
            <a:pPr lvl="1">
              <a:buFontTx/>
              <a:buNone/>
            </a:pPr>
            <a:endParaRPr lang="en-US" b="1" dirty="0"/>
          </a:p>
          <a:p>
            <a:r>
              <a:rPr lang="en-US" b="1" dirty="0"/>
              <a:t>Partial or total </a:t>
            </a:r>
            <a:r>
              <a:rPr lang="en-US" b="1" dirty="0" err="1"/>
              <a:t>adrenalectomy</a:t>
            </a:r>
            <a:endParaRPr lang="en-US" b="1" dirty="0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 rot="16200000" flipH="1">
            <a:off x="814362" y="2185978"/>
            <a:ext cx="527050" cy="298450"/>
          </a:xfrm>
          <a:prstGeom prst="rightArrow">
            <a:avLst>
              <a:gd name="adj1" fmla="val 50000"/>
              <a:gd name="adj2" fmla="val 8830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 u="sng" dirty="0">
                <a:latin typeface="Arial Black" pitchFamily="34" charset="0"/>
              </a:rPr>
              <a:t>ADRENALECTOMY</a:t>
            </a:r>
            <a:r>
              <a:rPr lang="en-US" b="1" dirty="0">
                <a:latin typeface="Arial Black" pitchFamily="34" charset="0"/>
              </a:rPr>
              <a:t/>
            </a:r>
            <a:br>
              <a:rPr lang="en-US" b="1" dirty="0">
                <a:latin typeface="Arial Black" pitchFamily="34" charset="0"/>
              </a:rPr>
            </a:br>
            <a:r>
              <a:rPr lang="en-US" b="1" i="1" dirty="0">
                <a:latin typeface="Arial Black" pitchFamily="34" charset="0"/>
              </a:rPr>
              <a:t>PRE-OP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3600" b="1"/>
          </a:p>
          <a:p>
            <a:r>
              <a:rPr lang="en-US" sz="3600" b="1"/>
              <a:t>Stabilize hormonally</a:t>
            </a:r>
          </a:p>
          <a:p>
            <a:r>
              <a:rPr lang="en-US" sz="3600" b="1"/>
              <a:t>Correct fluid and electrolytes</a:t>
            </a:r>
          </a:p>
          <a:p>
            <a:r>
              <a:rPr lang="en-US" sz="3600" b="1"/>
              <a:t>Cortisol PM before surgery, AM of surgery and during OR.</a:t>
            </a:r>
          </a:p>
          <a:p>
            <a:pPr>
              <a:buFont typeface="Monotype Sorts" pitchFamily="2" charset="2"/>
              <a:buNone/>
            </a:pPr>
            <a:endParaRPr lang="en-US" sz="3600" b="1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Arial Black" pitchFamily="34" charset="0"/>
              </a:rPr>
              <a:t>ADRENAL CORTEX</a:t>
            </a:r>
            <a:r>
              <a:rPr lang="en-US" b="1" u="sng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Salt</a:t>
            </a:r>
          </a:p>
          <a:p>
            <a:r>
              <a:rPr lang="en-US" b="1"/>
              <a:t>Sugar</a:t>
            </a:r>
          </a:p>
          <a:p>
            <a:r>
              <a:rPr lang="en-US" b="1"/>
              <a:t>Sex</a:t>
            </a:r>
          </a:p>
        </p:txBody>
      </p:sp>
      <p:graphicFrame>
        <p:nvGraphicFramePr>
          <p:cNvPr id="512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79675" y="4159250"/>
          <a:ext cx="1270000" cy="1738313"/>
        </p:xfrm>
        <a:graphic>
          <a:graphicData uri="http://schemas.openxmlformats.org/presentationml/2006/ole">
            <p:oleObj spid="_x0000_s1026" name="Microsoft ClipArt Gallery" r:id="rId3" imgW="2557440" imgH="3495600" progId="">
              <p:embed/>
            </p:oleObj>
          </a:graphicData>
        </a:graphic>
      </p:graphicFrame>
      <p:graphicFrame>
        <p:nvGraphicFramePr>
          <p:cNvPr id="512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84800" y="4740275"/>
          <a:ext cx="2470150" cy="1395413"/>
        </p:xfrm>
        <a:graphic>
          <a:graphicData uri="http://schemas.openxmlformats.org/presentationml/2006/ole">
            <p:oleObj spid="_x0000_s1027" name="Microsoft ClipArt Gallery" r:id="rId4" imgW="4959000" imgH="2809800" progId="">
              <p:embed/>
            </p:oleObj>
          </a:graphicData>
        </a:graphic>
      </p:graphicFrame>
      <p:graphicFrame>
        <p:nvGraphicFramePr>
          <p:cNvPr id="5126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4249738" y="1849438"/>
          <a:ext cx="1979612" cy="1979612"/>
        </p:xfrm>
        <a:graphic>
          <a:graphicData uri="http://schemas.openxmlformats.org/presentationml/2006/ole">
            <p:oleObj spid="_x0000_s1028" name="Microsoft ClipArt Gallery" r:id="rId5" imgW="4973400" imgH="49734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u="sng" dirty="0">
                <a:latin typeface="Arial Black" pitchFamily="34" charset="0"/>
              </a:rPr>
              <a:t>ADRENALECTOMY</a:t>
            </a:r>
            <a:r>
              <a:rPr lang="en-US" dirty="0">
                <a:latin typeface="Arial Black" pitchFamily="34" charset="0"/>
              </a:rPr>
              <a:t/>
            </a:r>
            <a:br>
              <a:rPr lang="en-US" dirty="0">
                <a:latin typeface="Arial Black" pitchFamily="34" charset="0"/>
              </a:rPr>
            </a:br>
            <a:r>
              <a:rPr lang="en-US" i="1" dirty="0">
                <a:latin typeface="Arial Black" pitchFamily="34" charset="0"/>
              </a:rPr>
              <a:t>POST-OP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None/>
            </a:pPr>
            <a:endParaRPr lang="en-US" sz="2800" b="1" dirty="0"/>
          </a:p>
          <a:p>
            <a:r>
              <a:rPr lang="en-US" sz="2800" b="1" dirty="0"/>
              <a:t>IV </a:t>
            </a:r>
            <a:r>
              <a:rPr lang="en-US" sz="2800" b="1" dirty="0" err="1"/>
              <a:t>cortisol</a:t>
            </a:r>
            <a:r>
              <a:rPr lang="en-US" sz="2800" b="1" dirty="0"/>
              <a:t> for 24 hours</a:t>
            </a:r>
          </a:p>
          <a:p>
            <a:r>
              <a:rPr lang="en-US" sz="2800" b="1" dirty="0"/>
              <a:t>IM </a:t>
            </a:r>
            <a:r>
              <a:rPr lang="en-US" sz="2800" b="1" dirty="0" err="1"/>
              <a:t>cortisol</a:t>
            </a:r>
            <a:r>
              <a:rPr lang="en-US" sz="2800" b="1" dirty="0"/>
              <a:t> 2nd day</a:t>
            </a:r>
          </a:p>
          <a:p>
            <a:r>
              <a:rPr lang="en-US" sz="2800" b="1" dirty="0"/>
              <a:t>PO </a:t>
            </a:r>
            <a:r>
              <a:rPr lang="en-US" sz="2800" b="1" dirty="0" err="1"/>
              <a:t>cortisol</a:t>
            </a:r>
            <a:r>
              <a:rPr lang="en-US" sz="2800" b="1" dirty="0"/>
              <a:t> 3rd day</a:t>
            </a:r>
          </a:p>
          <a:p>
            <a:r>
              <a:rPr lang="en-US" sz="2800" b="1" dirty="0"/>
              <a:t>Poor wound healing</a:t>
            </a:r>
          </a:p>
          <a:p>
            <a:r>
              <a:rPr lang="en-US" sz="2800" b="1" dirty="0"/>
              <a:t>If unilateral- steroids weaned</a:t>
            </a:r>
          </a:p>
          <a:p>
            <a:pPr lvl="1"/>
            <a:r>
              <a:rPr lang="en-US" b="1" dirty="0"/>
              <a:t>other adrenal takes over 6-12 months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905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>
                <a:latin typeface="Arial Black" pitchFamily="34" charset="0"/>
              </a:rPr>
              <a:t>ADDISON’S DISEASE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 Black" pitchFamily="34" charset="0"/>
              </a:rPr>
              <a:t>hypofunction</a:t>
            </a:r>
            <a:r>
              <a:rPr lang="en-US" dirty="0">
                <a:latin typeface="Arial Black" pitchFamily="34" charset="0"/>
              </a:rPr>
              <a:t> of adrenal cortex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285992"/>
            <a:ext cx="7772400" cy="3733800"/>
          </a:xfrm>
          <a:noFill/>
          <a:ln/>
        </p:spPr>
        <p:txBody>
          <a:bodyPr/>
          <a:lstStyle/>
          <a:p>
            <a:r>
              <a:rPr lang="en-US" dirty="0"/>
              <a:t>What hormones will you have too little </a:t>
            </a:r>
            <a:r>
              <a:rPr lang="en-US" dirty="0" smtClean="0"/>
              <a:t>of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???                         </a:t>
            </a:r>
            <a:endParaRPr lang="en-US" sz="4400" dirty="0"/>
          </a:p>
          <a:p>
            <a:pPr>
              <a:buFont typeface="Monotype Sort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7200" dirty="0" err="1" smtClean="0"/>
              <a:t>Aldosterone</a:t>
            </a:r>
            <a:endParaRPr lang="ar-SA" sz="72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hormones will you have too little of???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  <a:p>
            <a:r>
              <a:rPr lang="en-US" dirty="0" smtClean="0"/>
              <a:t>       </a:t>
            </a:r>
            <a:r>
              <a:rPr lang="en-US" dirty="0" err="1" smtClean="0"/>
              <a:t>glucocorticoids</a:t>
            </a:r>
            <a:r>
              <a:rPr lang="en-US" dirty="0" smtClean="0"/>
              <a:t> or </a:t>
            </a:r>
            <a:r>
              <a:rPr lang="en-US" sz="4000" dirty="0" smtClean="0"/>
              <a:t>_______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mineralocorticoids</a:t>
            </a:r>
            <a:r>
              <a:rPr lang="en-US" dirty="0" smtClean="0"/>
              <a:t> or __________</a:t>
            </a:r>
          </a:p>
          <a:p>
            <a:r>
              <a:rPr lang="en-US" dirty="0" smtClean="0"/>
              <a:t>       androgens or __________</a:t>
            </a:r>
          </a:p>
          <a:p>
            <a:endParaRPr lang="ar-SA" dirty="0"/>
          </a:p>
        </p:txBody>
      </p:sp>
      <p:sp>
        <p:nvSpPr>
          <p:cNvPr id="4" name="Down Arrow 3"/>
          <p:cNvSpPr/>
          <p:nvPr/>
        </p:nvSpPr>
        <p:spPr>
          <a:xfrm>
            <a:off x="7000892" y="3000372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Down Arrow 4"/>
          <p:cNvSpPr/>
          <p:nvPr/>
        </p:nvSpPr>
        <p:spPr>
          <a:xfrm>
            <a:off x="7072330" y="3786190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Down Arrow 5"/>
          <p:cNvSpPr/>
          <p:nvPr/>
        </p:nvSpPr>
        <p:spPr>
          <a:xfrm>
            <a:off x="7072330" y="4500570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724400"/>
          </a:xfrm>
        </p:spPr>
        <p:txBody>
          <a:bodyPr/>
          <a:lstStyle/>
          <a:p>
            <a:endParaRPr lang="ar-S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4000" b="1" i="1">
                <a:latin typeface="Comic Sans MS" pitchFamily="66" charset="0"/>
              </a:rPr>
              <a:t>Trivia Question:  Which famous President had Addison’s Disease???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800600"/>
          </a:xfrm>
        </p:spPr>
        <p:txBody>
          <a:bodyPr/>
          <a:lstStyle/>
          <a:p>
            <a:endParaRPr lang="ar-SA"/>
          </a:p>
        </p:txBody>
      </p:sp>
      <p:pic>
        <p:nvPicPr>
          <p:cNvPr id="79875" name="Picture 3" descr="A:\jf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295400"/>
            <a:ext cx="4114800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ETIOLOGY of Addison’s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71612"/>
            <a:ext cx="8229600" cy="4525963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sz="3600" b="1" u="sng" dirty="0"/>
              <a:t>Idiopathic </a:t>
            </a:r>
            <a:r>
              <a:rPr lang="en-US" sz="3600" b="1" u="sng" dirty="0" smtClean="0"/>
              <a:t>atrophy </a:t>
            </a:r>
            <a:r>
              <a:rPr lang="en-US" sz="3600" b="1" dirty="0" smtClean="0"/>
              <a:t>:                                      </a:t>
            </a:r>
            <a:endParaRPr lang="en-US" sz="3600" b="1" dirty="0"/>
          </a:p>
          <a:p>
            <a:pPr lvl="1"/>
            <a:r>
              <a:rPr lang="en-US" b="1" dirty="0"/>
              <a:t>autoimmune condition Antibodies attack against </a:t>
            </a:r>
            <a:r>
              <a:rPr lang="ar-SA" b="1" dirty="0" smtClean="0"/>
              <a:t>    </a:t>
            </a:r>
            <a:r>
              <a:rPr lang="en-US" b="1" dirty="0" smtClean="0"/>
              <a:t>own </a:t>
            </a:r>
            <a:r>
              <a:rPr lang="en-US" b="1" dirty="0"/>
              <a:t>adrenal </a:t>
            </a:r>
            <a:r>
              <a:rPr lang="en-US" b="1" dirty="0" smtClean="0"/>
              <a:t>cortex                                                     </a:t>
            </a:r>
            <a:endParaRPr lang="en-US" b="1" dirty="0"/>
          </a:p>
          <a:p>
            <a:pPr lvl="1"/>
            <a:r>
              <a:rPr lang="en-US" b="1" dirty="0" smtClean="0"/>
              <a:t>90% of tissue destroyed           </a:t>
            </a:r>
            <a:endParaRPr lang="ar-SA" b="1" dirty="0" smtClean="0"/>
          </a:p>
          <a:p>
            <a:pPr lvl="1"/>
            <a:r>
              <a:rPr lang="en-US" sz="3200" b="1" u="sng" dirty="0" smtClean="0"/>
              <a:t>TB/fungal infections (</a:t>
            </a:r>
            <a:r>
              <a:rPr lang="en-US" sz="3200" b="1" u="sng" dirty="0" err="1" smtClean="0"/>
              <a:t>histoplasmosis</a:t>
            </a:r>
            <a:r>
              <a:rPr lang="en-US" sz="3200" b="1" u="sng" dirty="0" smtClean="0"/>
              <a:t>)</a:t>
            </a:r>
            <a:r>
              <a:rPr lang="en-US" sz="3200" b="1" dirty="0" smtClean="0"/>
              <a:t>           </a:t>
            </a:r>
          </a:p>
          <a:p>
            <a:pPr lvl="1"/>
            <a:endParaRPr lang="en-US" sz="3200" b="1" u="sng" dirty="0" smtClean="0"/>
          </a:p>
          <a:p>
            <a:pPr lvl="1">
              <a:buNone/>
            </a:pPr>
            <a:r>
              <a:rPr lang="en-US" sz="3200" b="1" u="sng" dirty="0" smtClean="0"/>
              <a:t> Iatrogenic causes</a:t>
            </a:r>
            <a:r>
              <a:rPr lang="en-US" b="1" u="sng" dirty="0" smtClean="0"/>
              <a:t> </a:t>
            </a:r>
            <a:r>
              <a:rPr lang="en-US" b="1" dirty="0" smtClean="0"/>
              <a:t>                                                        </a:t>
            </a:r>
            <a:r>
              <a:rPr lang="en-US" b="1" u="sng" dirty="0" smtClean="0"/>
              <a:t> </a:t>
            </a:r>
          </a:p>
          <a:p>
            <a:pPr lvl="1"/>
            <a:r>
              <a:rPr lang="en-US" b="1" dirty="0" err="1" smtClean="0"/>
              <a:t>adrenalectomy</a:t>
            </a:r>
            <a:r>
              <a:rPr lang="en-US" b="1" dirty="0" smtClean="0"/>
              <a:t>, chemo, anticoagulant </a:t>
            </a:r>
            <a:r>
              <a:rPr lang="en-US" b="1" dirty="0" err="1" smtClean="0"/>
              <a:t>tx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      </a:t>
            </a:r>
            <a:endParaRPr lang="en-US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Addison’s Disease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i="1" dirty="0"/>
              <a:t>fatigue, weight loss, anorexia</a:t>
            </a:r>
            <a:endParaRPr lang="en-US" i="1" dirty="0"/>
          </a:p>
          <a:p>
            <a:pPr lvl="1"/>
            <a:r>
              <a:rPr lang="en-US" dirty="0"/>
              <a:t>Why?  think of </a:t>
            </a:r>
            <a:r>
              <a:rPr lang="en-US" dirty="0" err="1"/>
              <a:t>cortisol</a:t>
            </a:r>
            <a:r>
              <a:rPr lang="en-US" dirty="0"/>
              <a:t> </a:t>
            </a:r>
          </a:p>
          <a:p>
            <a:r>
              <a:rPr lang="en-US" sz="2800" b="1" dirty="0"/>
              <a:t>Changes in skin pigment</a:t>
            </a:r>
          </a:p>
          <a:p>
            <a:pPr lvl="1"/>
            <a:r>
              <a:rPr lang="en-US" dirty="0"/>
              <a:t>small black freckles</a:t>
            </a:r>
          </a:p>
          <a:p>
            <a:pPr lvl="1"/>
            <a:r>
              <a:rPr lang="en-US" dirty="0"/>
              <a:t>    </a:t>
            </a:r>
            <a:r>
              <a:rPr lang="en-US" dirty="0" err="1"/>
              <a:t>cortisol</a:t>
            </a:r>
            <a:r>
              <a:rPr lang="en-US" dirty="0"/>
              <a:t> --    ACTH--     MSH</a:t>
            </a:r>
          </a:p>
          <a:p>
            <a:r>
              <a:rPr lang="en-US" sz="2800" b="1" dirty="0"/>
              <a:t>Muscular weakness</a:t>
            </a:r>
          </a:p>
          <a:p>
            <a:pPr lvl="1"/>
            <a:r>
              <a:rPr lang="en-US" dirty="0" err="1"/>
              <a:t>cortisol</a:t>
            </a:r>
            <a:r>
              <a:rPr lang="en-US" dirty="0"/>
              <a:t> helps muscles maintain contraction</a:t>
            </a:r>
          </a:p>
          <a:p>
            <a:pPr lvl="1">
              <a:buFontTx/>
              <a:buNone/>
            </a:pPr>
            <a:r>
              <a:rPr lang="en-US" dirty="0"/>
              <a:t>   and avoid fatigue</a:t>
            </a:r>
          </a:p>
          <a:p>
            <a:pPr>
              <a:buFont typeface="Monotype Sorts" pitchFamily="2" charset="2"/>
              <a:buNone/>
            </a:pPr>
            <a:endParaRPr lang="en-US" sz="2800" dirty="0"/>
          </a:p>
          <a:p>
            <a:pPr lvl="4"/>
            <a:endParaRPr lang="en-US" sz="2800" dirty="0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 rot="16200000" flipH="1">
            <a:off x="3709982" y="3933828"/>
            <a:ext cx="368300" cy="215900"/>
          </a:xfrm>
          <a:prstGeom prst="rightArrow">
            <a:avLst>
              <a:gd name="adj1" fmla="val 50000"/>
              <a:gd name="adj2" fmla="val 8530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 rot="16200000">
            <a:off x="5534032" y="3824290"/>
            <a:ext cx="292100" cy="215900"/>
          </a:xfrm>
          <a:prstGeom prst="rightArrow">
            <a:avLst>
              <a:gd name="adj1" fmla="val 50000"/>
              <a:gd name="adj2" fmla="val 6765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47110" name="AutoShape 6"/>
          <p:cNvSpPr>
            <a:spLocks noChangeArrowheads="1"/>
          </p:cNvSpPr>
          <p:nvPr/>
        </p:nvSpPr>
        <p:spPr bwMode="auto">
          <a:xfrm rot="16200000">
            <a:off x="6743716" y="3829052"/>
            <a:ext cx="444500" cy="215900"/>
          </a:xfrm>
          <a:prstGeom prst="rightArrow">
            <a:avLst>
              <a:gd name="adj1" fmla="val 50000"/>
              <a:gd name="adj2" fmla="val 10295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 Addison’s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i="1" dirty="0"/>
              <a:t>Fluid &amp; electrolyte imbalances</a:t>
            </a:r>
          </a:p>
          <a:p>
            <a:pPr lvl="1"/>
            <a:r>
              <a:rPr lang="en-US" dirty="0"/>
              <a:t>WHY???</a:t>
            </a:r>
          </a:p>
          <a:p>
            <a:r>
              <a:rPr lang="en-US" dirty="0"/>
              <a:t>       </a:t>
            </a:r>
            <a:r>
              <a:rPr lang="en-US" b="1" dirty="0" err="1"/>
              <a:t>b.p</a:t>
            </a:r>
            <a:r>
              <a:rPr lang="en-US" b="1" dirty="0"/>
              <a:t>.</a:t>
            </a:r>
          </a:p>
          <a:p>
            <a:pPr lvl="1"/>
            <a:r>
              <a:rPr lang="en-US" dirty="0"/>
              <a:t>WHY???</a:t>
            </a:r>
          </a:p>
          <a:p>
            <a:r>
              <a:rPr lang="en-US" b="1" dirty="0" err="1"/>
              <a:t>Hyponatremia</a:t>
            </a:r>
            <a:r>
              <a:rPr lang="en-US" b="1" dirty="0"/>
              <a:t>-why?</a:t>
            </a:r>
          </a:p>
          <a:p>
            <a:r>
              <a:rPr lang="en-US" b="1" dirty="0" err="1"/>
              <a:t>Hyperkalemia</a:t>
            </a:r>
            <a:r>
              <a:rPr lang="en-US" b="1" dirty="0"/>
              <a:t>-why?</a:t>
            </a:r>
          </a:p>
          <a:p>
            <a:r>
              <a:rPr lang="en-US" b="1" dirty="0"/>
              <a:t>Hypoglycemia-why?</a:t>
            </a:r>
          </a:p>
          <a:p>
            <a:pPr lvl="1">
              <a:buFontTx/>
              <a:buNone/>
            </a:pPr>
            <a:endParaRPr lang="en-US" sz="3200" b="1" dirty="0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 rot="16200000" flipH="1">
            <a:off x="7235846" y="2908294"/>
            <a:ext cx="387348" cy="142876"/>
          </a:xfrm>
          <a:prstGeom prst="rightArrow">
            <a:avLst>
              <a:gd name="adj1" fmla="val 50000"/>
              <a:gd name="adj2" fmla="val 6464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SIGNS &amp; SYMPTOMS Addison’s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>
              <a:buFontTx/>
              <a:buNone/>
            </a:pPr>
            <a:endParaRPr lang="en-US" dirty="0"/>
          </a:p>
          <a:p>
            <a:r>
              <a:rPr lang="en-US" dirty="0"/>
              <a:t>     </a:t>
            </a:r>
            <a:r>
              <a:rPr lang="en-US" b="1" i="1" dirty="0"/>
              <a:t>androgens</a:t>
            </a:r>
          </a:p>
          <a:p>
            <a:pPr lvl="1"/>
            <a:r>
              <a:rPr lang="en-US" dirty="0"/>
              <a:t>hair loss,      sexual </a:t>
            </a:r>
            <a:r>
              <a:rPr lang="en-US" dirty="0" smtClean="0"/>
              <a:t>functions</a:t>
            </a:r>
            <a:endParaRPr lang="en-US" dirty="0"/>
          </a:p>
          <a:p>
            <a:r>
              <a:rPr lang="en-US" b="1" dirty="0"/>
              <a:t>mental disturbances</a:t>
            </a:r>
          </a:p>
          <a:p>
            <a:pPr lvl="1"/>
            <a:r>
              <a:rPr lang="en-US" dirty="0"/>
              <a:t>anxiety, irritability, etc.</a:t>
            </a:r>
          </a:p>
          <a:p>
            <a:r>
              <a:rPr lang="en-US" b="1" dirty="0"/>
              <a:t>salt craving-why?</a:t>
            </a:r>
          </a:p>
        </p:txBody>
      </p:sp>
      <p:graphicFrame>
        <p:nvGraphicFramePr>
          <p:cNvPr id="4915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57290" y="4429132"/>
          <a:ext cx="1979612" cy="1979612"/>
        </p:xfrm>
        <a:graphic>
          <a:graphicData uri="http://schemas.openxmlformats.org/presentationml/2006/ole">
            <p:oleObj spid="_x0000_s18434" name="Microsoft ClipArt Gallery" r:id="rId3" imgW="4973400" imgH="4973400" progId="">
              <p:embed/>
            </p:oleObj>
          </a:graphicData>
        </a:graphic>
      </p:graphicFrame>
      <p:sp>
        <p:nvSpPr>
          <p:cNvPr id="49157" name="AutoShape 5"/>
          <p:cNvSpPr>
            <a:spLocks noChangeArrowheads="1"/>
          </p:cNvSpPr>
          <p:nvPr/>
        </p:nvSpPr>
        <p:spPr bwMode="auto">
          <a:xfrm rot="16200000" flipH="1">
            <a:off x="5919798" y="2224078"/>
            <a:ext cx="596900" cy="292100"/>
          </a:xfrm>
          <a:prstGeom prst="rightArrow">
            <a:avLst>
              <a:gd name="adj1" fmla="val 50000"/>
              <a:gd name="adj2" fmla="val 10218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SALT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14800"/>
          </a:xfrm>
          <a:noFill/>
          <a:ln/>
        </p:spPr>
        <p:txBody>
          <a:bodyPr/>
          <a:lstStyle/>
          <a:p>
            <a:r>
              <a:rPr lang="en-US" b="1" u="sng" dirty="0" err="1"/>
              <a:t>Mineralocorticoids</a:t>
            </a:r>
            <a:r>
              <a:rPr lang="en-US" b="1" u="sng" dirty="0"/>
              <a:t> </a:t>
            </a:r>
            <a:r>
              <a:rPr lang="en-US" sz="2400" b="1" dirty="0" smtClean="0"/>
              <a:t>(fluid &amp;elect. </a:t>
            </a:r>
            <a:r>
              <a:rPr lang="en-US" sz="2400" b="1" dirty="0"/>
              <a:t>balance)</a:t>
            </a:r>
          </a:p>
          <a:p>
            <a:pPr lvl="1"/>
            <a:r>
              <a:rPr lang="en-US" sz="4000" b="1" dirty="0" err="1"/>
              <a:t>Aldosterone</a:t>
            </a:r>
            <a:r>
              <a:rPr lang="en-US" b="1" dirty="0"/>
              <a:t> </a:t>
            </a:r>
            <a:r>
              <a:rPr lang="en-US" b="1" dirty="0" smtClean="0"/>
              <a:t>;(</a:t>
            </a:r>
            <a:r>
              <a:rPr lang="en-US" sz="2400" b="1" dirty="0" err="1"/>
              <a:t>renin</a:t>
            </a:r>
            <a:r>
              <a:rPr lang="en-US" sz="2400" b="1" dirty="0"/>
              <a:t> from kidneys controls adrenal cortex production of </a:t>
            </a:r>
            <a:r>
              <a:rPr lang="en-US" sz="2400" b="1" dirty="0" err="1"/>
              <a:t>aldosterone</a:t>
            </a:r>
            <a:r>
              <a:rPr lang="en-US" b="1" dirty="0"/>
              <a:t>)</a:t>
            </a:r>
          </a:p>
          <a:p>
            <a:pPr lvl="2"/>
            <a:r>
              <a:rPr lang="en-US" sz="2800" b="1" i="1" dirty="0"/>
              <a:t>Na retention </a:t>
            </a:r>
          </a:p>
          <a:p>
            <a:pPr lvl="2"/>
            <a:r>
              <a:rPr lang="en-US" sz="2800" b="1" i="1" dirty="0"/>
              <a:t>Water retention</a:t>
            </a:r>
          </a:p>
          <a:p>
            <a:pPr lvl="2"/>
            <a:r>
              <a:rPr lang="en-US" sz="2800" b="1" i="1" dirty="0"/>
              <a:t>K excretion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Arial Black" pitchFamily="34" charset="0"/>
              </a:rPr>
              <a:t>DIAGNOSIS-Addison’s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7681"/>
            <a:ext cx="8229600" cy="4525963"/>
          </a:xfrm>
          <a:noFill/>
          <a:ln/>
        </p:spPr>
        <p:txBody>
          <a:bodyPr/>
          <a:lstStyle/>
          <a:p>
            <a:r>
              <a:rPr lang="en-US" dirty="0"/>
              <a:t>      </a:t>
            </a:r>
            <a:r>
              <a:rPr lang="en-US" sz="3600" b="1" dirty="0"/>
              <a:t>serum </a:t>
            </a:r>
            <a:r>
              <a:rPr lang="en-US" sz="3600" b="1" dirty="0" err="1"/>
              <a:t>cortisol</a:t>
            </a:r>
            <a:endParaRPr lang="en-US" sz="3600" b="1" dirty="0"/>
          </a:p>
          <a:p>
            <a:r>
              <a:rPr lang="en-US" sz="3600" b="1" dirty="0"/>
              <a:t>      urinary 17-OHCS and 17 KS</a:t>
            </a:r>
          </a:p>
          <a:p>
            <a:r>
              <a:rPr lang="en-US" sz="3600" b="1" dirty="0"/>
              <a:t>      K,</a:t>
            </a:r>
          </a:p>
          <a:p>
            <a:r>
              <a:rPr lang="en-US" sz="3600" b="1" dirty="0"/>
              <a:t>      Na</a:t>
            </a:r>
          </a:p>
          <a:p>
            <a:pPr>
              <a:buFont typeface="Monotype Sorts" pitchFamily="2" charset="2"/>
              <a:buNone/>
            </a:pPr>
            <a:endParaRPr lang="en-US" sz="3600" b="1" dirty="0"/>
          </a:p>
          <a:p>
            <a:r>
              <a:rPr lang="en-US" sz="3600" b="1" dirty="0"/>
              <a:t>      serum glucose</a:t>
            </a: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 rot="16200000" flipH="1">
            <a:off x="5207799" y="1864507"/>
            <a:ext cx="382586" cy="225424"/>
          </a:xfrm>
          <a:prstGeom prst="rightArrow">
            <a:avLst>
              <a:gd name="adj1" fmla="val 50000"/>
              <a:gd name="adj2" fmla="val 8104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 rot="16200000" flipH="1">
            <a:off x="2775733" y="2582061"/>
            <a:ext cx="449262" cy="142876"/>
          </a:xfrm>
          <a:prstGeom prst="rightArrow">
            <a:avLst>
              <a:gd name="adj1" fmla="val 50000"/>
              <a:gd name="adj2" fmla="val 8913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 rot="16200000">
            <a:off x="6958030" y="3114672"/>
            <a:ext cx="444500" cy="215900"/>
          </a:xfrm>
          <a:prstGeom prst="rightArrow">
            <a:avLst>
              <a:gd name="adj1" fmla="val 50000"/>
              <a:gd name="adj2" fmla="val 10295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 rot="16200000" flipH="1">
            <a:off x="7312045" y="3903665"/>
            <a:ext cx="395286" cy="160336"/>
          </a:xfrm>
          <a:prstGeom prst="rightArrow">
            <a:avLst>
              <a:gd name="adj1" fmla="val 50000"/>
              <a:gd name="adj2" fmla="val 8136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0184" name="AutoShape 8"/>
          <p:cNvSpPr>
            <a:spLocks noChangeArrowheads="1"/>
          </p:cNvSpPr>
          <p:nvPr/>
        </p:nvSpPr>
        <p:spPr bwMode="auto">
          <a:xfrm rot="16200000" flipH="1">
            <a:off x="5179223" y="5250669"/>
            <a:ext cx="357190" cy="142876"/>
          </a:xfrm>
          <a:prstGeom prst="rightArrow">
            <a:avLst>
              <a:gd name="adj1" fmla="val 50000"/>
              <a:gd name="adj2" fmla="val 92966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INTERVENTIONS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Addison’s Disease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Life long hormone replacement</a:t>
            </a:r>
            <a:endParaRPr lang="en-US"/>
          </a:p>
          <a:p>
            <a:pPr lvl="1"/>
            <a:r>
              <a:rPr lang="en-US" sz="3200" b="1"/>
              <a:t>primary-need oral cortisone 20-25mgs in AM and 10-12mg in PM</a:t>
            </a:r>
          </a:p>
          <a:p>
            <a:pPr lvl="1"/>
            <a:r>
              <a:rPr lang="en-US" sz="3200" b="1"/>
              <a:t>change dose PRN for stress</a:t>
            </a:r>
          </a:p>
          <a:p>
            <a:pPr lvl="1"/>
            <a:r>
              <a:rPr lang="en-US" sz="3200" b="1"/>
              <a:t>also need mineralocorticoid-</a:t>
            </a:r>
            <a:r>
              <a:rPr lang="en-US" b="1"/>
              <a:t>(FLORINEF)</a:t>
            </a:r>
          </a:p>
          <a:p>
            <a:pPr lvl="1">
              <a:buFontTx/>
              <a:buNone/>
            </a:pPr>
            <a:endParaRPr lang="en-US" b="1"/>
          </a:p>
        </p:txBody>
      </p:sp>
      <p:graphicFrame>
        <p:nvGraphicFramePr>
          <p:cNvPr id="5120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377113" y="4994275"/>
          <a:ext cx="620712" cy="1195388"/>
        </p:xfrm>
        <a:graphic>
          <a:graphicData uri="http://schemas.openxmlformats.org/presentationml/2006/ole">
            <p:oleObj spid="_x0000_s19458" name="Microsoft ClipArt Gallery" r:id="rId3" imgW="2519280" imgH="4821120" progId="">
              <p:embed/>
            </p:oleObj>
          </a:graphicData>
        </a:graphic>
      </p:graphicFrame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8235950" y="5715000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INTERVENTIONS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noFill/>
          <a:ln/>
        </p:spPr>
        <p:txBody>
          <a:bodyPr/>
          <a:lstStyle/>
          <a:p>
            <a:r>
              <a:rPr lang="en-US" sz="3600" b="1"/>
              <a:t>Salt food liberally</a:t>
            </a:r>
          </a:p>
          <a:p>
            <a:r>
              <a:rPr lang="en-US" sz="3600" b="1"/>
              <a:t>Do not fast or omit meals</a:t>
            </a:r>
          </a:p>
          <a:p>
            <a:r>
              <a:rPr lang="en-US" sz="3600" b="1"/>
              <a:t>Eat between meals and snack</a:t>
            </a:r>
          </a:p>
          <a:p>
            <a:r>
              <a:rPr lang="en-US" sz="3600" b="1"/>
              <a:t>Eat diet high in carbs and proteins</a:t>
            </a:r>
          </a:p>
          <a:p>
            <a:r>
              <a:rPr lang="en-US" sz="3600" b="1"/>
              <a:t>Wear medic-alert bracelet</a:t>
            </a:r>
          </a:p>
          <a:p>
            <a:r>
              <a:rPr lang="en-US" sz="3600" b="1"/>
              <a:t>kit of 100mg hydrocortisone IM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 Black" pitchFamily="34" charset="0"/>
              </a:rPr>
              <a:t>INTERVENTIONS</a:t>
            </a:r>
            <a:br>
              <a:rPr lang="en-US" b="1">
                <a:latin typeface="Arial Black" pitchFamily="34" charset="0"/>
              </a:rPr>
            </a:br>
            <a:r>
              <a:rPr lang="en-US" b="1">
                <a:latin typeface="Arial Black" pitchFamily="34" charset="0"/>
              </a:rPr>
              <a:t>Addison’s Disease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/>
              <a:t>Keep parenteral glucocorticoids at home for injection during illness</a:t>
            </a:r>
            <a:endParaRPr lang="en-US" sz="3600"/>
          </a:p>
          <a:p>
            <a:r>
              <a:rPr lang="en-US" sz="3600" b="1"/>
              <a:t>Avoid infections/stress</a:t>
            </a:r>
          </a:p>
        </p:txBody>
      </p:sp>
      <p:graphicFrame>
        <p:nvGraphicFramePr>
          <p:cNvPr id="5325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792288" y="4318000"/>
          <a:ext cx="5094287" cy="1490663"/>
        </p:xfrm>
        <a:graphic>
          <a:graphicData uri="http://schemas.openxmlformats.org/presentationml/2006/ole">
            <p:oleObj spid="_x0000_s20482" name="Microsoft ClipArt Gallery" r:id="rId3" imgW="5103720" imgH="1500120" progId="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 i="1" dirty="0">
                <a:latin typeface="Arial Black" pitchFamily="34" charset="0"/>
              </a:rPr>
              <a:t>COMPLICATIONS</a:t>
            </a:r>
            <a:br>
              <a:rPr lang="en-US" b="1" i="1" dirty="0">
                <a:latin typeface="Arial Black" pitchFamily="34" charset="0"/>
              </a:rPr>
            </a:br>
            <a:r>
              <a:rPr lang="en-US" b="1" i="1" dirty="0">
                <a:latin typeface="Arial Black" pitchFamily="34" charset="0"/>
              </a:rPr>
              <a:t>Addison’s Disease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/>
              <a:t>Adrenal crisis</a:t>
            </a:r>
          </a:p>
          <a:p>
            <a:r>
              <a:rPr lang="en-US" sz="3600" b="1"/>
              <a:t>Electrolyte imbalance</a:t>
            </a:r>
          </a:p>
          <a:p>
            <a:r>
              <a:rPr lang="en-US" sz="3600" b="1"/>
              <a:t>Hypoglycemia</a:t>
            </a:r>
          </a:p>
        </p:txBody>
      </p:sp>
      <p:graphicFrame>
        <p:nvGraphicFramePr>
          <p:cNvPr id="5427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71472" y="3216295"/>
          <a:ext cx="3562350" cy="2998787"/>
        </p:xfrm>
        <a:graphic>
          <a:graphicData uri="http://schemas.openxmlformats.org/presentationml/2006/ole">
            <p:oleObj spid="_x0000_s21506" name="Microsoft ClipArt Gallery" r:id="rId3" imgW="3571560" imgH="3008160" progId="">
              <p:embed/>
            </p:oleObj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 </a:t>
            </a:r>
            <a:r>
              <a:rPr lang="en-US" b="1">
                <a:latin typeface="Arial Black" pitchFamily="34" charset="0"/>
              </a:rPr>
              <a:t>ADDISON’S CRISIS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 dirty="0"/>
              <a:t>Sudden decrease or absence of adrenal cortex hormones which are:</a:t>
            </a:r>
          </a:p>
          <a:p>
            <a:pPr>
              <a:buFont typeface="Monotype Sorts" pitchFamily="2" charset="2"/>
              <a:buNone/>
            </a:pPr>
            <a:r>
              <a:rPr lang="en-US" b="1" dirty="0"/>
              <a:t>   __________________</a:t>
            </a:r>
          </a:p>
          <a:p>
            <a:pPr>
              <a:buFont typeface="Monotype Sorts" pitchFamily="2" charset="2"/>
              <a:buNone/>
            </a:pPr>
            <a:r>
              <a:rPr lang="en-US" b="1" dirty="0"/>
              <a:t>   __________________</a:t>
            </a:r>
          </a:p>
          <a:p>
            <a:pPr>
              <a:buFont typeface="Monotype Sorts" pitchFamily="2" charset="2"/>
              <a:buNone/>
            </a:pPr>
            <a:r>
              <a:rPr lang="en-US" b="1" dirty="0"/>
              <a:t>   __________________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Sudden decrease or absence of adrenal cortex hormones which are: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   __</a:t>
            </a:r>
            <a:r>
              <a:rPr lang="en-US" b="1" u="sng" dirty="0" err="1" smtClean="0"/>
              <a:t>Mineralocorticoids</a:t>
            </a:r>
            <a:r>
              <a:rPr lang="en-US" b="1" dirty="0" smtClean="0"/>
              <a:t>____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   _____</a:t>
            </a:r>
            <a:r>
              <a:rPr lang="en-US" b="1" u="sng" dirty="0" err="1" smtClean="0"/>
              <a:t>glucorticoids</a:t>
            </a:r>
            <a:r>
              <a:rPr lang="en-US" b="1" dirty="0" smtClean="0"/>
              <a:t>______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   _______</a:t>
            </a:r>
            <a:r>
              <a:rPr lang="en-US" b="1" u="sng" dirty="0" smtClean="0"/>
              <a:t>androgens</a:t>
            </a:r>
            <a:r>
              <a:rPr lang="en-US" b="1" dirty="0" smtClean="0"/>
              <a:t>_____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i="1" dirty="0">
                <a:latin typeface="Arial Black" pitchFamily="34" charset="0"/>
              </a:rPr>
              <a:t>CAUSES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/>
              <a:t>Pt. with Addison’s who doesn’t respond to </a:t>
            </a:r>
            <a:r>
              <a:rPr lang="en-US" b="1" dirty="0" err="1"/>
              <a:t>tx</a:t>
            </a:r>
            <a:r>
              <a:rPr lang="en-US" b="1" dirty="0"/>
              <a:t> or has     stress without         dose</a:t>
            </a:r>
          </a:p>
          <a:p>
            <a:r>
              <a:rPr lang="en-US" b="1" dirty="0"/>
              <a:t>Pt. with Addison’s but undiagnosed who is exposed to stress</a:t>
            </a:r>
          </a:p>
          <a:p>
            <a:r>
              <a:rPr lang="en-US" b="1" dirty="0"/>
              <a:t>Pt. on steroids that are </a:t>
            </a:r>
            <a:r>
              <a:rPr lang="en-US" b="1" dirty="0" smtClean="0"/>
              <a:t>discontinued </a:t>
            </a:r>
            <a:r>
              <a:rPr lang="en-US" b="1" dirty="0"/>
              <a:t>without tapering</a:t>
            </a:r>
          </a:p>
          <a:p>
            <a:r>
              <a:rPr lang="en-US" b="1" dirty="0"/>
              <a:t>Pt. with Addison’s not controlled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 rot="16200000">
            <a:off x="6962792" y="2181216"/>
            <a:ext cx="368300" cy="292100"/>
          </a:xfrm>
          <a:prstGeom prst="rightArrow">
            <a:avLst>
              <a:gd name="adj1" fmla="val 50000"/>
              <a:gd name="adj2" fmla="val 63049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 u="sng" dirty="0">
                <a:latin typeface="Arial Black" pitchFamily="34" charset="0"/>
              </a:rPr>
              <a:t>SIGNS &amp; SYMPTOMS</a:t>
            </a:r>
            <a:br>
              <a:rPr lang="en-US" b="1" u="sng" dirty="0">
                <a:latin typeface="Arial Black" pitchFamily="34" charset="0"/>
              </a:rPr>
            </a:br>
            <a:r>
              <a:rPr lang="en-US" b="1" u="sng" dirty="0" err="1">
                <a:latin typeface="Arial Black" pitchFamily="34" charset="0"/>
              </a:rPr>
              <a:t>Addisonian</a:t>
            </a:r>
            <a:r>
              <a:rPr lang="en-US" b="1" u="sng" dirty="0">
                <a:latin typeface="Arial Black" pitchFamily="34" charset="0"/>
              </a:rPr>
              <a:t> Crisis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Dehydration-      Na,     K,       BP</a:t>
            </a:r>
          </a:p>
          <a:p>
            <a:pPr>
              <a:buFont typeface="Monotype Sorts" pitchFamily="2" charset="2"/>
              <a:buNone/>
            </a:pPr>
            <a:r>
              <a:rPr lang="en-US" b="1"/>
              <a:t>   N/V,diarrhea, wt. loss</a:t>
            </a:r>
          </a:p>
          <a:p>
            <a:r>
              <a:rPr lang="en-US" b="1"/>
              <a:t>Weakness</a:t>
            </a:r>
          </a:p>
          <a:p>
            <a:r>
              <a:rPr lang="en-US" b="1"/>
              <a:t>Confusion,headache</a:t>
            </a:r>
          </a:p>
          <a:p>
            <a:r>
              <a:rPr lang="en-US" b="1"/>
              <a:t>Hypovolemic shock, coma</a:t>
            </a:r>
          </a:p>
          <a:p>
            <a:r>
              <a:rPr lang="en-US" b="1"/>
              <a:t>Pallor, Inc. HR,RR, hypoglycemia</a:t>
            </a:r>
          </a:p>
          <a:p>
            <a:r>
              <a:rPr lang="en-US" b="1"/>
              <a:t>Renal shut-down-DEATH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 rot="10800000" flipV="1">
            <a:off x="5357818" y="1714488"/>
            <a:ext cx="357190" cy="285752"/>
          </a:xfrm>
          <a:prstGeom prst="downArrow">
            <a:avLst>
              <a:gd name="adj1" fmla="val 23226"/>
              <a:gd name="adj2" fmla="val 4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7286644" y="1714488"/>
            <a:ext cx="200023" cy="328610"/>
          </a:xfrm>
          <a:prstGeom prst="downArrow">
            <a:avLst>
              <a:gd name="adj1" fmla="val 50000"/>
              <a:gd name="adj2" fmla="val 3529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6429388" y="1714488"/>
            <a:ext cx="238124" cy="328610"/>
          </a:xfrm>
          <a:prstGeom prst="up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b="1" u="sng" dirty="0"/>
              <a:t>TREATMENT</a:t>
            </a:r>
            <a:br>
              <a:rPr lang="en-US" b="1" u="sng" dirty="0"/>
            </a:br>
            <a:r>
              <a:rPr lang="en-US" b="1" u="sng" dirty="0" err="1"/>
              <a:t>Addisonian</a:t>
            </a:r>
            <a:r>
              <a:rPr lang="en-US" b="1" u="sng" dirty="0"/>
              <a:t> Crisis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/>
              <a:t>Rapid infusion of IV fluids</a:t>
            </a:r>
          </a:p>
          <a:p>
            <a:r>
              <a:rPr lang="en-US" sz="3600" b="1"/>
              <a:t>Check VS and urine output frequently</a:t>
            </a:r>
          </a:p>
          <a:p>
            <a:r>
              <a:rPr lang="en-US" sz="3600" b="1"/>
              <a:t>Monitor EKG</a:t>
            </a:r>
          </a:p>
          <a:p>
            <a:r>
              <a:rPr lang="en-US" sz="3600" b="1"/>
              <a:t>Give solu-cortef IV Q6 hours until  S &amp; S disappear</a:t>
            </a:r>
          </a:p>
        </p:txBody>
      </p:sp>
      <p:graphicFrame>
        <p:nvGraphicFramePr>
          <p:cNvPr id="5837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143240" y="4481531"/>
          <a:ext cx="1350962" cy="1662113"/>
        </p:xfrm>
        <a:graphic>
          <a:graphicData uri="http://schemas.openxmlformats.org/presentationml/2006/ole">
            <p:oleObj spid="_x0000_s22530" name="Microsoft ClipArt Gallery" r:id="rId3" imgW="2719080" imgH="3342960" progId="">
              <p:embed/>
            </p:oleObj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143000"/>
          </a:xfrm>
        </p:spPr>
        <p:txBody>
          <a:bodyPr/>
          <a:lstStyle/>
          <a:p>
            <a:r>
              <a:rPr lang="en-US"/>
              <a:t>Question: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133600"/>
            <a:ext cx="6400800" cy="3733800"/>
          </a:xfrm>
        </p:spPr>
        <p:txBody>
          <a:bodyPr/>
          <a:lstStyle/>
          <a:p>
            <a:pPr algn="l"/>
            <a:r>
              <a:rPr lang="en-US" dirty="0"/>
              <a:t>If your Na level is low, will </a:t>
            </a:r>
            <a:r>
              <a:rPr lang="en-US" dirty="0" err="1"/>
              <a:t>aldosterone</a:t>
            </a:r>
            <a:r>
              <a:rPr lang="en-US" dirty="0"/>
              <a:t> secretion          </a:t>
            </a:r>
          </a:p>
          <a:p>
            <a:pPr algn="l"/>
            <a:r>
              <a:rPr lang="en-US" dirty="0"/>
              <a:t>or   </a:t>
            </a:r>
          </a:p>
          <a:p>
            <a:pPr algn="l"/>
            <a:r>
              <a:rPr lang="en-US" dirty="0"/>
              <a:t>If your serum K+ level is high, will </a:t>
            </a:r>
            <a:r>
              <a:rPr lang="en-US" dirty="0" err="1"/>
              <a:t>aldosterone</a:t>
            </a:r>
            <a:r>
              <a:rPr lang="en-US" dirty="0"/>
              <a:t> secretion </a:t>
            </a:r>
          </a:p>
          <a:p>
            <a:pPr algn="l"/>
            <a:r>
              <a:rPr lang="en-US" dirty="0"/>
              <a:t>or</a:t>
            </a: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5214942" y="2714620"/>
            <a:ext cx="142876" cy="35719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2712" name="AutoShape 8"/>
          <p:cNvSpPr>
            <a:spLocks noChangeArrowheads="1"/>
          </p:cNvSpPr>
          <p:nvPr/>
        </p:nvSpPr>
        <p:spPr bwMode="auto">
          <a:xfrm flipH="1" flipV="1">
            <a:off x="9143999" y="6857999"/>
            <a:ext cx="45719" cy="45719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2713" name="AutoShape 9"/>
          <p:cNvSpPr>
            <a:spLocks noChangeArrowheads="1"/>
          </p:cNvSpPr>
          <p:nvPr/>
        </p:nvSpPr>
        <p:spPr bwMode="auto">
          <a:xfrm>
            <a:off x="2071670" y="3357562"/>
            <a:ext cx="214314" cy="40481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2714" name="AutoShape 10"/>
          <p:cNvSpPr>
            <a:spLocks noChangeArrowheads="1"/>
          </p:cNvSpPr>
          <p:nvPr/>
        </p:nvSpPr>
        <p:spPr bwMode="auto">
          <a:xfrm>
            <a:off x="2143108" y="4929198"/>
            <a:ext cx="142876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214942" y="4429132"/>
            <a:ext cx="142876" cy="35719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" pitchFamily="34" charset="0"/>
              </a:rPr>
              <a:t>TREATMENT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dirty="0"/>
              <a:t>Try to      anxiety</a:t>
            </a:r>
          </a:p>
          <a:p>
            <a:r>
              <a:rPr lang="en-US" sz="3600" dirty="0"/>
              <a:t>May have to give </a:t>
            </a:r>
            <a:r>
              <a:rPr lang="en-US" sz="3600" dirty="0" err="1"/>
              <a:t>vasopressors</a:t>
            </a:r>
            <a:endParaRPr lang="en-US" sz="3600" dirty="0"/>
          </a:p>
          <a:p>
            <a:pPr lvl="1"/>
            <a:r>
              <a:rPr lang="en-US" dirty="0"/>
              <a:t>Dopamine or </a:t>
            </a:r>
            <a:r>
              <a:rPr lang="en-US" dirty="0" err="1"/>
              <a:t>Epinepherine</a:t>
            </a:r>
            <a:endParaRPr lang="en-US" dirty="0"/>
          </a:p>
          <a:p>
            <a:r>
              <a:rPr lang="en-US" sz="3600" dirty="0"/>
              <a:t>Avoid additional stress</a:t>
            </a:r>
          </a:p>
        </p:txBody>
      </p:sp>
      <p:graphicFrame>
        <p:nvGraphicFramePr>
          <p:cNvPr id="86016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285720" y="2786058"/>
          <a:ext cx="3752850" cy="3524250"/>
        </p:xfrm>
        <a:graphic>
          <a:graphicData uri="http://schemas.openxmlformats.org/presentationml/2006/ole">
            <p:oleObj spid="_x0000_s23554" name="Microsoft ClipArt Gallery" r:id="rId3" imgW="3762360" imgH="3533760" progId="">
              <p:embed/>
            </p:oleObj>
          </a:graphicData>
        </a:graphic>
      </p:graphicFrame>
      <p:sp>
        <p:nvSpPr>
          <p:cNvPr id="59397" name="AutoShape 5"/>
          <p:cNvSpPr>
            <a:spLocks noChangeArrowheads="1"/>
          </p:cNvSpPr>
          <p:nvPr/>
        </p:nvSpPr>
        <p:spPr bwMode="auto">
          <a:xfrm rot="16200000" flipH="1">
            <a:off x="6391288" y="1681150"/>
            <a:ext cx="520700" cy="444500"/>
          </a:xfrm>
          <a:prstGeom prst="rightArrow">
            <a:avLst>
              <a:gd name="adj1" fmla="val 50000"/>
              <a:gd name="adj2" fmla="val 5857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dirty="0"/>
              <a:t>  </a:t>
            </a:r>
            <a:r>
              <a:rPr lang="en-US" b="1" u="sng" dirty="0">
                <a:latin typeface="Arial" pitchFamily="34" charset="0"/>
              </a:rPr>
              <a:t>PHEOCHROMOCYTOMA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rare, benign tumor of the adrenal medulla</a:t>
            </a:r>
          </a:p>
          <a:p>
            <a:r>
              <a:rPr lang="en-US" b="1"/>
              <a:t>oh no...what are we going to see a hypersecretion of????</a:t>
            </a:r>
          </a:p>
        </p:txBody>
      </p:sp>
      <p:graphicFrame>
        <p:nvGraphicFramePr>
          <p:cNvPr id="6042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14744" y="3500438"/>
          <a:ext cx="2133600" cy="3167063"/>
        </p:xfrm>
        <a:graphic>
          <a:graphicData uri="http://schemas.openxmlformats.org/presentationml/2006/ole">
            <p:oleObj spid="_x0000_s24578" name="Microsoft ClipArt Gallery" r:id="rId3" imgW="3663720" imgH="566712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b="1" i="1" u="sng" dirty="0" smtClean="0">
                <a:latin typeface="Arial" pitchFamily="34" charset="0"/>
              </a:rPr>
              <a:t>SYMPTOMS &amp; SIGHNS</a:t>
            </a:r>
            <a:endParaRPr lang="en-US" b="1" dirty="0">
              <a:latin typeface="Arial" pitchFamily="34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Hallmark is hypertension-200/150 or greater</a:t>
            </a:r>
          </a:p>
          <a:p>
            <a:r>
              <a:rPr lang="en-US"/>
              <a:t>“Spells”	-paroxymal attacks</a:t>
            </a:r>
          </a:p>
          <a:p>
            <a:pPr lvl="1"/>
            <a:r>
              <a:rPr lang="en-US" sz="3200"/>
              <a:t>bladder distension,emotional distress, exposure to cold.</a:t>
            </a:r>
          </a:p>
          <a:p>
            <a:r>
              <a:rPr lang="en-US"/>
              <a:t> NE and Epinepherine released sporadically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Arial" pitchFamily="34" charset="0"/>
              </a:rPr>
              <a:t>SIGNS &amp; SYMPTOMS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/>
              <a:t>Deep breathing</a:t>
            </a:r>
          </a:p>
          <a:p>
            <a:r>
              <a:rPr lang="en-US" b="1" dirty="0"/>
              <a:t>Pounding heart</a:t>
            </a:r>
          </a:p>
          <a:p>
            <a:r>
              <a:rPr lang="en-US" b="1" dirty="0"/>
              <a:t>Headache</a:t>
            </a:r>
          </a:p>
          <a:p>
            <a:r>
              <a:rPr lang="en-US" b="1" dirty="0"/>
              <a:t>Moist cool hands &amp; feet</a:t>
            </a:r>
          </a:p>
          <a:p>
            <a:r>
              <a:rPr lang="en-US" b="1" dirty="0"/>
              <a:t>Visual disturbances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>
                <a:latin typeface="Arial" pitchFamily="34" charset="0"/>
              </a:rPr>
              <a:t>DIAGNOSIS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/>
              <a:t>24 hour urine-VMA (metabolite of Epinepherine)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3600" b="1"/>
          </a:p>
          <a:p>
            <a:pPr>
              <a:lnSpc>
                <a:spcPct val="90000"/>
              </a:lnSpc>
            </a:pPr>
            <a:r>
              <a:rPr lang="en-US" sz="3600" b="1"/>
              <a:t>Plasma catecholamines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3600" b="1"/>
          </a:p>
          <a:p>
            <a:pPr>
              <a:lnSpc>
                <a:spcPct val="90000"/>
              </a:lnSpc>
            </a:pPr>
            <a:r>
              <a:rPr lang="en-US" sz="3600" b="1"/>
              <a:t>CT to locate tumor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/>
              <a:t>INTERVENTIONS-PRE-OP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i="1" dirty="0"/>
              <a:t>Adrenergic blocking agents</a:t>
            </a:r>
            <a:endParaRPr lang="en-US" i="1" dirty="0"/>
          </a:p>
          <a:p>
            <a:pPr lvl="1"/>
            <a:r>
              <a:rPr lang="en-US" dirty="0" err="1"/>
              <a:t>Minipress</a:t>
            </a:r>
            <a:r>
              <a:rPr lang="en-US" dirty="0"/>
              <a:t> to     </a:t>
            </a:r>
            <a:r>
              <a:rPr lang="en-US" dirty="0" err="1"/>
              <a:t>bp</a:t>
            </a:r>
            <a:endParaRPr lang="en-US" dirty="0"/>
          </a:p>
          <a:p>
            <a:r>
              <a:rPr lang="en-US" b="1" i="1" dirty="0"/>
              <a:t>Beta blocking agents</a:t>
            </a:r>
          </a:p>
          <a:p>
            <a:pPr lvl="1"/>
            <a:r>
              <a:rPr lang="en-US" dirty="0" err="1"/>
              <a:t>Inderal</a:t>
            </a:r>
            <a:r>
              <a:rPr lang="en-US" dirty="0"/>
              <a:t> </a:t>
            </a:r>
            <a:r>
              <a:rPr lang="en-US" dirty="0" smtClean="0"/>
              <a:t>to control heart rate </a:t>
            </a:r>
          </a:p>
          <a:p>
            <a:r>
              <a:rPr lang="en-US" b="1" dirty="0" smtClean="0"/>
              <a:t>Sedatives </a:t>
            </a:r>
            <a:endParaRPr lang="en-US" b="1" dirty="0"/>
          </a:p>
          <a:p>
            <a:pPr>
              <a:buFont typeface="Monotype Sorts" pitchFamily="2" charset="2"/>
              <a:buNone/>
            </a:pPr>
            <a:endParaRPr lang="en-US" b="1" dirty="0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 rot="16200000" flipH="1">
            <a:off x="7067568" y="2290754"/>
            <a:ext cx="444500" cy="292100"/>
          </a:xfrm>
          <a:prstGeom prst="rightArrow">
            <a:avLst>
              <a:gd name="adj1" fmla="val 50000"/>
              <a:gd name="adj2" fmla="val 76094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  <a:ln/>
        </p:spPr>
        <p:txBody>
          <a:bodyPr/>
          <a:lstStyle/>
          <a:p>
            <a:r>
              <a:rPr lang="en-US" b="1" i="1" u="sng" dirty="0">
                <a:latin typeface="Rockwell" pitchFamily="18" charset="0"/>
              </a:rPr>
              <a:t>DURING SURGERY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pPr marL="342900" indent="-342900"/>
            <a:r>
              <a:rPr lang="en-US" sz="3600" b="1"/>
              <a:t>GIVE REGITINE AND NIPRIDE TO PREVENT HYPERTENSIVE CRISIS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u="sng" dirty="0"/>
              <a:t>POST-OP</a:t>
            </a:r>
            <a:r>
              <a:rPr lang="en-US" b="1" dirty="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3600" b="1" dirty="0" err="1" smtClean="0"/>
              <a:t>B.p</a:t>
            </a:r>
            <a:r>
              <a:rPr lang="en-US" sz="3600" b="1" dirty="0"/>
              <a:t>. may be     initially, BUT CAN BOTTOM OUT</a:t>
            </a:r>
          </a:p>
          <a:p>
            <a:r>
              <a:rPr lang="en-US" sz="3600" b="1" dirty="0"/>
              <a:t>Volume expanders</a:t>
            </a:r>
          </a:p>
          <a:p>
            <a:r>
              <a:rPr lang="en-US" sz="3600" b="1" dirty="0" err="1"/>
              <a:t>Vasopressors</a:t>
            </a:r>
            <a:endParaRPr lang="en-US" sz="3600" b="1" dirty="0"/>
          </a:p>
          <a:p>
            <a:r>
              <a:rPr lang="en-US" sz="3600" b="1" dirty="0"/>
              <a:t>Hourly I and O</a:t>
            </a:r>
          </a:p>
          <a:p>
            <a:r>
              <a:rPr lang="en-US" sz="3600" b="1" dirty="0"/>
              <a:t>Observe for hemorrhage</a:t>
            </a:r>
          </a:p>
        </p:txBody>
      </p:sp>
      <p:sp>
        <p:nvSpPr>
          <p:cNvPr id="67588" name="AutoShape 4"/>
          <p:cNvSpPr>
            <a:spLocks noChangeArrowheads="1"/>
          </p:cNvSpPr>
          <p:nvPr/>
        </p:nvSpPr>
        <p:spPr bwMode="auto">
          <a:xfrm rot="16200000">
            <a:off x="4383088" y="1689086"/>
            <a:ext cx="520700" cy="285752"/>
          </a:xfrm>
          <a:prstGeom prst="rightArrow">
            <a:avLst>
              <a:gd name="adj1" fmla="val 50000"/>
              <a:gd name="adj2" fmla="val 6834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solidFill>
            <a:schemeClr val="bg2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US" sz="9600" dirty="0" smtClean="0"/>
              <a:t>Thank you….</a:t>
            </a:r>
            <a:endParaRPr lang="en-US" sz="96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dirty="0">
                <a:latin typeface="Arial Black" pitchFamily="34" charset="0"/>
              </a:rPr>
              <a:t>SUGAR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  <a:noFill/>
          <a:ln>
            <a:solidFill>
              <a:srgbClr val="C00000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u="sng" dirty="0"/>
              <a:t>GLUCOCORTICOIDS</a:t>
            </a:r>
            <a:r>
              <a:rPr lang="en-US" b="1" dirty="0"/>
              <a:t> </a:t>
            </a:r>
            <a:r>
              <a:rPr lang="en-US" sz="2400" b="1" dirty="0"/>
              <a:t>(regulate metabolism &amp; are critical in stress response</a:t>
            </a:r>
            <a:r>
              <a:rPr lang="en-US" b="1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CORTISOL responsible for control and  &amp; metabolism of: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b="1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 smtClean="0"/>
              <a:t>a/ </a:t>
            </a:r>
            <a:r>
              <a:rPr lang="en-US" sz="3600" b="1" dirty="0" smtClean="0"/>
              <a:t>CHO</a:t>
            </a:r>
            <a:r>
              <a:rPr lang="en-US" b="1" dirty="0" smtClean="0"/>
              <a:t>  </a:t>
            </a:r>
            <a:r>
              <a:rPr lang="en-US" b="1" dirty="0"/>
              <a:t>(</a:t>
            </a:r>
            <a:r>
              <a:rPr lang="en-US" b="1" dirty="0" smtClean="0"/>
              <a:t>carbohydrates]</a:t>
            </a:r>
            <a:endParaRPr lang="en-US" b="1" dirty="0"/>
          </a:p>
          <a:p>
            <a:pPr lvl="2">
              <a:lnSpc>
                <a:spcPct val="90000"/>
              </a:lnSpc>
            </a:pPr>
            <a:endParaRPr lang="en-US" b="1" dirty="0"/>
          </a:p>
          <a:p>
            <a:pPr lvl="3">
              <a:lnSpc>
                <a:spcPct val="90000"/>
              </a:lnSpc>
            </a:pPr>
            <a:r>
              <a:rPr lang="en-US" sz="2400" b="1" dirty="0" smtClean="0"/>
              <a:t>glucose formed</a:t>
            </a:r>
          </a:p>
          <a:p>
            <a:pPr lvl="3">
              <a:lnSpc>
                <a:spcPct val="90000"/>
              </a:lnSpc>
            </a:pPr>
            <a:r>
              <a:rPr lang="en-US" sz="2400" b="1" dirty="0" smtClean="0"/>
              <a:t> </a:t>
            </a:r>
            <a:r>
              <a:rPr lang="en-US" sz="2400" b="1" dirty="0"/>
              <a:t>glucose released</a:t>
            </a:r>
          </a:p>
        </p:txBody>
      </p:sp>
      <p:graphicFrame>
        <p:nvGraphicFramePr>
          <p:cNvPr id="83968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1000100" y="5072074"/>
          <a:ext cx="2271712" cy="842963"/>
        </p:xfrm>
        <a:graphic>
          <a:graphicData uri="http://schemas.openxmlformats.org/presentationml/2006/ole">
            <p:oleObj spid="_x0000_s3074" name="Microsoft ClipArt Gallery" r:id="rId3" imgW="4927320" imgH="2360520" progId="">
              <p:embed/>
            </p:oleObj>
          </a:graphicData>
        </a:graphic>
      </p:graphicFrame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357686" y="4929198"/>
            <a:ext cx="142876" cy="214314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4357686" y="5286388"/>
            <a:ext cx="142876" cy="214314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CORTISOL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77200" cy="4495800"/>
          </a:xfrm>
          <a:noFill/>
          <a:ln>
            <a:solidFill>
              <a:srgbClr val="C00000"/>
            </a:solidFill>
          </a:ln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 dirty="0" smtClean="0"/>
              <a:t>b/ </a:t>
            </a:r>
            <a:r>
              <a:rPr lang="en-US" sz="4000" b="1" dirty="0" smtClean="0"/>
              <a:t>FATS</a:t>
            </a:r>
            <a:r>
              <a:rPr lang="en-US" sz="2800" b="1" dirty="0" smtClean="0"/>
              <a:t>; control </a:t>
            </a:r>
            <a:r>
              <a:rPr lang="en-US" sz="2800" b="1" dirty="0"/>
              <a:t>of fat metabolism</a:t>
            </a:r>
          </a:p>
          <a:p>
            <a:pPr lvl="2"/>
            <a:r>
              <a:rPr lang="en-US" sz="2800" b="1" dirty="0"/>
              <a:t>stimulates fatty acid mobilization from adipose tissue</a:t>
            </a:r>
          </a:p>
          <a:p>
            <a:pPr lvl="2">
              <a:buFont typeface="Monotype Sorts" pitchFamily="2" charset="2"/>
              <a:buNone/>
            </a:pPr>
            <a:endParaRPr lang="en-US" sz="2800" b="1" dirty="0"/>
          </a:p>
          <a:p>
            <a:pPr>
              <a:buFont typeface="Monotype Sorts" pitchFamily="2" charset="2"/>
              <a:buNone/>
            </a:pPr>
            <a:r>
              <a:rPr lang="en-US" b="1" dirty="0" smtClean="0"/>
              <a:t>c/ PROTEINS</a:t>
            </a:r>
            <a:r>
              <a:rPr lang="en-US" sz="2800" b="1" dirty="0" smtClean="0"/>
              <a:t>;  control </a:t>
            </a:r>
            <a:r>
              <a:rPr lang="en-US" sz="2800" b="1" dirty="0"/>
              <a:t>of protein metabolism</a:t>
            </a:r>
          </a:p>
          <a:p>
            <a:pPr lvl="1"/>
            <a:r>
              <a:rPr lang="en-US" b="1" dirty="0"/>
              <a:t>stimulates protein synthesis in liver</a:t>
            </a:r>
          </a:p>
          <a:p>
            <a:pPr lvl="1"/>
            <a:r>
              <a:rPr lang="en-US" b="1" dirty="0"/>
              <a:t>protein breakdown in tissues</a:t>
            </a:r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>
                <a:latin typeface="Arial Black" pitchFamily="34" charset="0"/>
              </a:rPr>
              <a:t>SUGAR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 b="1" dirty="0"/>
              <a:t>Other </a:t>
            </a:r>
            <a:r>
              <a:rPr lang="en-US" b="1" dirty="0" smtClean="0"/>
              <a:t>functions </a:t>
            </a:r>
            <a:r>
              <a:rPr lang="en-US" b="1" dirty="0"/>
              <a:t>of </a:t>
            </a:r>
            <a:r>
              <a:rPr lang="en-US" sz="4000" b="1" dirty="0" err="1" smtClean="0"/>
              <a:t>Cortisol</a:t>
            </a:r>
            <a:r>
              <a:rPr lang="en-US" sz="4000" b="1" dirty="0" smtClean="0"/>
              <a:t>:</a:t>
            </a:r>
            <a:endParaRPr lang="en-US" b="1" dirty="0"/>
          </a:p>
          <a:p>
            <a:pPr lvl="1"/>
            <a:r>
              <a:rPr lang="en-US" sz="3200" b="1" dirty="0"/>
              <a:t>        inflammatory and allergic 		      response</a:t>
            </a:r>
          </a:p>
          <a:p>
            <a:pPr lvl="1">
              <a:buFontTx/>
              <a:buNone/>
            </a:pPr>
            <a:endParaRPr lang="en-US" b="1" dirty="0"/>
          </a:p>
          <a:p>
            <a:pPr lvl="1"/>
            <a:r>
              <a:rPr lang="en-US" sz="3200" b="1" dirty="0"/>
              <a:t>        immune system therefore prone to </a:t>
            </a:r>
            <a:r>
              <a:rPr lang="en-US" sz="4400" b="1" dirty="0"/>
              <a:t>infection</a:t>
            </a:r>
            <a:endParaRPr lang="en-US" sz="4400" dirty="0"/>
          </a:p>
          <a:p>
            <a:pPr lvl="2">
              <a:buFont typeface="Monotype Sorts" pitchFamily="2" charset="2"/>
              <a:buNone/>
            </a:pPr>
            <a:endParaRPr lang="en-US" sz="3200" dirty="0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1643042" y="4000504"/>
            <a:ext cx="214314" cy="40481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071802" y="2428868"/>
            <a:ext cx="214314" cy="40481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1173</Words>
  <PresentationFormat>On-screen Show (4:3)</PresentationFormat>
  <Paragraphs>347</Paragraphs>
  <Slides>68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0" baseType="lpstr">
      <vt:lpstr>سمة Office</vt:lpstr>
      <vt:lpstr>Microsoft ClipArt Gallery</vt:lpstr>
      <vt:lpstr>Adrenal Gland Disorders</vt:lpstr>
      <vt:lpstr>Slide 2</vt:lpstr>
      <vt:lpstr>Slide 3</vt:lpstr>
      <vt:lpstr>ADRENAL CORTEX </vt:lpstr>
      <vt:lpstr>SALT</vt:lpstr>
      <vt:lpstr>Question:</vt:lpstr>
      <vt:lpstr>SUGAR</vt:lpstr>
      <vt:lpstr>CORTISOL</vt:lpstr>
      <vt:lpstr>SUGAR</vt:lpstr>
      <vt:lpstr>SEX</vt:lpstr>
      <vt:lpstr>RELEASE OF GLUCOCORTICOIDS IS   CONTROLLED BY ______ </vt:lpstr>
      <vt:lpstr>LET’S LOOK AT ACTH (adrenocorticotropic Hormone)</vt:lpstr>
      <vt:lpstr>ACTH</vt:lpstr>
      <vt:lpstr>AFFECTED BY:</vt:lpstr>
      <vt:lpstr>ADRENAL MEDULLA</vt:lpstr>
      <vt:lpstr>CATECHOLAMINE RELEASE</vt:lpstr>
      <vt:lpstr>HYPER AND HYPOFUNCTION ADRENAL CORTEX HORMONES</vt:lpstr>
      <vt:lpstr>I.  CUSHING’S DISEASE (TOO MUCH CORTISOL!)</vt:lpstr>
      <vt:lpstr>ETIOLOGY Cushing’s</vt:lpstr>
      <vt:lpstr>    SIGNS &amp; SYMPTOMS             Cushing’s</vt:lpstr>
      <vt:lpstr>SIGNS &amp; SYMPTOMS Cushing’s</vt:lpstr>
      <vt:lpstr>SIGNS &amp; SYMPTOMS Cushing’s</vt:lpstr>
      <vt:lpstr>Slide 23</vt:lpstr>
      <vt:lpstr>                    Before</vt:lpstr>
      <vt:lpstr>                         After</vt:lpstr>
      <vt:lpstr>SIGNS &amp; SYMPTOMS</vt:lpstr>
      <vt:lpstr>What sign would you identify in such patient?</vt:lpstr>
      <vt:lpstr>SIGNS AND SYMPTOMS Cushing’s</vt:lpstr>
      <vt:lpstr>SIGNS &amp; SYMPTOMS</vt:lpstr>
      <vt:lpstr>SIGNS &amp; SYMPTOMS MENTAL CHANGES</vt:lpstr>
      <vt:lpstr>SIGNS &amp; SYMPTOMS</vt:lpstr>
      <vt:lpstr>DIAGNOSIS of Cushing’s</vt:lpstr>
      <vt:lpstr>TREATMENT of Cushing’s</vt:lpstr>
      <vt:lpstr>  Cushing’s            TREATMENT</vt:lpstr>
      <vt:lpstr>II. HYPERALDOSTERONISM “Conn’s Syndrome”</vt:lpstr>
      <vt:lpstr>SIGNS &amp; SYMPTOMS Hyperaldosteronism</vt:lpstr>
      <vt:lpstr>DIAGNOSIS-Hyperaldosteronism</vt:lpstr>
      <vt:lpstr>INTERVENTIONS Hyperaldosteronism</vt:lpstr>
      <vt:lpstr>ADRENALECTOMY PRE-OP</vt:lpstr>
      <vt:lpstr>ADRENALECTOMY POST-OP</vt:lpstr>
      <vt:lpstr> ADDISON’S DISEASE hypofunction of adrenal cortex</vt:lpstr>
      <vt:lpstr>Slide 42</vt:lpstr>
      <vt:lpstr>Slide 43</vt:lpstr>
      <vt:lpstr>Slide 44</vt:lpstr>
      <vt:lpstr>Slide 45</vt:lpstr>
      <vt:lpstr>ETIOLOGY of Addison’s</vt:lpstr>
      <vt:lpstr>SIGNS &amp; SYMPTOMS Addison’s Disease</vt:lpstr>
      <vt:lpstr>SIGNS &amp; SYMPTOMS Addison’s</vt:lpstr>
      <vt:lpstr>SIGNS &amp; SYMPTOMS Addison’s</vt:lpstr>
      <vt:lpstr>DIAGNOSIS-Addison’s</vt:lpstr>
      <vt:lpstr>INTERVENTIONS Addison’s Disease</vt:lpstr>
      <vt:lpstr>INTERVENTIONS</vt:lpstr>
      <vt:lpstr>INTERVENTIONS Addison’s Disease</vt:lpstr>
      <vt:lpstr>COMPLICATIONS Addison’s Disease</vt:lpstr>
      <vt:lpstr> ADDISON’S CRISIS</vt:lpstr>
      <vt:lpstr>Slide 56</vt:lpstr>
      <vt:lpstr>CAUSES</vt:lpstr>
      <vt:lpstr>SIGNS &amp; SYMPTOMS Addisonian Crisis</vt:lpstr>
      <vt:lpstr>TREATMENT Addisonian Crisis</vt:lpstr>
      <vt:lpstr>TREATMENT</vt:lpstr>
      <vt:lpstr>  PHEOCHROMOCYTOMA</vt:lpstr>
      <vt:lpstr>SYMPTOMS &amp; SIGHNS</vt:lpstr>
      <vt:lpstr>SIGNS &amp; SYMPTOMS</vt:lpstr>
      <vt:lpstr>DIAGNOSIS</vt:lpstr>
      <vt:lpstr>INTERVENTIONS-PRE-OP</vt:lpstr>
      <vt:lpstr>DURING SURGERY</vt:lpstr>
      <vt:lpstr>POST-OP </vt:lpstr>
      <vt:lpstr>Thank you….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23</cp:revision>
  <dcterms:created xsi:type="dcterms:W3CDTF">2014-08-25T07:23:54Z</dcterms:created>
  <dcterms:modified xsi:type="dcterms:W3CDTF">2016-01-18T22:09:19Z</dcterms:modified>
</cp:coreProperties>
</file>