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9" r:id="rId1"/>
  </p:sldMasterIdLst>
  <p:notesMasterIdLst>
    <p:notesMasterId r:id="rId56"/>
  </p:notesMasterIdLst>
  <p:sldIdLst>
    <p:sldId id="308" r:id="rId2"/>
    <p:sldId id="257" r:id="rId3"/>
    <p:sldId id="258" r:id="rId4"/>
    <p:sldId id="260" r:id="rId5"/>
    <p:sldId id="261" r:id="rId6"/>
    <p:sldId id="262" r:id="rId7"/>
    <p:sldId id="342" r:id="rId8"/>
    <p:sldId id="343" r:id="rId9"/>
    <p:sldId id="368" r:id="rId10"/>
    <p:sldId id="366" r:id="rId11"/>
    <p:sldId id="367" r:id="rId12"/>
    <p:sldId id="352" r:id="rId13"/>
    <p:sldId id="271" r:id="rId14"/>
    <p:sldId id="272" r:id="rId15"/>
    <p:sldId id="303" r:id="rId16"/>
    <p:sldId id="304" r:id="rId17"/>
    <p:sldId id="305" r:id="rId18"/>
    <p:sldId id="369" r:id="rId19"/>
    <p:sldId id="306" r:id="rId20"/>
    <p:sldId id="371" r:id="rId21"/>
    <p:sldId id="372" r:id="rId22"/>
    <p:sldId id="273" r:id="rId23"/>
    <p:sldId id="274" r:id="rId24"/>
    <p:sldId id="374" r:id="rId25"/>
    <p:sldId id="276" r:id="rId26"/>
    <p:sldId id="278" r:id="rId27"/>
    <p:sldId id="279" r:id="rId28"/>
    <p:sldId id="280" r:id="rId29"/>
    <p:sldId id="281" r:id="rId30"/>
    <p:sldId id="377" r:id="rId31"/>
    <p:sldId id="282" r:id="rId32"/>
    <p:sldId id="283" r:id="rId33"/>
    <p:sldId id="285" r:id="rId34"/>
    <p:sldId id="286" r:id="rId35"/>
    <p:sldId id="289" r:id="rId36"/>
    <p:sldId id="290" r:id="rId37"/>
    <p:sldId id="291" r:id="rId38"/>
    <p:sldId id="292" r:id="rId39"/>
    <p:sldId id="293" r:id="rId40"/>
    <p:sldId id="294" r:id="rId41"/>
    <p:sldId id="295" r:id="rId42"/>
    <p:sldId id="296" r:id="rId43"/>
    <p:sldId id="297" r:id="rId44"/>
    <p:sldId id="298" r:id="rId45"/>
    <p:sldId id="357" r:id="rId46"/>
    <p:sldId id="358" r:id="rId47"/>
    <p:sldId id="299" r:id="rId48"/>
    <p:sldId id="300" r:id="rId49"/>
    <p:sldId id="301" r:id="rId50"/>
    <p:sldId id="302" r:id="rId51"/>
    <p:sldId id="307" r:id="rId52"/>
    <p:sldId id="376" r:id="rId53"/>
    <p:sldId id="310" r:id="rId54"/>
    <p:sldId id="309" r:id="rId55"/>
  </p:sldIdLst>
  <p:sldSz cx="9144000" cy="6858000" type="screen4x3"/>
  <p:notesSz cx="6858000" cy="9144000"/>
  <p:defaultTextStyle>
    <a:defPPr>
      <a:defRPr lang="ar-EG"/>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717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717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3A7F51D4-2EFA-4C6F-9BFB-44E240B1FEA1}"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AA148CE9-B313-45E2-85F9-CFF10773D1BF}" type="slidenum">
              <a:rPr lang="ar-SA" altLang="en-US"/>
              <a:pPr eaLnBrk="1" hangingPunct="1">
                <a:spcBef>
                  <a:spcPct val="0"/>
                </a:spcBef>
              </a:pPr>
              <a:t>2</a:t>
            </a:fld>
            <a:endParaRPr lang="en-US" alt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146175" y="687388"/>
            <a:ext cx="4567238" cy="3425825"/>
          </a:xfrm>
          <a:ln w="12700"/>
        </p:spPr>
      </p:sp>
      <p:sp>
        <p:nvSpPr>
          <p:cNvPr id="6861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6" rIns="92070" bIns="46036"/>
          <a:lstStyle/>
          <a:p>
            <a:endParaRPr lang="ar-SA"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CB0F3F8C-0BFB-4F85-A071-7E577C74198A}" type="slidenum">
              <a:rPr lang="ar-SA" altLang="en-US"/>
              <a:pPr eaLnBrk="1" hangingPunct="1">
                <a:spcBef>
                  <a:spcPct val="0"/>
                </a:spcBef>
              </a:pPr>
              <a:t>13</a:t>
            </a:fld>
            <a:endParaRPr lang="en-US" alt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894F47E5-5C37-4F86-9F41-6A012ADAB233}" type="slidenum">
              <a:rPr lang="ar-SA" altLang="en-US"/>
              <a:pPr eaLnBrk="1" hangingPunct="1">
                <a:spcBef>
                  <a:spcPct val="0"/>
                </a:spcBef>
              </a:pPr>
              <a:t>14</a:t>
            </a:fld>
            <a:endParaRPr lang="en-US" alt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146175" y="687388"/>
            <a:ext cx="4567238" cy="3425825"/>
          </a:xfrm>
          <a:ln w="12700"/>
        </p:spPr>
      </p:sp>
      <p:sp>
        <p:nvSpPr>
          <p:cNvPr id="7168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6" rIns="92070" bIns="46036"/>
          <a:lstStyle/>
          <a:p>
            <a:endParaRPr lang="ar-SA"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46175" y="687388"/>
            <a:ext cx="4567238" cy="3425825"/>
          </a:xfrm>
          <a:ln w="12700"/>
        </p:spPr>
      </p:sp>
      <p:sp>
        <p:nvSpPr>
          <p:cNvPr id="7270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6" rIns="92070" bIns="46036"/>
          <a:lstStyle/>
          <a:p>
            <a:endParaRPr lang="ar-SA"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4DD9D90B-9E7D-42F9-B0D7-F35BE373161A}" type="slidenum">
              <a:rPr lang="ar-SA" altLang="en-US"/>
              <a:pPr eaLnBrk="1" hangingPunct="1">
                <a:spcBef>
                  <a:spcPct val="0"/>
                </a:spcBef>
              </a:pPr>
              <a:t>22</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FA815A28-0F9C-413A-8406-3D86B6305B90}" type="slidenum">
              <a:rPr lang="ar-SA" altLang="en-US"/>
              <a:pPr eaLnBrk="1" hangingPunct="1">
                <a:spcBef>
                  <a:spcPct val="0"/>
                </a:spcBef>
              </a:pPr>
              <a:t>23</a:t>
            </a:fld>
            <a:endParaRPr lang="en-US" alt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A7468648-37BC-4EC1-BBED-30F272B2600A}" type="slidenum">
              <a:rPr lang="ar-SA" altLang="en-US"/>
              <a:pPr eaLnBrk="1" hangingPunct="1">
                <a:spcBef>
                  <a:spcPct val="0"/>
                </a:spcBef>
              </a:pPr>
              <a:t>24</a:t>
            </a:fld>
            <a:endParaRPr lang="en-US" alt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5252E16C-631E-4D97-AFC0-CF5DFB4B97BE}" type="slidenum">
              <a:rPr lang="ar-SA" altLang="en-US"/>
              <a:pPr eaLnBrk="1" hangingPunct="1">
                <a:spcBef>
                  <a:spcPct val="0"/>
                </a:spcBef>
              </a:pPr>
              <a:t>25</a:t>
            </a:fld>
            <a:endParaRPr lang="en-US"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59E573C1-9FD8-4C36-B6D8-41B3293124D8}" type="slidenum">
              <a:rPr lang="ar-SA" altLang="en-US"/>
              <a:pPr eaLnBrk="1" hangingPunct="1">
                <a:spcBef>
                  <a:spcPct val="0"/>
                </a:spcBef>
              </a:pPr>
              <a:t>26</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8BA73244-0C51-4185-95D5-2A9F0FDF21F1}" type="slidenum">
              <a:rPr lang="ar-SA" altLang="en-US"/>
              <a:pPr eaLnBrk="1" hangingPunct="1">
                <a:spcBef>
                  <a:spcPct val="0"/>
                </a:spcBef>
              </a:pPr>
              <a:t>3</a:t>
            </a:fld>
            <a:endParaRPr lang="en-US" alt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C96A307-7CE0-4C37-B934-C14EB941C430}" type="slidenum">
              <a:rPr lang="ar-SA" altLang="en-US"/>
              <a:pPr eaLnBrk="1" hangingPunct="1">
                <a:spcBef>
                  <a:spcPct val="0"/>
                </a:spcBef>
              </a:pPr>
              <a:t>27</a:t>
            </a:fld>
            <a:endParaRPr lang="en-US" alt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EBF66F5D-6838-443C-84ED-5028B078F87E}" type="slidenum">
              <a:rPr lang="ar-SA" altLang="en-US"/>
              <a:pPr eaLnBrk="1" hangingPunct="1">
                <a:spcBef>
                  <a:spcPct val="0"/>
                </a:spcBef>
              </a:pPr>
              <a:t>28</a:t>
            </a:fld>
            <a:endParaRPr lang="en-US" alt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25022DD-0B46-429A-83F7-B37DD634D4FA}" type="slidenum">
              <a:rPr lang="ar-SA" altLang="en-US"/>
              <a:pPr eaLnBrk="1" hangingPunct="1">
                <a:spcBef>
                  <a:spcPct val="0"/>
                </a:spcBef>
              </a:pPr>
              <a:t>29</a:t>
            </a:fld>
            <a:endParaRPr lang="en-US" alt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1C565CB-978A-4851-B6BD-7BD0AEFA8AE0}" type="slidenum">
              <a:rPr lang="ar-SA" altLang="en-US"/>
              <a:pPr eaLnBrk="1" hangingPunct="1">
                <a:spcBef>
                  <a:spcPct val="0"/>
                </a:spcBef>
              </a:pPr>
              <a:t>30</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C9169857-7954-4B98-B176-1AE3B1EF38D9}" type="slidenum">
              <a:rPr lang="ar-SA" altLang="en-US"/>
              <a:pPr eaLnBrk="1" hangingPunct="1">
                <a:spcBef>
                  <a:spcPct val="0"/>
                </a:spcBef>
              </a:pPr>
              <a:t>31</a:t>
            </a:fld>
            <a:endParaRPr lang="en-US" alt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E5540A5-80B2-4466-88AC-6B51ED614094}" type="slidenum">
              <a:rPr lang="ar-SA" altLang="en-US"/>
              <a:pPr eaLnBrk="1" hangingPunct="1">
                <a:spcBef>
                  <a:spcPct val="0"/>
                </a:spcBef>
              </a:pPr>
              <a:t>32</a:t>
            </a:fld>
            <a:endParaRPr lang="en-US"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16BE81C3-382B-4FAA-A9AF-F084892D023C}" type="slidenum">
              <a:rPr lang="ar-SA" altLang="en-US"/>
              <a:pPr eaLnBrk="1" hangingPunct="1">
                <a:spcBef>
                  <a:spcPct val="0"/>
                </a:spcBef>
              </a:pPr>
              <a:t>33</a:t>
            </a:fld>
            <a:endParaRPr lang="en-US" alt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A7F75E64-357A-4D99-8046-FB844702F9F2}" type="slidenum">
              <a:rPr lang="ar-SA" altLang="en-US"/>
              <a:pPr eaLnBrk="1" hangingPunct="1">
                <a:spcBef>
                  <a:spcPct val="0"/>
                </a:spcBef>
              </a:pPr>
              <a:t>34</a:t>
            </a:fld>
            <a:endParaRPr lang="en-US" alt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6685FA97-6FA8-4C82-A1CE-07F0A1FB127F}" type="slidenum">
              <a:rPr lang="ar-SA" altLang="en-US"/>
              <a:pPr eaLnBrk="1" hangingPunct="1">
                <a:spcBef>
                  <a:spcPct val="0"/>
                </a:spcBef>
              </a:pPr>
              <a:t>35</a:t>
            </a:fld>
            <a:endParaRPr lang="en-US" alt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37BC1682-513E-4D30-8227-82DC222832B9}" type="slidenum">
              <a:rPr lang="ar-SA" altLang="en-US"/>
              <a:pPr eaLnBrk="1" hangingPunct="1">
                <a:spcBef>
                  <a:spcPct val="0"/>
                </a:spcBef>
              </a:pPr>
              <a:t>36</a:t>
            </a:fld>
            <a:endParaRPr lang="en-US" alt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D7877F7B-825F-429E-81D9-624322B0561B}" type="slidenum">
              <a:rPr lang="ar-SA" altLang="en-US"/>
              <a:pPr eaLnBrk="1" hangingPunct="1">
                <a:spcBef>
                  <a:spcPct val="0"/>
                </a:spcBef>
              </a:pPr>
              <a:t>4</a:t>
            </a:fld>
            <a:endParaRPr lang="en-US" alt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F814C27-D6C2-44E1-AB1F-0426913F1156}" type="slidenum">
              <a:rPr lang="ar-SA" altLang="en-US"/>
              <a:pPr eaLnBrk="1" hangingPunct="1">
                <a:spcBef>
                  <a:spcPct val="0"/>
                </a:spcBef>
              </a:pPr>
              <a:t>37</a:t>
            </a:fld>
            <a:endParaRPr lang="en-US" alt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F48F7F54-68D3-4B3C-8A5B-B7E11A6D2886}" type="slidenum">
              <a:rPr lang="ar-SA" altLang="en-US"/>
              <a:pPr eaLnBrk="1" hangingPunct="1">
                <a:spcBef>
                  <a:spcPct val="0"/>
                </a:spcBef>
              </a:pPr>
              <a:t>38</a:t>
            </a:fld>
            <a:endParaRPr lang="en-US" alt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590F5AFA-FDB3-44E1-9A1A-1C2A97BC3AEE}" type="slidenum">
              <a:rPr lang="ar-SA" altLang="en-US"/>
              <a:pPr eaLnBrk="1" hangingPunct="1">
                <a:spcBef>
                  <a:spcPct val="0"/>
                </a:spcBef>
              </a:pPr>
              <a:t>39</a:t>
            </a:fld>
            <a:endParaRPr lang="en-US" alt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D93573B9-2908-4D4A-ABE0-A618A48A3E45}" type="slidenum">
              <a:rPr lang="ar-SA" altLang="en-US"/>
              <a:pPr eaLnBrk="1" hangingPunct="1">
                <a:spcBef>
                  <a:spcPct val="0"/>
                </a:spcBef>
              </a:pPr>
              <a:t>40</a:t>
            </a:fld>
            <a:endParaRPr lang="en-US" alt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ADDE21D-FACE-40BE-A482-7B64033B8AE5}" type="slidenum">
              <a:rPr lang="ar-SA" altLang="en-US"/>
              <a:pPr eaLnBrk="1" hangingPunct="1">
                <a:spcBef>
                  <a:spcPct val="0"/>
                </a:spcBef>
              </a:pPr>
              <a:t>41</a:t>
            </a:fld>
            <a:endParaRPr lang="en-US" alt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FFC54D3-FB5D-45CA-A366-C381A783A59A}" type="slidenum">
              <a:rPr lang="ar-SA" altLang="en-US"/>
              <a:pPr eaLnBrk="1" hangingPunct="1">
                <a:spcBef>
                  <a:spcPct val="0"/>
                </a:spcBef>
              </a:pPr>
              <a:t>42</a:t>
            </a:fld>
            <a:endParaRPr lang="en-US" alt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9282350F-7686-403E-A715-BE50FA2A7087}" type="slidenum">
              <a:rPr lang="ar-SA" altLang="en-US"/>
              <a:pPr eaLnBrk="1" hangingPunct="1">
                <a:spcBef>
                  <a:spcPct val="0"/>
                </a:spcBef>
              </a:pPr>
              <a:t>43</a:t>
            </a:fld>
            <a:endParaRPr lang="en-US" alt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900D6333-6594-46F1-A884-56F2259CDD35}" type="slidenum">
              <a:rPr lang="ar-SA" altLang="en-US"/>
              <a:pPr eaLnBrk="1" hangingPunct="1">
                <a:spcBef>
                  <a:spcPct val="0"/>
                </a:spcBef>
              </a:pPr>
              <a:t>44</a:t>
            </a:fld>
            <a:endParaRPr lang="en-US" alt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46175" y="687388"/>
            <a:ext cx="4567238" cy="3425825"/>
          </a:xfrm>
          <a:ln w="12700"/>
        </p:spPr>
      </p:sp>
      <p:sp>
        <p:nvSpPr>
          <p:cNvPr id="9728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6" rIns="92070" bIns="46036"/>
          <a:lstStyle/>
          <a:p>
            <a:endParaRPr lang="ar-SA"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146175" y="687388"/>
            <a:ext cx="4567238" cy="3425825"/>
          </a:xfrm>
          <a:ln w="12700"/>
        </p:spPr>
      </p:sp>
      <p:sp>
        <p:nvSpPr>
          <p:cNvPr id="9830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6" rIns="92070" bIns="46036"/>
          <a:lstStyle/>
          <a:p>
            <a:endParaRPr lang="ar-SA"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4FF7F39-0E0E-4586-8D67-EBA2707A3D4F}" type="slidenum">
              <a:rPr lang="ar-SA" altLang="en-US"/>
              <a:pPr eaLnBrk="1" hangingPunct="1">
                <a:spcBef>
                  <a:spcPct val="0"/>
                </a:spcBef>
              </a:pPr>
              <a:t>5</a:t>
            </a:fld>
            <a:endParaRPr lang="en-US" alt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FFD33F2B-4352-4063-985C-D4E6E9D00980}" type="slidenum">
              <a:rPr lang="ar-SA" altLang="en-US"/>
              <a:pPr eaLnBrk="1" hangingPunct="1">
                <a:spcBef>
                  <a:spcPct val="0"/>
                </a:spcBef>
              </a:pPr>
              <a:t>47</a:t>
            </a:fld>
            <a:endParaRPr lang="en-US" altLang="en-US"/>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BCA4C90-5725-4C1E-9526-39778F0AE4AC}" type="slidenum">
              <a:rPr lang="ar-SA" altLang="en-US"/>
              <a:pPr eaLnBrk="1" hangingPunct="1">
                <a:spcBef>
                  <a:spcPct val="0"/>
                </a:spcBef>
              </a:pPr>
              <a:t>48</a:t>
            </a:fld>
            <a:endParaRPr lang="en-US" alt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F115D703-0B5D-4D98-A75B-D094AD9D6BC3}" type="slidenum">
              <a:rPr lang="ar-SA" altLang="en-US"/>
              <a:pPr eaLnBrk="1" hangingPunct="1">
                <a:spcBef>
                  <a:spcPct val="0"/>
                </a:spcBef>
              </a:pPr>
              <a:t>49</a:t>
            </a:fld>
            <a:endParaRPr lang="en-US" alt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1D849E71-82AF-42CF-991C-12D8154A5E17}" type="slidenum">
              <a:rPr lang="ar-SA" altLang="en-US"/>
              <a:pPr eaLnBrk="1" hangingPunct="1">
                <a:spcBef>
                  <a:spcPct val="0"/>
                </a:spcBef>
              </a:pPr>
              <a:t>50</a:t>
            </a:fld>
            <a:endParaRPr lang="en-US" alt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1146175" y="687388"/>
            <a:ext cx="4567238" cy="3425825"/>
          </a:xfrm>
          <a:ln w="12700"/>
        </p:spPr>
      </p:sp>
      <p:sp>
        <p:nvSpPr>
          <p:cNvPr id="10342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6" rIns="92070" bIns="46036"/>
          <a:lstStyle/>
          <a:p>
            <a:endParaRPr lang="ar-SA"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F1711072-4656-4434-86BA-12B313256CD0}" type="slidenum">
              <a:rPr lang="ar-SA" altLang="en-US"/>
              <a:pPr eaLnBrk="1" hangingPunct="1">
                <a:spcBef>
                  <a:spcPct val="0"/>
                </a:spcBef>
              </a:pPr>
              <a:t>6</a:t>
            </a:fld>
            <a:endParaRPr lang="en-US" alt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46175" y="687388"/>
            <a:ext cx="4567238" cy="3425825"/>
          </a:xfrm>
          <a:ln w="12700"/>
        </p:spPr>
      </p:sp>
      <p:sp>
        <p:nvSpPr>
          <p:cNvPr id="6451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6" rIns="92070" bIns="46036"/>
          <a:lstStyle/>
          <a:p>
            <a:endParaRPr lang="ar-SA"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46175" y="687388"/>
            <a:ext cx="4567238" cy="3425825"/>
          </a:xfrm>
          <a:ln w="12700"/>
        </p:spPr>
      </p:sp>
      <p:sp>
        <p:nvSpPr>
          <p:cNvPr id="6553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6" rIns="92070" bIns="46036"/>
          <a:lstStyle/>
          <a:p>
            <a:endParaRPr lang="ar-SA"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D48C21C-FDEC-45EE-90C0-C4A2FBCD04B0}" type="slidenum">
              <a:rPr lang="ar-SA" altLang="en-US"/>
              <a:pPr eaLnBrk="1" hangingPunct="1">
                <a:spcBef>
                  <a:spcPct val="0"/>
                </a:spcBef>
              </a:pPr>
              <a:t>9</a:t>
            </a:fld>
            <a:endParaRPr lang="en-US" alt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46175" y="687388"/>
            <a:ext cx="4567238" cy="3425825"/>
          </a:xfrm>
          <a:ln w="12700"/>
        </p:spPr>
      </p:sp>
      <p:sp>
        <p:nvSpPr>
          <p:cNvPr id="6758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6" rIns="92070" bIns="46036"/>
          <a:lstStyle/>
          <a:p>
            <a:endParaRPr lang="ar-SA"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rc 2"/>
          <p:cNvSpPr>
            <a:spLocks/>
          </p:cNvSpPr>
          <p:nvPr/>
        </p:nvSpPr>
        <p:spPr bwMode="ltGray">
          <a:xfrm>
            <a:off x="-22225" y="2590800"/>
            <a:ext cx="7772400" cy="838200"/>
          </a:xfrm>
          <a:custGeom>
            <a:avLst/>
            <a:gdLst>
              <a:gd name="G0" fmla="+- 0 0 0"/>
              <a:gd name="G1" fmla="+- 21600 0 0"/>
              <a:gd name="G2" fmla="+- 21600 0 0"/>
              <a:gd name="T0" fmla="*/ 24 w 21600"/>
              <a:gd name="T1" fmla="*/ 0 h 43200"/>
              <a:gd name="T2" fmla="*/ 56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23" y="0"/>
                </a:moveTo>
                <a:cubicBezTo>
                  <a:pt x="11943" y="13"/>
                  <a:pt x="21600" y="9680"/>
                  <a:pt x="21600" y="21600"/>
                </a:cubicBezTo>
                <a:cubicBezTo>
                  <a:pt x="21600" y="33507"/>
                  <a:pt x="11963" y="43169"/>
                  <a:pt x="55" y="43199"/>
                </a:cubicBezTo>
              </a:path>
              <a:path w="21600" h="43200" stroke="0" extrusionOk="0">
                <a:moveTo>
                  <a:pt x="23" y="0"/>
                </a:moveTo>
                <a:cubicBezTo>
                  <a:pt x="11943" y="13"/>
                  <a:pt x="21600" y="9680"/>
                  <a:pt x="21600" y="21600"/>
                </a:cubicBezTo>
                <a:cubicBezTo>
                  <a:pt x="21600" y="33507"/>
                  <a:pt x="11963" y="43169"/>
                  <a:pt x="55" y="43199"/>
                </a:cubicBezTo>
                <a:lnTo>
                  <a:pt x="0" y="21600"/>
                </a:lnTo>
                <a:close/>
              </a:path>
            </a:pathLst>
          </a:custGeom>
          <a:gradFill rotWithShape="0">
            <a:gsLst>
              <a:gs pos="0">
                <a:schemeClr val="folHlink"/>
              </a:gs>
              <a:gs pos="100000">
                <a:schemeClr val="bg1"/>
              </a:gs>
            </a:gsLst>
            <a:path path="shape">
              <a:fillToRect l="50000" t="50000" r="50000" b="50000"/>
            </a:path>
          </a:gradFill>
          <a:ln w="9525">
            <a:noFill/>
            <a:round/>
            <a:headEnd/>
            <a:tailEnd/>
          </a:ln>
          <a:effectLst/>
        </p:spPr>
        <p:txBody>
          <a:bodyPr wrap="none" anchor="ctr"/>
          <a:lstStyle/>
          <a:p>
            <a:pPr fontAlgn="base">
              <a:spcBef>
                <a:spcPct val="0"/>
              </a:spcBef>
              <a:spcAft>
                <a:spcPct val="0"/>
              </a:spcAft>
              <a:defRPr/>
            </a:pPr>
            <a:endParaRPr lang="ar-EG"/>
          </a:p>
        </p:txBody>
      </p:sp>
      <p:sp>
        <p:nvSpPr>
          <p:cNvPr id="116739" name="Rectangle 3"/>
          <p:cNvSpPr>
            <a:spLocks noGrp="1" noChangeArrowheads="1"/>
          </p:cNvSpPr>
          <p:nvPr>
            <p:ph type="ctrTitle"/>
          </p:nvPr>
        </p:nvSpPr>
        <p:spPr>
          <a:xfrm>
            <a:off x="1371600" y="1219200"/>
            <a:ext cx="7772400" cy="1143000"/>
          </a:xfrm>
        </p:spPr>
        <p:txBody>
          <a:bodyPr anchor="b"/>
          <a:lstStyle>
            <a:lvl1pPr>
              <a:defRPr/>
            </a:lvl1pPr>
          </a:lstStyle>
          <a:p>
            <a:r>
              <a:rPr lang="en-US"/>
              <a:t>Click to edit Master title style</a:t>
            </a:r>
          </a:p>
        </p:txBody>
      </p:sp>
      <p:sp>
        <p:nvSpPr>
          <p:cNvPr id="116740" name="Rectangle 4"/>
          <p:cNvSpPr>
            <a:spLocks noGrp="1" noChangeArrowheads="1"/>
          </p:cNvSpPr>
          <p:nvPr>
            <p:ph type="subTitle" idx="1"/>
          </p:nvPr>
        </p:nvSpPr>
        <p:spPr>
          <a:xfrm>
            <a:off x="1371600" y="3581400"/>
            <a:ext cx="6400800" cy="1752600"/>
          </a:xfrm>
        </p:spPr>
        <p:txBody>
          <a:bodyPr/>
          <a:lstStyle>
            <a:lvl1pPr marL="0" indent="0">
              <a:buFont typeface="Wingdings" pitchFamily="2" charset="2"/>
              <a:buNone/>
              <a:defRPr/>
            </a:lvl1pPr>
          </a:lstStyle>
          <a:p>
            <a:r>
              <a:rPr lang="en-US"/>
              <a:t>Click to edit Master subtitle style</a:t>
            </a:r>
          </a:p>
        </p:txBody>
      </p:sp>
      <p:sp>
        <p:nvSpPr>
          <p:cNvPr id="5" name="Rectangle 5"/>
          <p:cNvSpPr>
            <a:spLocks noGrp="1" noChangeArrowheads="1"/>
          </p:cNvSpPr>
          <p:nvPr>
            <p:ph type="dt" sz="half" idx="10"/>
          </p:nvPr>
        </p:nvSpPr>
        <p:spPr>
          <a:xfrm>
            <a:off x="1371600" y="6248400"/>
            <a:ext cx="1905000" cy="457200"/>
          </a:xfrm>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810000" y="6248400"/>
            <a:ext cx="2895600" cy="457200"/>
          </a:xfrm>
        </p:spPr>
        <p:txBody>
          <a:bodyPr/>
          <a:lstStyle>
            <a:lvl1pPr>
              <a:defRPr/>
            </a:lvl1pPr>
          </a:lstStyle>
          <a:p>
            <a:pPr>
              <a:defRPr/>
            </a:pPr>
            <a:endParaRPr lang="en-US"/>
          </a:p>
        </p:txBody>
      </p:sp>
      <p:sp>
        <p:nvSpPr>
          <p:cNvPr id="7" name="Rectangle 7"/>
          <p:cNvSpPr>
            <a:spLocks noGrp="1" noChangeArrowheads="1"/>
          </p:cNvSpPr>
          <p:nvPr>
            <p:ph type="sldNum" sz="quarter" idx="12"/>
          </p:nvPr>
        </p:nvSpPr>
        <p:spPr>
          <a:xfrm>
            <a:off x="7239000" y="6248400"/>
            <a:ext cx="1905000" cy="457200"/>
          </a:xfrm>
        </p:spPr>
        <p:txBody>
          <a:bodyPr/>
          <a:lstStyle>
            <a:lvl1pPr>
              <a:defRPr/>
            </a:lvl1pPr>
          </a:lstStyle>
          <a:p>
            <a:fld id="{0AF8AA8F-E407-48E6-AB43-DADF7862947D}" type="slidenum">
              <a:rPr lang="ar-SA" altLang="en-US"/>
              <a:pPr/>
              <a:t>‹#›</a:t>
            </a:fld>
            <a:endParaRPr lang="en-US" altLang="en-US"/>
          </a:p>
        </p:txBody>
      </p:sp>
    </p:spTree>
    <p:extLst>
      <p:ext uri="{BB962C8B-B14F-4D97-AF65-F5344CB8AC3E}">
        <p14:creationId xmlns:p14="http://schemas.microsoft.com/office/powerpoint/2010/main" val="2704079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1"/>
          <p:cNvSpPr>
            <a:spLocks noGrp="1" noChangeArrowheads="1"/>
          </p:cNvSpPr>
          <p:nvPr>
            <p:ph type="dt" sz="half" idx="10"/>
          </p:nvPr>
        </p:nvSpPr>
        <p:spPr>
          <a:ln/>
        </p:spPr>
        <p:txBody>
          <a:bodyPr/>
          <a:lstStyle>
            <a:lvl1pPr>
              <a:defRPr/>
            </a:lvl1pPr>
          </a:lstStyle>
          <a:p>
            <a:pPr>
              <a:defRPr/>
            </a:pPr>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
        <p:nvSpPr>
          <p:cNvPr id="6" name="Rectangle 43"/>
          <p:cNvSpPr>
            <a:spLocks noGrp="1" noChangeArrowheads="1"/>
          </p:cNvSpPr>
          <p:nvPr>
            <p:ph type="sldNum" sz="quarter" idx="12"/>
          </p:nvPr>
        </p:nvSpPr>
        <p:spPr>
          <a:ln/>
        </p:spPr>
        <p:txBody>
          <a:bodyPr/>
          <a:lstStyle>
            <a:lvl1pPr>
              <a:defRPr/>
            </a:lvl1pPr>
          </a:lstStyle>
          <a:p>
            <a:fld id="{7978FD67-69A8-4114-A8C5-EC6F2CD2E769}" type="slidenum">
              <a:rPr lang="ar-SA" altLang="en-US"/>
              <a:pPr/>
              <a:t>‹#›</a:t>
            </a:fld>
            <a:endParaRPr lang="en-US" altLang="en-US"/>
          </a:p>
        </p:txBody>
      </p:sp>
    </p:spTree>
    <p:extLst>
      <p:ext uri="{BB962C8B-B14F-4D97-AF65-F5344CB8AC3E}">
        <p14:creationId xmlns:p14="http://schemas.microsoft.com/office/powerpoint/2010/main" val="499653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457200"/>
            <a:ext cx="2038350" cy="5638800"/>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304800" y="457200"/>
            <a:ext cx="596265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1"/>
          <p:cNvSpPr>
            <a:spLocks noGrp="1" noChangeArrowheads="1"/>
          </p:cNvSpPr>
          <p:nvPr>
            <p:ph type="dt" sz="half" idx="10"/>
          </p:nvPr>
        </p:nvSpPr>
        <p:spPr>
          <a:ln/>
        </p:spPr>
        <p:txBody>
          <a:bodyPr/>
          <a:lstStyle>
            <a:lvl1pPr>
              <a:defRPr/>
            </a:lvl1pPr>
          </a:lstStyle>
          <a:p>
            <a:pPr>
              <a:defRPr/>
            </a:pPr>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
        <p:nvSpPr>
          <p:cNvPr id="6" name="Rectangle 43"/>
          <p:cNvSpPr>
            <a:spLocks noGrp="1" noChangeArrowheads="1"/>
          </p:cNvSpPr>
          <p:nvPr>
            <p:ph type="sldNum" sz="quarter" idx="12"/>
          </p:nvPr>
        </p:nvSpPr>
        <p:spPr>
          <a:ln/>
        </p:spPr>
        <p:txBody>
          <a:bodyPr/>
          <a:lstStyle>
            <a:lvl1pPr>
              <a:defRPr/>
            </a:lvl1pPr>
          </a:lstStyle>
          <a:p>
            <a:fld id="{CBE89ACE-0E2C-48FC-8DBB-64C49D7803C8}" type="slidenum">
              <a:rPr lang="ar-SA" altLang="en-US"/>
              <a:pPr/>
              <a:t>‹#›</a:t>
            </a:fld>
            <a:endParaRPr lang="en-US" altLang="en-US"/>
          </a:p>
        </p:txBody>
      </p:sp>
    </p:spTree>
    <p:extLst>
      <p:ext uri="{BB962C8B-B14F-4D97-AF65-F5344CB8AC3E}">
        <p14:creationId xmlns:p14="http://schemas.microsoft.com/office/powerpoint/2010/main" val="919039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41"/>
          <p:cNvSpPr>
            <a:spLocks noGrp="1" noChangeArrowheads="1"/>
          </p:cNvSpPr>
          <p:nvPr>
            <p:ph type="dt" sz="half" idx="10"/>
          </p:nvPr>
        </p:nvSpPr>
        <p:spPr>
          <a:ln/>
        </p:spPr>
        <p:txBody>
          <a:bodyPr/>
          <a:lstStyle>
            <a:lvl1pPr>
              <a:defRPr/>
            </a:lvl1pPr>
          </a:lstStyle>
          <a:p>
            <a:pPr>
              <a:defRPr/>
            </a:pPr>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
        <p:nvSpPr>
          <p:cNvPr id="6" name="Rectangle 43"/>
          <p:cNvSpPr>
            <a:spLocks noGrp="1" noChangeArrowheads="1"/>
          </p:cNvSpPr>
          <p:nvPr>
            <p:ph type="sldNum" sz="quarter" idx="12"/>
          </p:nvPr>
        </p:nvSpPr>
        <p:spPr>
          <a:ln/>
        </p:spPr>
        <p:txBody>
          <a:bodyPr/>
          <a:lstStyle>
            <a:lvl1pPr>
              <a:defRPr/>
            </a:lvl1pPr>
          </a:lstStyle>
          <a:p>
            <a:fld id="{6663DC67-8011-4B39-87A6-DEDD52261A38}" type="slidenum">
              <a:rPr lang="ar-SA" altLang="en-US"/>
              <a:pPr/>
              <a:t>‹#›</a:t>
            </a:fld>
            <a:endParaRPr lang="en-US" altLang="en-US"/>
          </a:p>
        </p:txBody>
      </p:sp>
    </p:spTree>
    <p:extLst>
      <p:ext uri="{BB962C8B-B14F-4D97-AF65-F5344CB8AC3E}">
        <p14:creationId xmlns:p14="http://schemas.microsoft.com/office/powerpoint/2010/main" val="243458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1"/>
          <p:cNvSpPr>
            <a:spLocks noGrp="1" noChangeArrowheads="1"/>
          </p:cNvSpPr>
          <p:nvPr>
            <p:ph type="dt" sz="half" idx="10"/>
          </p:nvPr>
        </p:nvSpPr>
        <p:spPr>
          <a:ln/>
        </p:spPr>
        <p:txBody>
          <a:bodyPr/>
          <a:lstStyle>
            <a:lvl1pPr>
              <a:defRPr/>
            </a:lvl1pPr>
          </a:lstStyle>
          <a:p>
            <a:pPr>
              <a:defRPr/>
            </a:pPr>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
        <p:nvSpPr>
          <p:cNvPr id="6" name="Rectangle 43"/>
          <p:cNvSpPr>
            <a:spLocks noGrp="1" noChangeArrowheads="1"/>
          </p:cNvSpPr>
          <p:nvPr>
            <p:ph type="sldNum" sz="quarter" idx="12"/>
          </p:nvPr>
        </p:nvSpPr>
        <p:spPr>
          <a:ln/>
        </p:spPr>
        <p:txBody>
          <a:bodyPr/>
          <a:lstStyle>
            <a:lvl1pPr>
              <a:defRPr/>
            </a:lvl1pPr>
          </a:lstStyle>
          <a:p>
            <a:fld id="{165D740B-2B64-4234-B766-FB9F28F006D1}" type="slidenum">
              <a:rPr lang="ar-SA" altLang="en-US"/>
              <a:pPr/>
              <a:t>‹#›</a:t>
            </a:fld>
            <a:endParaRPr lang="en-US" altLang="en-US"/>
          </a:p>
        </p:txBody>
      </p:sp>
    </p:spTree>
    <p:extLst>
      <p:ext uri="{BB962C8B-B14F-4D97-AF65-F5344CB8AC3E}">
        <p14:creationId xmlns:p14="http://schemas.microsoft.com/office/powerpoint/2010/main" val="417160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41"/>
          <p:cNvSpPr>
            <a:spLocks noGrp="1" noChangeArrowheads="1"/>
          </p:cNvSpPr>
          <p:nvPr>
            <p:ph type="dt" sz="half" idx="10"/>
          </p:nvPr>
        </p:nvSpPr>
        <p:spPr>
          <a:ln/>
        </p:spPr>
        <p:txBody>
          <a:bodyPr/>
          <a:lstStyle>
            <a:lvl1pPr>
              <a:defRPr/>
            </a:lvl1pPr>
          </a:lstStyle>
          <a:p>
            <a:pPr>
              <a:defRPr/>
            </a:pPr>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sp>
        <p:nvSpPr>
          <p:cNvPr id="7" name="Rectangle 43"/>
          <p:cNvSpPr>
            <a:spLocks noGrp="1" noChangeArrowheads="1"/>
          </p:cNvSpPr>
          <p:nvPr>
            <p:ph type="sldNum" sz="quarter" idx="12"/>
          </p:nvPr>
        </p:nvSpPr>
        <p:spPr>
          <a:ln/>
        </p:spPr>
        <p:txBody>
          <a:bodyPr/>
          <a:lstStyle>
            <a:lvl1pPr>
              <a:defRPr/>
            </a:lvl1pPr>
          </a:lstStyle>
          <a:p>
            <a:fld id="{11FB3E99-E06D-4E98-A050-157C2A1A3643}" type="slidenum">
              <a:rPr lang="ar-SA" altLang="en-US"/>
              <a:pPr/>
              <a:t>‹#›</a:t>
            </a:fld>
            <a:endParaRPr lang="en-US" altLang="en-US"/>
          </a:p>
        </p:txBody>
      </p:sp>
    </p:spTree>
    <p:extLst>
      <p:ext uri="{BB962C8B-B14F-4D97-AF65-F5344CB8AC3E}">
        <p14:creationId xmlns:p14="http://schemas.microsoft.com/office/powerpoint/2010/main" val="3441590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Rectangle 41"/>
          <p:cNvSpPr>
            <a:spLocks noGrp="1" noChangeArrowheads="1"/>
          </p:cNvSpPr>
          <p:nvPr>
            <p:ph type="dt" sz="half" idx="10"/>
          </p:nvPr>
        </p:nvSpPr>
        <p:spPr>
          <a:ln/>
        </p:spPr>
        <p:txBody>
          <a:bodyPr/>
          <a:lstStyle>
            <a:lvl1pPr>
              <a:defRPr/>
            </a:lvl1pPr>
          </a:lstStyle>
          <a:p>
            <a:pPr>
              <a:defRPr/>
            </a:pPr>
            <a:endParaRPr lang="en-US"/>
          </a:p>
        </p:txBody>
      </p:sp>
      <p:sp>
        <p:nvSpPr>
          <p:cNvPr id="8" name="Rectangle 42"/>
          <p:cNvSpPr>
            <a:spLocks noGrp="1" noChangeArrowheads="1"/>
          </p:cNvSpPr>
          <p:nvPr>
            <p:ph type="ftr" sz="quarter" idx="11"/>
          </p:nvPr>
        </p:nvSpPr>
        <p:spPr>
          <a:ln/>
        </p:spPr>
        <p:txBody>
          <a:bodyPr/>
          <a:lstStyle>
            <a:lvl1pPr>
              <a:defRPr/>
            </a:lvl1pPr>
          </a:lstStyle>
          <a:p>
            <a:pPr>
              <a:defRPr/>
            </a:pPr>
            <a:endParaRPr lang="en-US"/>
          </a:p>
        </p:txBody>
      </p:sp>
      <p:sp>
        <p:nvSpPr>
          <p:cNvPr id="9" name="Rectangle 43"/>
          <p:cNvSpPr>
            <a:spLocks noGrp="1" noChangeArrowheads="1"/>
          </p:cNvSpPr>
          <p:nvPr>
            <p:ph type="sldNum" sz="quarter" idx="12"/>
          </p:nvPr>
        </p:nvSpPr>
        <p:spPr>
          <a:ln/>
        </p:spPr>
        <p:txBody>
          <a:bodyPr/>
          <a:lstStyle>
            <a:lvl1pPr>
              <a:defRPr/>
            </a:lvl1pPr>
          </a:lstStyle>
          <a:p>
            <a:fld id="{A0AC7DF4-4381-4CA8-BF26-732927067751}" type="slidenum">
              <a:rPr lang="ar-SA" altLang="en-US"/>
              <a:pPr/>
              <a:t>‹#›</a:t>
            </a:fld>
            <a:endParaRPr lang="en-US" altLang="en-US"/>
          </a:p>
        </p:txBody>
      </p:sp>
    </p:spTree>
    <p:extLst>
      <p:ext uri="{BB962C8B-B14F-4D97-AF65-F5344CB8AC3E}">
        <p14:creationId xmlns:p14="http://schemas.microsoft.com/office/powerpoint/2010/main" val="399246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41"/>
          <p:cNvSpPr>
            <a:spLocks noGrp="1" noChangeArrowheads="1"/>
          </p:cNvSpPr>
          <p:nvPr>
            <p:ph type="dt" sz="half" idx="10"/>
          </p:nvPr>
        </p:nvSpPr>
        <p:spPr>
          <a:ln/>
        </p:spPr>
        <p:txBody>
          <a:bodyPr/>
          <a:lstStyle>
            <a:lvl1pPr>
              <a:defRPr/>
            </a:lvl1pPr>
          </a:lstStyle>
          <a:p>
            <a:pPr>
              <a:defRPr/>
            </a:pPr>
            <a:endParaRPr lang="en-US"/>
          </a:p>
        </p:txBody>
      </p:sp>
      <p:sp>
        <p:nvSpPr>
          <p:cNvPr id="4" name="Rectangle 42"/>
          <p:cNvSpPr>
            <a:spLocks noGrp="1" noChangeArrowheads="1"/>
          </p:cNvSpPr>
          <p:nvPr>
            <p:ph type="ftr" sz="quarter" idx="11"/>
          </p:nvPr>
        </p:nvSpPr>
        <p:spPr>
          <a:ln/>
        </p:spPr>
        <p:txBody>
          <a:bodyPr/>
          <a:lstStyle>
            <a:lvl1pPr>
              <a:defRPr/>
            </a:lvl1pPr>
          </a:lstStyle>
          <a:p>
            <a:pPr>
              <a:defRPr/>
            </a:pPr>
            <a:endParaRPr lang="en-US"/>
          </a:p>
        </p:txBody>
      </p:sp>
      <p:sp>
        <p:nvSpPr>
          <p:cNvPr id="5" name="Rectangle 43"/>
          <p:cNvSpPr>
            <a:spLocks noGrp="1" noChangeArrowheads="1"/>
          </p:cNvSpPr>
          <p:nvPr>
            <p:ph type="sldNum" sz="quarter" idx="12"/>
          </p:nvPr>
        </p:nvSpPr>
        <p:spPr>
          <a:ln/>
        </p:spPr>
        <p:txBody>
          <a:bodyPr/>
          <a:lstStyle>
            <a:lvl1pPr>
              <a:defRPr/>
            </a:lvl1pPr>
          </a:lstStyle>
          <a:p>
            <a:fld id="{999D6A6B-9206-4F06-B98B-6C193BFA5DE6}" type="slidenum">
              <a:rPr lang="ar-SA" altLang="en-US"/>
              <a:pPr/>
              <a:t>‹#›</a:t>
            </a:fld>
            <a:endParaRPr lang="en-US" altLang="en-US"/>
          </a:p>
        </p:txBody>
      </p:sp>
    </p:spTree>
    <p:extLst>
      <p:ext uri="{BB962C8B-B14F-4D97-AF65-F5344CB8AC3E}">
        <p14:creationId xmlns:p14="http://schemas.microsoft.com/office/powerpoint/2010/main" val="13325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1"/>
          <p:cNvSpPr>
            <a:spLocks noGrp="1" noChangeArrowheads="1"/>
          </p:cNvSpPr>
          <p:nvPr>
            <p:ph type="dt" sz="half" idx="10"/>
          </p:nvPr>
        </p:nvSpPr>
        <p:spPr>
          <a:ln/>
        </p:spPr>
        <p:txBody>
          <a:bodyPr/>
          <a:lstStyle>
            <a:lvl1pPr>
              <a:defRPr/>
            </a:lvl1pPr>
          </a:lstStyle>
          <a:p>
            <a:pPr>
              <a:defRPr/>
            </a:pPr>
            <a:endParaRPr lang="en-US"/>
          </a:p>
        </p:txBody>
      </p:sp>
      <p:sp>
        <p:nvSpPr>
          <p:cNvPr id="3" name="Rectangle 42"/>
          <p:cNvSpPr>
            <a:spLocks noGrp="1" noChangeArrowheads="1"/>
          </p:cNvSpPr>
          <p:nvPr>
            <p:ph type="ftr" sz="quarter" idx="11"/>
          </p:nvPr>
        </p:nvSpPr>
        <p:spPr>
          <a:ln/>
        </p:spPr>
        <p:txBody>
          <a:bodyPr/>
          <a:lstStyle>
            <a:lvl1pPr>
              <a:defRPr/>
            </a:lvl1pPr>
          </a:lstStyle>
          <a:p>
            <a:pPr>
              <a:defRPr/>
            </a:pPr>
            <a:endParaRPr lang="en-US"/>
          </a:p>
        </p:txBody>
      </p:sp>
      <p:sp>
        <p:nvSpPr>
          <p:cNvPr id="4" name="Rectangle 43"/>
          <p:cNvSpPr>
            <a:spLocks noGrp="1" noChangeArrowheads="1"/>
          </p:cNvSpPr>
          <p:nvPr>
            <p:ph type="sldNum" sz="quarter" idx="12"/>
          </p:nvPr>
        </p:nvSpPr>
        <p:spPr>
          <a:ln/>
        </p:spPr>
        <p:txBody>
          <a:bodyPr/>
          <a:lstStyle>
            <a:lvl1pPr>
              <a:defRPr/>
            </a:lvl1pPr>
          </a:lstStyle>
          <a:p>
            <a:fld id="{493ED7C2-F8EE-4F12-A74C-CC5854F7B74F}" type="slidenum">
              <a:rPr lang="ar-SA" altLang="en-US"/>
              <a:pPr/>
              <a:t>‹#›</a:t>
            </a:fld>
            <a:endParaRPr lang="en-US" altLang="en-US"/>
          </a:p>
        </p:txBody>
      </p:sp>
    </p:spTree>
    <p:extLst>
      <p:ext uri="{BB962C8B-B14F-4D97-AF65-F5344CB8AC3E}">
        <p14:creationId xmlns:p14="http://schemas.microsoft.com/office/powerpoint/2010/main" val="347965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1"/>
          <p:cNvSpPr>
            <a:spLocks noGrp="1" noChangeArrowheads="1"/>
          </p:cNvSpPr>
          <p:nvPr>
            <p:ph type="dt" sz="half" idx="10"/>
          </p:nvPr>
        </p:nvSpPr>
        <p:spPr>
          <a:ln/>
        </p:spPr>
        <p:txBody>
          <a:bodyPr/>
          <a:lstStyle>
            <a:lvl1pPr>
              <a:defRPr/>
            </a:lvl1pPr>
          </a:lstStyle>
          <a:p>
            <a:pPr>
              <a:defRPr/>
            </a:pPr>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sp>
        <p:nvSpPr>
          <p:cNvPr id="7" name="Rectangle 43"/>
          <p:cNvSpPr>
            <a:spLocks noGrp="1" noChangeArrowheads="1"/>
          </p:cNvSpPr>
          <p:nvPr>
            <p:ph type="sldNum" sz="quarter" idx="12"/>
          </p:nvPr>
        </p:nvSpPr>
        <p:spPr>
          <a:ln/>
        </p:spPr>
        <p:txBody>
          <a:bodyPr/>
          <a:lstStyle>
            <a:lvl1pPr>
              <a:defRPr/>
            </a:lvl1pPr>
          </a:lstStyle>
          <a:p>
            <a:fld id="{BE9F3990-69FC-40C8-B368-DB96F9C45CB6}" type="slidenum">
              <a:rPr lang="ar-SA" altLang="en-US"/>
              <a:pPr/>
              <a:t>‹#›</a:t>
            </a:fld>
            <a:endParaRPr lang="en-US" altLang="en-US"/>
          </a:p>
        </p:txBody>
      </p:sp>
    </p:spTree>
    <p:extLst>
      <p:ext uri="{BB962C8B-B14F-4D97-AF65-F5344CB8AC3E}">
        <p14:creationId xmlns:p14="http://schemas.microsoft.com/office/powerpoint/2010/main" val="3211870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1"/>
          <p:cNvSpPr>
            <a:spLocks noGrp="1" noChangeArrowheads="1"/>
          </p:cNvSpPr>
          <p:nvPr>
            <p:ph type="dt" sz="half" idx="10"/>
          </p:nvPr>
        </p:nvSpPr>
        <p:spPr>
          <a:ln/>
        </p:spPr>
        <p:txBody>
          <a:bodyPr/>
          <a:lstStyle>
            <a:lvl1pPr>
              <a:defRPr/>
            </a:lvl1pPr>
          </a:lstStyle>
          <a:p>
            <a:pPr>
              <a:defRPr/>
            </a:pPr>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sp>
        <p:nvSpPr>
          <p:cNvPr id="7" name="Rectangle 43"/>
          <p:cNvSpPr>
            <a:spLocks noGrp="1" noChangeArrowheads="1"/>
          </p:cNvSpPr>
          <p:nvPr>
            <p:ph type="sldNum" sz="quarter" idx="12"/>
          </p:nvPr>
        </p:nvSpPr>
        <p:spPr>
          <a:ln/>
        </p:spPr>
        <p:txBody>
          <a:bodyPr/>
          <a:lstStyle>
            <a:lvl1pPr>
              <a:defRPr/>
            </a:lvl1pPr>
          </a:lstStyle>
          <a:p>
            <a:fld id="{304AB2EB-750E-4B61-86E7-B5EE6D68C216}" type="slidenum">
              <a:rPr lang="ar-SA" altLang="en-US"/>
              <a:pPr/>
              <a:t>‹#›</a:t>
            </a:fld>
            <a:endParaRPr lang="en-US" altLang="en-US"/>
          </a:p>
        </p:txBody>
      </p:sp>
    </p:spTree>
    <p:extLst>
      <p:ext uri="{BB962C8B-B14F-4D97-AF65-F5344CB8AC3E}">
        <p14:creationId xmlns:p14="http://schemas.microsoft.com/office/powerpoint/2010/main" val="841251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505200" y="0"/>
            <a:ext cx="5638800" cy="814388"/>
            <a:chOff x="1488" y="0"/>
            <a:chExt cx="4272" cy="816"/>
          </a:xfrm>
        </p:grpSpPr>
        <p:grpSp>
          <p:nvGrpSpPr>
            <p:cNvPr id="1033" name="Group 3"/>
            <p:cNvGrpSpPr>
              <a:grpSpLocks/>
            </p:cNvGrpSpPr>
            <p:nvPr userDrawn="1"/>
          </p:nvGrpSpPr>
          <p:grpSpPr bwMode="auto">
            <a:xfrm>
              <a:off x="1488" y="0"/>
              <a:ext cx="4272" cy="48"/>
              <a:chOff x="1488" y="0"/>
              <a:chExt cx="4272" cy="48"/>
            </a:xfrm>
          </p:grpSpPr>
          <p:sp>
            <p:nvSpPr>
              <p:cNvPr id="1066" name="Rectangle 4"/>
              <p:cNvSpPr>
                <a:spLocks noChangeArrowheads="1"/>
              </p:cNvSpPr>
              <p:nvPr userDrawn="1"/>
            </p:nvSpPr>
            <p:spPr bwMode="ltGray">
              <a:xfrm>
                <a:off x="3792" y="0"/>
                <a:ext cx="1968" cy="48"/>
              </a:xfrm>
              <a:prstGeom prst="rect">
                <a:avLst/>
              </a:prstGeom>
              <a:gradFill rotWithShape="0">
                <a:gsLst>
                  <a:gs pos="0">
                    <a:schemeClr val="folHlink"/>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67" name="Rectangle 5"/>
              <p:cNvSpPr>
                <a:spLocks noChangeArrowheads="1"/>
              </p:cNvSpPr>
              <p:nvPr userDrawn="1"/>
            </p:nvSpPr>
            <p:spPr bwMode="ltGray">
              <a:xfrm>
                <a:off x="1488" y="0"/>
                <a:ext cx="2304" cy="48"/>
              </a:xfrm>
              <a:prstGeom prst="rect">
                <a:avLst/>
              </a:pr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grpSp>
        <p:sp>
          <p:nvSpPr>
            <p:cNvPr id="1034" name="Rectangle 6"/>
            <p:cNvSpPr>
              <a:spLocks noChangeArrowheads="1"/>
            </p:cNvSpPr>
            <p:nvPr userDrawn="1"/>
          </p:nvSpPr>
          <p:spPr bwMode="ltGray">
            <a:xfrm>
              <a:off x="4278" y="95"/>
              <a:ext cx="1482" cy="49"/>
            </a:xfrm>
            <a:prstGeom prst="rect">
              <a:avLst/>
            </a:prstGeom>
            <a:gradFill rotWithShape="0">
              <a:gsLst>
                <a:gs pos="0">
                  <a:schemeClr val="folHlink"/>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35" name="Rectangle 7"/>
            <p:cNvSpPr>
              <a:spLocks noChangeArrowheads="1"/>
            </p:cNvSpPr>
            <p:nvPr userDrawn="1"/>
          </p:nvSpPr>
          <p:spPr bwMode="ltGray">
            <a:xfrm>
              <a:off x="2544" y="95"/>
              <a:ext cx="1734" cy="49"/>
            </a:xfrm>
            <a:prstGeom prst="rect">
              <a:avLst/>
            </a:pr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36" name="Rectangle 8"/>
            <p:cNvSpPr>
              <a:spLocks noChangeArrowheads="1"/>
            </p:cNvSpPr>
            <p:nvPr userDrawn="1"/>
          </p:nvSpPr>
          <p:spPr bwMode="ltGray">
            <a:xfrm>
              <a:off x="4809" y="192"/>
              <a:ext cx="951" cy="48"/>
            </a:xfrm>
            <a:prstGeom prst="rect">
              <a:avLst/>
            </a:prstGeom>
            <a:gradFill rotWithShape="0">
              <a:gsLst>
                <a:gs pos="0">
                  <a:schemeClr val="folHlink"/>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37" name="Rectangle 9"/>
            <p:cNvSpPr>
              <a:spLocks noChangeArrowheads="1"/>
            </p:cNvSpPr>
            <p:nvPr userDrawn="1"/>
          </p:nvSpPr>
          <p:spPr bwMode="ltGray">
            <a:xfrm>
              <a:off x="3696" y="192"/>
              <a:ext cx="1113" cy="48"/>
            </a:xfrm>
            <a:prstGeom prst="rect">
              <a:avLst/>
            </a:pr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38" name="Rectangle 10"/>
            <p:cNvSpPr>
              <a:spLocks noChangeArrowheads="1"/>
            </p:cNvSpPr>
            <p:nvPr userDrawn="1"/>
          </p:nvSpPr>
          <p:spPr bwMode="ltGray">
            <a:xfrm>
              <a:off x="5097" y="288"/>
              <a:ext cx="663" cy="48"/>
            </a:xfrm>
            <a:prstGeom prst="rect">
              <a:avLst/>
            </a:prstGeom>
            <a:gradFill rotWithShape="0">
              <a:gsLst>
                <a:gs pos="0">
                  <a:schemeClr val="folHlink"/>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39" name="Rectangle 11"/>
            <p:cNvSpPr>
              <a:spLocks noChangeArrowheads="1"/>
            </p:cNvSpPr>
            <p:nvPr userDrawn="1"/>
          </p:nvSpPr>
          <p:spPr bwMode="ltGray">
            <a:xfrm>
              <a:off x="4320" y="288"/>
              <a:ext cx="777" cy="48"/>
            </a:xfrm>
            <a:prstGeom prst="rect">
              <a:avLst/>
            </a:pr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40" name="Rectangle 12"/>
            <p:cNvSpPr>
              <a:spLocks noChangeArrowheads="1"/>
            </p:cNvSpPr>
            <p:nvPr userDrawn="1"/>
          </p:nvSpPr>
          <p:spPr bwMode="ltGray">
            <a:xfrm>
              <a:off x="5362" y="383"/>
              <a:ext cx="398" cy="49"/>
            </a:xfrm>
            <a:prstGeom prst="rect">
              <a:avLst/>
            </a:prstGeom>
            <a:gradFill rotWithShape="0">
              <a:gsLst>
                <a:gs pos="0">
                  <a:schemeClr val="folHlink"/>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41" name="Rectangle 13"/>
            <p:cNvSpPr>
              <a:spLocks noChangeArrowheads="1"/>
            </p:cNvSpPr>
            <p:nvPr userDrawn="1"/>
          </p:nvSpPr>
          <p:spPr bwMode="ltGray">
            <a:xfrm>
              <a:off x="4896" y="383"/>
              <a:ext cx="463" cy="49"/>
            </a:xfrm>
            <a:prstGeom prst="rect">
              <a:avLst/>
            </a:pr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42" name="Rectangle 14"/>
            <p:cNvSpPr>
              <a:spLocks noChangeArrowheads="1"/>
            </p:cNvSpPr>
            <p:nvPr userDrawn="1"/>
          </p:nvSpPr>
          <p:spPr bwMode="ltGray">
            <a:xfrm>
              <a:off x="5539" y="480"/>
              <a:ext cx="221" cy="48"/>
            </a:xfrm>
            <a:prstGeom prst="rect">
              <a:avLst/>
            </a:prstGeom>
            <a:gradFill rotWithShape="0">
              <a:gsLst>
                <a:gs pos="0">
                  <a:schemeClr val="folHlink"/>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43" name="Rectangle 15"/>
            <p:cNvSpPr>
              <a:spLocks noChangeArrowheads="1"/>
            </p:cNvSpPr>
            <p:nvPr userDrawn="1"/>
          </p:nvSpPr>
          <p:spPr bwMode="ltGray">
            <a:xfrm>
              <a:off x="5280" y="480"/>
              <a:ext cx="259" cy="48"/>
            </a:xfrm>
            <a:prstGeom prst="rect">
              <a:avLst/>
            </a:pr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44" name="Rectangle 16"/>
            <p:cNvSpPr>
              <a:spLocks noChangeArrowheads="1"/>
            </p:cNvSpPr>
            <p:nvPr userDrawn="1"/>
          </p:nvSpPr>
          <p:spPr bwMode="ltGray">
            <a:xfrm>
              <a:off x="5649" y="576"/>
              <a:ext cx="111" cy="48"/>
            </a:xfrm>
            <a:prstGeom prst="rect">
              <a:avLst/>
            </a:prstGeom>
            <a:gradFill rotWithShape="0">
              <a:gsLst>
                <a:gs pos="0">
                  <a:schemeClr val="folHlink"/>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45" name="Rectangle 17"/>
            <p:cNvSpPr>
              <a:spLocks noChangeArrowheads="1"/>
            </p:cNvSpPr>
            <p:nvPr userDrawn="1"/>
          </p:nvSpPr>
          <p:spPr bwMode="ltGray">
            <a:xfrm>
              <a:off x="5519" y="576"/>
              <a:ext cx="130" cy="48"/>
            </a:xfrm>
            <a:prstGeom prst="rect">
              <a:avLst/>
            </a:pr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46" name="Rectangle 18"/>
            <p:cNvSpPr>
              <a:spLocks noChangeArrowheads="1"/>
            </p:cNvSpPr>
            <p:nvPr userDrawn="1"/>
          </p:nvSpPr>
          <p:spPr bwMode="ltGray">
            <a:xfrm>
              <a:off x="5694" y="671"/>
              <a:ext cx="66" cy="49"/>
            </a:xfrm>
            <a:prstGeom prst="rect">
              <a:avLst/>
            </a:prstGeom>
            <a:gradFill rotWithShape="0">
              <a:gsLst>
                <a:gs pos="0">
                  <a:schemeClr val="folHlink"/>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47" name="Rectangle 19"/>
            <p:cNvSpPr>
              <a:spLocks noChangeArrowheads="1"/>
            </p:cNvSpPr>
            <p:nvPr userDrawn="1"/>
          </p:nvSpPr>
          <p:spPr bwMode="ltGray">
            <a:xfrm>
              <a:off x="5616" y="671"/>
              <a:ext cx="78" cy="49"/>
            </a:xfrm>
            <a:prstGeom prst="rect">
              <a:avLst/>
            </a:pr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48" name="Rectangle 20"/>
            <p:cNvSpPr>
              <a:spLocks noChangeArrowheads="1"/>
            </p:cNvSpPr>
            <p:nvPr userDrawn="1"/>
          </p:nvSpPr>
          <p:spPr bwMode="ltGray">
            <a:xfrm>
              <a:off x="4012" y="48"/>
              <a:ext cx="1748" cy="48"/>
            </a:xfrm>
            <a:prstGeom prst="rect">
              <a:avLst/>
            </a:prstGeom>
            <a:gradFill rotWithShape="0">
              <a:gsLst>
                <a:gs pos="0">
                  <a:schemeClr val="folHlink"/>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49" name="Rectangle 21"/>
            <p:cNvSpPr>
              <a:spLocks noChangeArrowheads="1"/>
            </p:cNvSpPr>
            <p:nvPr userDrawn="1"/>
          </p:nvSpPr>
          <p:spPr bwMode="ltGray">
            <a:xfrm>
              <a:off x="1968" y="48"/>
              <a:ext cx="2045" cy="48"/>
            </a:xfrm>
            <a:prstGeom prst="rect">
              <a:avLst/>
            </a:pr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50" name="Rectangle 22"/>
            <p:cNvSpPr>
              <a:spLocks noChangeArrowheads="1"/>
            </p:cNvSpPr>
            <p:nvPr userDrawn="1"/>
          </p:nvSpPr>
          <p:spPr bwMode="ltGray">
            <a:xfrm>
              <a:off x="4589" y="145"/>
              <a:ext cx="1171" cy="48"/>
            </a:xfrm>
            <a:prstGeom prst="rect">
              <a:avLst/>
            </a:prstGeom>
            <a:gradFill rotWithShape="0">
              <a:gsLst>
                <a:gs pos="0">
                  <a:schemeClr val="folHlink"/>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51" name="Rectangle 23"/>
            <p:cNvSpPr>
              <a:spLocks noChangeArrowheads="1"/>
            </p:cNvSpPr>
            <p:nvPr userDrawn="1"/>
          </p:nvSpPr>
          <p:spPr bwMode="ltGray">
            <a:xfrm>
              <a:off x="3216" y="145"/>
              <a:ext cx="1372" cy="48"/>
            </a:xfrm>
            <a:prstGeom prst="rect">
              <a:avLst/>
            </a:pr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52" name="Rectangle 24"/>
            <p:cNvSpPr>
              <a:spLocks noChangeArrowheads="1"/>
            </p:cNvSpPr>
            <p:nvPr userDrawn="1"/>
          </p:nvSpPr>
          <p:spPr bwMode="ltGray">
            <a:xfrm>
              <a:off x="4964" y="240"/>
              <a:ext cx="796" cy="48"/>
            </a:xfrm>
            <a:prstGeom prst="rect">
              <a:avLst/>
            </a:prstGeom>
            <a:gradFill rotWithShape="0">
              <a:gsLst>
                <a:gs pos="0">
                  <a:schemeClr val="folHlink"/>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53" name="Rectangle 25"/>
            <p:cNvSpPr>
              <a:spLocks noChangeArrowheads="1"/>
            </p:cNvSpPr>
            <p:nvPr userDrawn="1"/>
          </p:nvSpPr>
          <p:spPr bwMode="ltGray">
            <a:xfrm>
              <a:off x="4032" y="240"/>
              <a:ext cx="932" cy="48"/>
            </a:xfrm>
            <a:prstGeom prst="rect">
              <a:avLst/>
            </a:pr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54" name="Rectangle 26"/>
            <p:cNvSpPr>
              <a:spLocks noChangeArrowheads="1"/>
            </p:cNvSpPr>
            <p:nvPr userDrawn="1"/>
          </p:nvSpPr>
          <p:spPr bwMode="ltGray">
            <a:xfrm>
              <a:off x="5274" y="336"/>
              <a:ext cx="486" cy="48"/>
            </a:xfrm>
            <a:prstGeom prst="rect">
              <a:avLst/>
            </a:prstGeom>
            <a:gradFill rotWithShape="0">
              <a:gsLst>
                <a:gs pos="0">
                  <a:schemeClr val="folHlink"/>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55" name="Rectangle 27"/>
            <p:cNvSpPr>
              <a:spLocks noChangeArrowheads="1"/>
            </p:cNvSpPr>
            <p:nvPr userDrawn="1"/>
          </p:nvSpPr>
          <p:spPr bwMode="ltGray">
            <a:xfrm>
              <a:off x="4704" y="336"/>
              <a:ext cx="570" cy="48"/>
            </a:xfrm>
            <a:prstGeom prst="rect">
              <a:avLst/>
            </a:pr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56" name="Rectangle 28"/>
            <p:cNvSpPr>
              <a:spLocks noChangeArrowheads="1"/>
            </p:cNvSpPr>
            <p:nvPr userDrawn="1"/>
          </p:nvSpPr>
          <p:spPr bwMode="ltGray">
            <a:xfrm>
              <a:off x="5450" y="433"/>
              <a:ext cx="310" cy="48"/>
            </a:xfrm>
            <a:prstGeom prst="rect">
              <a:avLst/>
            </a:prstGeom>
            <a:gradFill rotWithShape="0">
              <a:gsLst>
                <a:gs pos="0">
                  <a:schemeClr val="folHlink"/>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57" name="Rectangle 29"/>
            <p:cNvSpPr>
              <a:spLocks noChangeArrowheads="1"/>
            </p:cNvSpPr>
            <p:nvPr userDrawn="1"/>
          </p:nvSpPr>
          <p:spPr bwMode="ltGray">
            <a:xfrm>
              <a:off x="5088" y="433"/>
              <a:ext cx="362" cy="48"/>
            </a:xfrm>
            <a:prstGeom prst="rect">
              <a:avLst/>
            </a:pr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58" name="Rectangle 30"/>
            <p:cNvSpPr>
              <a:spLocks noChangeArrowheads="1"/>
            </p:cNvSpPr>
            <p:nvPr userDrawn="1"/>
          </p:nvSpPr>
          <p:spPr bwMode="ltGray">
            <a:xfrm>
              <a:off x="5605" y="528"/>
              <a:ext cx="155" cy="48"/>
            </a:xfrm>
            <a:prstGeom prst="rect">
              <a:avLst/>
            </a:prstGeom>
            <a:gradFill rotWithShape="0">
              <a:gsLst>
                <a:gs pos="0">
                  <a:schemeClr val="folHlink"/>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59" name="Rectangle 31"/>
            <p:cNvSpPr>
              <a:spLocks noChangeArrowheads="1"/>
            </p:cNvSpPr>
            <p:nvPr userDrawn="1"/>
          </p:nvSpPr>
          <p:spPr bwMode="ltGray">
            <a:xfrm>
              <a:off x="5424" y="528"/>
              <a:ext cx="178" cy="48"/>
            </a:xfrm>
            <a:prstGeom prst="rect">
              <a:avLst/>
            </a:pr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60" name="Rectangle 32"/>
            <p:cNvSpPr>
              <a:spLocks noChangeArrowheads="1"/>
            </p:cNvSpPr>
            <p:nvPr userDrawn="1"/>
          </p:nvSpPr>
          <p:spPr bwMode="ltGray">
            <a:xfrm>
              <a:off x="5672" y="624"/>
              <a:ext cx="88" cy="48"/>
            </a:xfrm>
            <a:prstGeom prst="rect">
              <a:avLst/>
            </a:prstGeom>
            <a:gradFill rotWithShape="0">
              <a:gsLst>
                <a:gs pos="0">
                  <a:schemeClr val="folHlink"/>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61" name="Rectangle 33"/>
            <p:cNvSpPr>
              <a:spLocks noChangeArrowheads="1"/>
            </p:cNvSpPr>
            <p:nvPr userDrawn="1"/>
          </p:nvSpPr>
          <p:spPr bwMode="ltGray">
            <a:xfrm>
              <a:off x="5568" y="624"/>
              <a:ext cx="106" cy="48"/>
            </a:xfrm>
            <a:prstGeom prst="rect">
              <a:avLst/>
            </a:pr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62" name="Rectangle 34"/>
            <p:cNvSpPr>
              <a:spLocks noChangeArrowheads="1"/>
            </p:cNvSpPr>
            <p:nvPr userDrawn="1"/>
          </p:nvSpPr>
          <p:spPr bwMode="ltGray">
            <a:xfrm>
              <a:off x="5716" y="721"/>
              <a:ext cx="44" cy="48"/>
            </a:xfrm>
            <a:prstGeom prst="rect">
              <a:avLst/>
            </a:prstGeom>
            <a:gradFill rotWithShape="0">
              <a:gsLst>
                <a:gs pos="0">
                  <a:schemeClr val="folHlink"/>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63" name="Rectangle 35"/>
            <p:cNvSpPr>
              <a:spLocks noChangeArrowheads="1"/>
            </p:cNvSpPr>
            <p:nvPr userDrawn="1"/>
          </p:nvSpPr>
          <p:spPr bwMode="ltGray">
            <a:xfrm>
              <a:off x="5664" y="721"/>
              <a:ext cx="52" cy="48"/>
            </a:xfrm>
            <a:prstGeom prst="rect">
              <a:avLst/>
            </a:pr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64" name="Rectangle 36"/>
            <p:cNvSpPr>
              <a:spLocks noChangeArrowheads="1"/>
            </p:cNvSpPr>
            <p:nvPr userDrawn="1"/>
          </p:nvSpPr>
          <p:spPr bwMode="ltGray">
            <a:xfrm>
              <a:off x="5738" y="768"/>
              <a:ext cx="22" cy="48"/>
            </a:xfrm>
            <a:prstGeom prst="rect">
              <a:avLst/>
            </a:prstGeom>
            <a:gradFill rotWithShape="0">
              <a:gsLst>
                <a:gs pos="0">
                  <a:schemeClr val="folHlink"/>
                </a:gs>
                <a:gs pos="100000">
                  <a:schemeClr va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sp>
          <p:nvSpPr>
            <p:cNvPr id="1065" name="Rectangle 37"/>
            <p:cNvSpPr>
              <a:spLocks noChangeArrowheads="1"/>
            </p:cNvSpPr>
            <p:nvPr userDrawn="1"/>
          </p:nvSpPr>
          <p:spPr bwMode="ltGray">
            <a:xfrm>
              <a:off x="5712" y="768"/>
              <a:ext cx="26" cy="48"/>
            </a:xfrm>
            <a:prstGeom prst="rect">
              <a:avLst/>
            </a:pr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ar-SA" altLang="en-US" smtClean="0"/>
            </a:p>
          </p:txBody>
        </p:sp>
      </p:grpSp>
      <p:sp>
        <p:nvSpPr>
          <p:cNvPr id="115750" name="Arc 38"/>
          <p:cNvSpPr>
            <a:spLocks/>
          </p:cNvSpPr>
          <p:nvPr/>
        </p:nvSpPr>
        <p:spPr bwMode="hidden">
          <a:xfrm>
            <a:off x="0" y="1371600"/>
            <a:ext cx="4114800" cy="531813"/>
          </a:xfrm>
          <a:custGeom>
            <a:avLst/>
            <a:gdLst>
              <a:gd name="G0" fmla="+- 0 0 0"/>
              <a:gd name="G1" fmla="+- 21600 0 0"/>
              <a:gd name="G2" fmla="+- 21600 0 0"/>
              <a:gd name="T0" fmla="*/ 24 w 21600"/>
              <a:gd name="T1" fmla="*/ 0 h 43200"/>
              <a:gd name="T2" fmla="*/ 56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23" y="0"/>
                </a:moveTo>
                <a:cubicBezTo>
                  <a:pt x="11943" y="13"/>
                  <a:pt x="21600" y="9680"/>
                  <a:pt x="21600" y="21600"/>
                </a:cubicBezTo>
                <a:cubicBezTo>
                  <a:pt x="21600" y="33507"/>
                  <a:pt x="11963" y="43169"/>
                  <a:pt x="55" y="43199"/>
                </a:cubicBezTo>
              </a:path>
              <a:path w="21600" h="43200" stroke="0" extrusionOk="0">
                <a:moveTo>
                  <a:pt x="23" y="0"/>
                </a:moveTo>
                <a:cubicBezTo>
                  <a:pt x="11943" y="13"/>
                  <a:pt x="21600" y="9680"/>
                  <a:pt x="21600" y="21600"/>
                </a:cubicBezTo>
                <a:cubicBezTo>
                  <a:pt x="21600" y="33507"/>
                  <a:pt x="11963" y="43169"/>
                  <a:pt x="55" y="43199"/>
                </a:cubicBezTo>
                <a:lnTo>
                  <a:pt x="0" y="21600"/>
                </a:lnTo>
                <a:close/>
              </a:path>
            </a:pathLst>
          </a:custGeom>
          <a:gradFill rotWithShape="0">
            <a:gsLst>
              <a:gs pos="0">
                <a:schemeClr val="folHlink"/>
              </a:gs>
              <a:gs pos="100000">
                <a:schemeClr val="bg1"/>
              </a:gs>
            </a:gsLst>
            <a:path path="shape">
              <a:fillToRect l="50000" t="50000" r="50000" b="50000"/>
            </a:path>
          </a:gradFill>
          <a:ln w="9525">
            <a:noFill/>
            <a:round/>
            <a:headEnd/>
            <a:tailEnd/>
          </a:ln>
          <a:effectLst/>
        </p:spPr>
        <p:txBody>
          <a:bodyPr wrap="none" anchor="ctr"/>
          <a:lstStyle/>
          <a:p>
            <a:pPr fontAlgn="base">
              <a:spcBef>
                <a:spcPct val="0"/>
              </a:spcBef>
              <a:spcAft>
                <a:spcPct val="0"/>
              </a:spcAft>
              <a:defRPr/>
            </a:pPr>
            <a:endParaRPr lang="ar-EG"/>
          </a:p>
        </p:txBody>
      </p:sp>
      <p:sp>
        <p:nvSpPr>
          <p:cNvPr id="1028" name="Rectangle 39"/>
          <p:cNvSpPr>
            <a:spLocks noGrp="1" noChangeArrowheads="1"/>
          </p:cNvSpPr>
          <p:nvPr>
            <p:ph type="title"/>
          </p:nvPr>
        </p:nvSpPr>
        <p:spPr bwMode="auto">
          <a:xfrm>
            <a:off x="304800" y="457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40"/>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5753" name="Rectangle 41"/>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1400" i="1">
                <a:latin typeface="Arial" pitchFamily="34" charset="0"/>
                <a:cs typeface="Arial" pitchFamily="34" charset="0"/>
              </a:defRPr>
            </a:lvl1pPr>
          </a:lstStyle>
          <a:p>
            <a:pPr>
              <a:defRPr/>
            </a:pPr>
            <a:endParaRPr lang="en-US"/>
          </a:p>
        </p:txBody>
      </p:sp>
      <p:sp>
        <p:nvSpPr>
          <p:cNvPr id="115754" name="Rectangle 4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1400" i="1">
                <a:latin typeface="Arial" pitchFamily="34" charset="0"/>
                <a:cs typeface="Arial" pitchFamily="34" charset="0"/>
              </a:defRPr>
            </a:lvl1pPr>
          </a:lstStyle>
          <a:p>
            <a:pPr>
              <a:defRPr/>
            </a:pPr>
            <a:endParaRPr lang="en-US"/>
          </a:p>
        </p:txBody>
      </p:sp>
      <p:sp>
        <p:nvSpPr>
          <p:cNvPr id="115755" name="Rectangle 43"/>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eaLnBrk="0" fontAlgn="base" hangingPunct="0">
              <a:spcBef>
                <a:spcPct val="0"/>
              </a:spcBef>
              <a:spcAft>
                <a:spcPct val="0"/>
              </a:spcAft>
              <a:defRPr sz="1400" i="1" smtClean="0"/>
            </a:lvl1pPr>
          </a:lstStyle>
          <a:p>
            <a:fld id="{BD794487-F8F8-4C91-BD52-595C7A16A3E6}" type="slidenum">
              <a:rPr lang="ar-SA"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90"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l" rtl="1" eaLnBrk="0" fontAlgn="base" hangingPunct="0">
        <a:spcBef>
          <a:spcPct val="0"/>
        </a:spcBef>
        <a:spcAft>
          <a:spcPct val="0"/>
        </a:spcAft>
        <a:defRPr sz="4400" i="1">
          <a:solidFill>
            <a:schemeClr val="tx2"/>
          </a:solidFill>
          <a:latin typeface="+mj-lt"/>
          <a:ea typeface="+mj-ea"/>
          <a:cs typeface="+mj-cs"/>
        </a:defRPr>
      </a:lvl1pPr>
      <a:lvl2pPr algn="l" rtl="1" eaLnBrk="0" fontAlgn="base" hangingPunct="0">
        <a:spcBef>
          <a:spcPct val="0"/>
        </a:spcBef>
        <a:spcAft>
          <a:spcPct val="0"/>
        </a:spcAft>
        <a:defRPr sz="4400" i="1">
          <a:solidFill>
            <a:schemeClr val="tx2"/>
          </a:solidFill>
          <a:latin typeface="Arial Narrow" pitchFamily="34" charset="0"/>
          <a:cs typeface="Arial" pitchFamily="34" charset="0"/>
        </a:defRPr>
      </a:lvl2pPr>
      <a:lvl3pPr algn="l" rtl="1" eaLnBrk="0" fontAlgn="base" hangingPunct="0">
        <a:spcBef>
          <a:spcPct val="0"/>
        </a:spcBef>
        <a:spcAft>
          <a:spcPct val="0"/>
        </a:spcAft>
        <a:defRPr sz="4400" i="1">
          <a:solidFill>
            <a:schemeClr val="tx2"/>
          </a:solidFill>
          <a:latin typeface="Arial Narrow" pitchFamily="34" charset="0"/>
          <a:cs typeface="Arial" pitchFamily="34" charset="0"/>
        </a:defRPr>
      </a:lvl3pPr>
      <a:lvl4pPr algn="l" rtl="1" eaLnBrk="0" fontAlgn="base" hangingPunct="0">
        <a:spcBef>
          <a:spcPct val="0"/>
        </a:spcBef>
        <a:spcAft>
          <a:spcPct val="0"/>
        </a:spcAft>
        <a:defRPr sz="4400" i="1">
          <a:solidFill>
            <a:schemeClr val="tx2"/>
          </a:solidFill>
          <a:latin typeface="Arial Narrow" pitchFamily="34" charset="0"/>
          <a:cs typeface="Arial" pitchFamily="34" charset="0"/>
        </a:defRPr>
      </a:lvl4pPr>
      <a:lvl5pPr algn="l" rtl="1" eaLnBrk="0" fontAlgn="base" hangingPunct="0">
        <a:spcBef>
          <a:spcPct val="0"/>
        </a:spcBef>
        <a:spcAft>
          <a:spcPct val="0"/>
        </a:spcAft>
        <a:defRPr sz="4400" i="1">
          <a:solidFill>
            <a:schemeClr val="tx2"/>
          </a:solidFill>
          <a:latin typeface="Arial Narrow" pitchFamily="34" charset="0"/>
          <a:cs typeface="Arial" pitchFamily="34" charset="0"/>
        </a:defRPr>
      </a:lvl5pPr>
      <a:lvl6pPr marL="457200" algn="l" rtl="1" fontAlgn="base">
        <a:spcBef>
          <a:spcPct val="0"/>
        </a:spcBef>
        <a:spcAft>
          <a:spcPct val="0"/>
        </a:spcAft>
        <a:defRPr sz="4400" i="1">
          <a:solidFill>
            <a:schemeClr val="tx2"/>
          </a:solidFill>
          <a:latin typeface="Arial Narrow" pitchFamily="34" charset="0"/>
          <a:cs typeface="Arial" pitchFamily="34" charset="0"/>
        </a:defRPr>
      </a:lvl6pPr>
      <a:lvl7pPr marL="914400" algn="l" rtl="1" fontAlgn="base">
        <a:spcBef>
          <a:spcPct val="0"/>
        </a:spcBef>
        <a:spcAft>
          <a:spcPct val="0"/>
        </a:spcAft>
        <a:defRPr sz="4400" i="1">
          <a:solidFill>
            <a:schemeClr val="tx2"/>
          </a:solidFill>
          <a:latin typeface="Arial Narrow" pitchFamily="34" charset="0"/>
          <a:cs typeface="Arial" pitchFamily="34" charset="0"/>
        </a:defRPr>
      </a:lvl7pPr>
      <a:lvl8pPr marL="1371600" algn="l" rtl="1" fontAlgn="base">
        <a:spcBef>
          <a:spcPct val="0"/>
        </a:spcBef>
        <a:spcAft>
          <a:spcPct val="0"/>
        </a:spcAft>
        <a:defRPr sz="4400" i="1">
          <a:solidFill>
            <a:schemeClr val="tx2"/>
          </a:solidFill>
          <a:latin typeface="Arial Narrow" pitchFamily="34" charset="0"/>
          <a:cs typeface="Arial" pitchFamily="34" charset="0"/>
        </a:defRPr>
      </a:lvl8pPr>
      <a:lvl9pPr marL="1828800" algn="l" rtl="1" fontAlgn="base">
        <a:spcBef>
          <a:spcPct val="0"/>
        </a:spcBef>
        <a:spcAft>
          <a:spcPct val="0"/>
        </a:spcAft>
        <a:defRPr sz="4400" i="1">
          <a:solidFill>
            <a:schemeClr val="tx2"/>
          </a:solidFill>
          <a:latin typeface="Arial Narrow" pitchFamily="34" charset="0"/>
          <a:cs typeface="Arial" pitchFamily="34" charset="0"/>
        </a:defRPr>
      </a:lvl9pPr>
    </p:titleStyle>
    <p:bodyStyle>
      <a:lvl1pPr marL="342900" indent="-342900" algn="r" rtl="1" eaLnBrk="0" fontAlgn="base" hangingPunct="0">
        <a:spcBef>
          <a:spcPct val="20000"/>
        </a:spcBef>
        <a:spcAft>
          <a:spcPct val="0"/>
        </a:spcAft>
        <a:buClr>
          <a:schemeClr val="accent2"/>
        </a:buClr>
        <a:buSzPct val="90000"/>
        <a:buFont typeface="Wingdings" panose="05000000000000000000" pitchFamily="2" charset="2"/>
        <a:buChar char="l"/>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65000"/>
        <a:buFont typeface="Wingdings" panose="05000000000000000000" pitchFamily="2" charset="2"/>
        <a:buChar char="u"/>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SzPct val="90000"/>
        <a:buChar char="•"/>
        <a:defRPr sz="2000">
          <a:solidFill>
            <a:schemeClr val="tx1"/>
          </a:solidFill>
          <a:latin typeface="+mn-lt"/>
          <a:cs typeface="+mn-cs"/>
        </a:defRPr>
      </a:lvl5pPr>
      <a:lvl6pPr marL="2514600" indent="-228600" algn="r" rtl="1" fontAlgn="base">
        <a:spcBef>
          <a:spcPct val="20000"/>
        </a:spcBef>
        <a:spcAft>
          <a:spcPct val="0"/>
        </a:spcAft>
        <a:buSzPct val="90000"/>
        <a:buChar char="•"/>
        <a:defRPr sz="2000">
          <a:solidFill>
            <a:schemeClr val="tx1"/>
          </a:solidFill>
          <a:latin typeface="+mn-lt"/>
          <a:cs typeface="+mn-cs"/>
        </a:defRPr>
      </a:lvl6pPr>
      <a:lvl7pPr marL="2971800" indent="-228600" algn="r" rtl="1" fontAlgn="base">
        <a:spcBef>
          <a:spcPct val="20000"/>
        </a:spcBef>
        <a:spcAft>
          <a:spcPct val="0"/>
        </a:spcAft>
        <a:buSzPct val="90000"/>
        <a:buChar char="•"/>
        <a:defRPr sz="2000">
          <a:solidFill>
            <a:schemeClr val="tx1"/>
          </a:solidFill>
          <a:latin typeface="+mn-lt"/>
          <a:cs typeface="+mn-cs"/>
        </a:defRPr>
      </a:lvl7pPr>
      <a:lvl8pPr marL="3429000" indent="-228600" algn="r" rtl="1" fontAlgn="base">
        <a:spcBef>
          <a:spcPct val="20000"/>
        </a:spcBef>
        <a:spcAft>
          <a:spcPct val="0"/>
        </a:spcAft>
        <a:buSzPct val="90000"/>
        <a:buChar char="•"/>
        <a:defRPr sz="2000">
          <a:solidFill>
            <a:schemeClr val="tx1"/>
          </a:solidFill>
          <a:latin typeface="+mn-lt"/>
          <a:cs typeface="+mn-cs"/>
        </a:defRPr>
      </a:lvl8pPr>
      <a:lvl9pPr marL="3886200" indent="-228600" algn="r" rtl="1" fontAlgn="base">
        <a:spcBef>
          <a:spcPct val="20000"/>
        </a:spcBef>
        <a:spcAft>
          <a:spcPct val="0"/>
        </a:spcAft>
        <a:buSzPct val="90000"/>
        <a:buChar char="•"/>
        <a:defRPr sz="2000">
          <a:solidFill>
            <a:schemeClr val="tx1"/>
          </a:solidFill>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images.google.com.eg/imgres?imgurl=http://www.snec.com.sg/img/eye/p_thyroid_2.jpg&amp;imgrefurl=http://www.snec.com.sg/eye/thyroid.asp&amp;h=91&amp;w=200&amp;sz=35&amp;hl=ar&amp;start=503&amp;tbnid=-JFuD3CoKd_M6M:&amp;tbnh=47&amp;tbnw=104&amp;prev=/images?q%3Dthyroid%2Bdisease%26start%3D486%26ndsp%3D18%26svnum%3D10%26hl%3Dar%26lr%3D%26sa%3DN"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images.google.com.eg/imgres?imgurl=http://cal.man.ac.uk/student_projects/2002/MNBY9APB/Project_Images/Goiter.jpg&amp;imgrefurl=http://cal.man.ac.uk/student_projects/2002/MNBY9APB/THETHYrOIDCLINICAL.htm&amp;h=419&amp;w=270&amp;sz=15&amp;hl=ar&amp;start=333&amp;tbnid=yXKzZwyZK_tedM:&amp;tbnh=125&amp;tbnw=81&amp;prev=/images?q%3Dthyroid%2Bdisease%26start%3D324%26ndsp%3D18%26svnum%3D10%26hl%3Dar%26lr%3D%26sa%3DN" TargetMode="External"/><Relationship Id="rId3" Type="http://schemas.openxmlformats.org/officeDocument/2006/relationships/image" Target="../media/image4.jpeg"/><Relationship Id="rId7" Type="http://schemas.openxmlformats.org/officeDocument/2006/relationships/image" Target="../media/image6.jpeg"/><Relationship Id="rId12" Type="http://schemas.openxmlformats.org/officeDocument/2006/relationships/image" Target="../media/image9.jpeg"/><Relationship Id="rId2" Type="http://schemas.openxmlformats.org/officeDocument/2006/relationships/hyperlink" Target="http://images.google.com.eg/imgres?imgurl=http://www.neuro.wustl.edu/neuromuscular/pics/people/patients/goitresm.jpg&amp;imgrefurl=http://www.neuro.wustl.edu/neuromuscular/msys/mend.htm&amp;h=400&amp;w=267&amp;sz=42&amp;hl=ar&amp;start=2&amp;tbnid=YbtB7ztdPEskQM:&amp;tbnh=124&amp;tbnw=83&amp;prev=/images?q%3Dthyroid%2Bdisease%26svnum%3D10%26hl%3Dar%26lr%3D%26sa%3DG" TargetMode="External"/><Relationship Id="rId1" Type="http://schemas.openxmlformats.org/officeDocument/2006/relationships/slideLayout" Target="../slideLayouts/slideLayout2.xml"/><Relationship Id="rId6" Type="http://schemas.openxmlformats.org/officeDocument/2006/relationships/hyperlink" Target="http://images.google.com.eg/imgres?imgurl=http://www.hnsaonline.com/images/thyoid_mass.gif&amp;imgrefurl=http://www.hnsaonline.com/thyroid.htm&amp;h=157&amp;w=230&amp;sz=16&amp;hl=ar&amp;start=3&amp;tbnid=8kkwmcTYJ4gigM:&amp;tbnh=74&amp;tbnw=108&amp;prev=/images?q%3Dthyroid%2Bdisease%26svnum%3D10%26hl%3Dar%26lr%3D%26sa%3DG" TargetMode="External"/><Relationship Id="rId11" Type="http://schemas.openxmlformats.org/officeDocument/2006/relationships/image" Target="../media/image8.jpeg"/><Relationship Id="rId5" Type="http://schemas.openxmlformats.org/officeDocument/2006/relationships/image" Target="../media/image5.jpeg"/><Relationship Id="rId10" Type="http://schemas.openxmlformats.org/officeDocument/2006/relationships/hyperlink" Target="http://images.google.com.eg/imgres?imgurl=http://www.siamhealth.net/Disease/endocrine/thyroid/multipletoxic.jpg&amp;imgrefurl=http://www.siamhealth.net/Disease/endocrine/thyroid/nodule.htm&amp;h=600&amp;w=395&amp;sz=15&amp;hl=ar&amp;start=14&amp;tbnid=KPGEE-q8BiFDfM:&amp;tbnh=135&amp;tbnw=89&amp;prev=/images?q%3Dthyroid%2Bdisease%26svnum%3D10%26hl%3Dar%26lr%3D%26sa%3DG" TargetMode="External"/><Relationship Id="rId4" Type="http://schemas.openxmlformats.org/officeDocument/2006/relationships/hyperlink" Target="http://images.google.com.eg/imgres?imgurl=http://www.emedicine.com/ped/images/1354thyrotox1.jpg&amp;imgrefurl=http://www.emedicine.com/PED/topic899.htm&amp;h=200&amp;w=174&amp;sz=7&amp;hl=ar&amp;start=197&amp;tbnid=8pG6zHC0cyhIwM:&amp;tbnh=104&amp;tbnw=90&amp;prev=/images?q%3Dthyroid%2Bdisease%26start%3D180%26ndsp%3D18%26svnum%3D10%26hl%3Dar%26lr%3D%26sa%3DN" TargetMode="External"/><Relationship Id="rId9"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images.google.com.eg/imgres?imgurl=http://depts.washington.edu/physdx/images/thyrPOSTsm.jpg&amp;imgrefurl=http://depts.washington.edu/physdx/thyroid/index.html&amp;h=167&amp;w=200&amp;sz=25&amp;hl=ar&amp;start=157&amp;tbnid=BmSo-Uskyz4thM:&amp;tbnh=87&amp;tbnw=104&amp;prev=/images?q%3Dthyroid%2Bdisease%26start%3D144%26ndsp%3D18%26svnum%3D10%26hl%3Dar%26lr%3D%26sa%3DN"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46.xml.rels><?xml version="1.0" encoding="UTF-8" standalone="yes"?>
<Relationships xmlns="http://schemas.openxmlformats.org/package/2006/relationships"><Relationship Id="rId3" Type="http://schemas.openxmlformats.org/officeDocument/2006/relationships/hyperlink" Target="http://imaging.birjournals.org/cgi/content/full/14/2/103/F4"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371600" y="1219200"/>
            <a:ext cx="5986463" cy="1143000"/>
          </a:xfrm>
        </p:spPr>
        <p:txBody>
          <a:bodyPr/>
          <a:lstStyle/>
          <a:p>
            <a:pPr algn="ctr" eaLnBrk="1" hangingPunct="1"/>
            <a:r>
              <a:rPr lang="en-US" altLang="en-US" smtClean="0"/>
              <a:t>Thyroid disorders</a:t>
            </a:r>
            <a:endParaRPr lang="ar-EG" altLang="en-US" smtClean="0"/>
          </a:p>
        </p:txBody>
      </p:sp>
      <p:sp>
        <p:nvSpPr>
          <p:cNvPr id="3075" name="Subtitle 2"/>
          <p:cNvSpPr>
            <a:spLocks noGrp="1"/>
          </p:cNvSpPr>
          <p:nvPr>
            <p:ph type="subTitle" idx="1"/>
          </p:nvPr>
        </p:nvSpPr>
        <p:spPr>
          <a:xfrm>
            <a:off x="1371600" y="3581400"/>
            <a:ext cx="6772275" cy="1752600"/>
          </a:xfrm>
        </p:spPr>
        <p:txBody>
          <a:bodyPr/>
          <a:lstStyle/>
          <a:p>
            <a:pPr algn="ctr" eaLnBrk="1" hangingPunct="1"/>
            <a:r>
              <a:rPr lang="en-US" altLang="en-US" smtClean="0"/>
              <a:t>By </a:t>
            </a:r>
          </a:p>
          <a:p>
            <a:pPr eaLnBrk="1" hangingPunct="1"/>
            <a:r>
              <a:rPr lang="en-US" altLang="en-US" smtClean="0"/>
              <a:t>Dr. Mohamed  Abd AlMoneim Attia</a:t>
            </a:r>
            <a:endParaRPr lang="ar-EG" alt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hypothyroidismbefore1"/>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917575" y="269875"/>
            <a:ext cx="2546350" cy="2622550"/>
          </a:xfrm>
          <a:noFill/>
        </p:spPr>
      </p:pic>
      <p:pic>
        <p:nvPicPr>
          <p:cNvPr id="12291" name="Picture 5" descr="Page%2016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9975" y="288925"/>
            <a:ext cx="3311525" cy="270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6" descr="p_thyroid_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2663" y="3259138"/>
            <a:ext cx="4175125" cy="331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ChangeArrowheads="1"/>
          </p:cNvSpPr>
          <p:nvPr/>
        </p:nvSpPr>
        <p:spPr bwMode="auto">
          <a:xfrm>
            <a:off x="781050" y="1963738"/>
            <a:ext cx="767715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accent2"/>
              </a:buClr>
              <a:buSzPct val="9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u"/>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SzPct val="90000"/>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SA" altLang="en-US" sz="1800"/>
          </a:p>
        </p:txBody>
      </p:sp>
      <p:sp>
        <p:nvSpPr>
          <p:cNvPr id="13315" name="Rectangle 1027"/>
          <p:cNvSpPr>
            <a:spLocks noGrp="1" noChangeArrowheads="1"/>
          </p:cNvSpPr>
          <p:nvPr>
            <p:ph type="title"/>
          </p:nvPr>
        </p:nvSpPr>
        <p:spPr>
          <a:xfrm>
            <a:off x="1085850" y="44450"/>
            <a:ext cx="7200900" cy="533400"/>
          </a:xfrm>
          <a:noFill/>
        </p:spPr>
        <p:txBody>
          <a:bodyPr/>
          <a:lstStyle/>
          <a:p>
            <a:r>
              <a:rPr lang="en-US" altLang="en-US" sz="3600" b="1" smtClean="0"/>
              <a:t>Agents for thyroid replacement</a:t>
            </a:r>
          </a:p>
        </p:txBody>
      </p:sp>
      <p:sp>
        <p:nvSpPr>
          <p:cNvPr id="13316" name="Rectangle 1028"/>
          <p:cNvSpPr>
            <a:spLocks noGrp="1" noChangeArrowheads="1"/>
          </p:cNvSpPr>
          <p:nvPr>
            <p:ph type="body" idx="1"/>
          </p:nvPr>
        </p:nvSpPr>
        <p:spPr>
          <a:xfrm>
            <a:off x="0" y="476250"/>
            <a:ext cx="8964613" cy="3632200"/>
          </a:xfrm>
        </p:spPr>
        <p:txBody>
          <a:bodyPr/>
          <a:lstStyle/>
          <a:p>
            <a:pPr algn="l">
              <a:buFont typeface="Wingdings" panose="05000000000000000000" pitchFamily="2" charset="2"/>
              <a:buNone/>
            </a:pPr>
            <a:r>
              <a:rPr lang="en-US" altLang="en-US" u="sng" smtClean="0"/>
              <a:t>1-levothyroxine - synthetic (LT</a:t>
            </a:r>
            <a:r>
              <a:rPr lang="en-US" altLang="en-US" u="sng" baseline="-14000" smtClean="0"/>
              <a:t>4)</a:t>
            </a:r>
            <a:endParaRPr lang="en-US" altLang="en-US" u="sng" smtClean="0"/>
          </a:p>
          <a:p>
            <a:pPr algn="l">
              <a:lnSpc>
                <a:spcPct val="110000"/>
              </a:lnSpc>
              <a:buFont typeface="Wingdings" panose="05000000000000000000" pitchFamily="2" charset="2"/>
              <a:buNone/>
            </a:pPr>
            <a:r>
              <a:rPr lang="en-US" altLang="en-US" sz="2400" smtClean="0"/>
              <a:t>Drug of choice for routine </a:t>
            </a:r>
            <a:r>
              <a:rPr lang="en-US" altLang="en-US" sz="2400" smtClean="0">
                <a:solidFill>
                  <a:srgbClr val="00FF00"/>
                </a:solidFill>
              </a:rPr>
              <a:t>replacement therapy</a:t>
            </a:r>
          </a:p>
          <a:p>
            <a:pPr algn="l">
              <a:lnSpc>
                <a:spcPct val="110000"/>
              </a:lnSpc>
              <a:buFont typeface="Wingdings" panose="05000000000000000000" pitchFamily="2" charset="2"/>
              <a:buNone/>
            </a:pPr>
            <a:r>
              <a:rPr lang="en-US" altLang="en-US" sz="2400" smtClean="0"/>
              <a:t>	Identical to endogenous T</a:t>
            </a:r>
            <a:r>
              <a:rPr lang="en-US" altLang="en-US" sz="2400" baseline="-25000" smtClean="0"/>
              <a:t>4</a:t>
            </a:r>
            <a:r>
              <a:rPr lang="en-US" altLang="en-US" sz="2400" smtClean="0"/>
              <a:t> and converted to T</a:t>
            </a:r>
            <a:r>
              <a:rPr lang="en-US" altLang="en-US" sz="2400" baseline="-25000" smtClean="0"/>
              <a:t>3</a:t>
            </a:r>
            <a:endParaRPr lang="en-US" altLang="en-US" sz="2400" smtClean="0"/>
          </a:p>
          <a:p>
            <a:pPr algn="l">
              <a:lnSpc>
                <a:spcPct val="110000"/>
              </a:lnSpc>
              <a:buFont typeface="Wingdings" panose="05000000000000000000" pitchFamily="2" charset="2"/>
              <a:buNone/>
            </a:pPr>
            <a:r>
              <a:rPr lang="en-US" altLang="en-US" sz="2400" smtClean="0"/>
              <a:t>	</a:t>
            </a:r>
            <a:r>
              <a:rPr lang="en-US" altLang="en-US" sz="2400" smtClean="0">
                <a:solidFill>
                  <a:srgbClr val="00FF00"/>
                </a:solidFill>
              </a:rPr>
              <a:t>Long half-life</a:t>
            </a:r>
            <a:r>
              <a:rPr lang="en-US" altLang="en-US" sz="2400" smtClean="0"/>
              <a:t> allows once daily oral administration</a:t>
            </a:r>
          </a:p>
          <a:p>
            <a:pPr algn="l">
              <a:buFont typeface="Wingdings" panose="05000000000000000000" pitchFamily="2" charset="2"/>
              <a:buNone/>
            </a:pPr>
            <a:r>
              <a:rPr lang="en-US" altLang="en-US" smtClean="0"/>
              <a:t>2-</a:t>
            </a:r>
            <a:r>
              <a:rPr lang="en-US" altLang="en-US" smtClean="0">
                <a:solidFill>
                  <a:srgbClr val="FFFFCC"/>
                </a:solidFill>
              </a:rPr>
              <a:t>Liothyronine= </a:t>
            </a:r>
            <a:r>
              <a:rPr lang="en-US" altLang="en-US" smtClean="0">
                <a:solidFill>
                  <a:srgbClr val="FF0000"/>
                </a:solidFill>
                <a:cs typeface="Times New Roman" panose="02020603050405020304" pitchFamily="18" charset="0"/>
              </a:rPr>
              <a:t>Liothyroxine </a:t>
            </a:r>
            <a:r>
              <a:rPr lang="en-US" altLang="en-US" smtClean="0">
                <a:solidFill>
                  <a:srgbClr val="FFFFCC"/>
                </a:solidFill>
              </a:rPr>
              <a:t>(synthetic T</a:t>
            </a:r>
            <a:r>
              <a:rPr lang="en-US" altLang="en-US" baseline="-25000" smtClean="0">
                <a:solidFill>
                  <a:srgbClr val="FFFFCC"/>
                </a:solidFill>
              </a:rPr>
              <a:t>3</a:t>
            </a:r>
            <a:r>
              <a:rPr lang="en-US" altLang="en-US" smtClean="0">
                <a:solidFill>
                  <a:srgbClr val="FFFFCC"/>
                </a:solidFill>
              </a:rPr>
              <a:t>)</a:t>
            </a:r>
            <a:r>
              <a:rPr lang="en-US" altLang="en-US" sz="2800" smtClean="0">
                <a:solidFill>
                  <a:srgbClr val="66FFFF"/>
                </a:solidFill>
              </a:rPr>
              <a:t> </a:t>
            </a:r>
          </a:p>
          <a:p>
            <a:pPr algn="l" eaLnBrk="1" hangingPunct="1">
              <a:lnSpc>
                <a:spcPct val="110000"/>
              </a:lnSpc>
              <a:buClrTx/>
              <a:buSzTx/>
              <a:buFont typeface="Wingdings" panose="05000000000000000000" pitchFamily="2" charset="2"/>
              <a:buNone/>
            </a:pPr>
            <a:r>
              <a:rPr lang="en-US" altLang="en-US" sz="2400" smtClean="0">
                <a:solidFill>
                  <a:srgbClr val="66FFFF"/>
                </a:solidFill>
              </a:rPr>
              <a:t>Rapid absorption, </a:t>
            </a:r>
            <a:r>
              <a:rPr lang="en-US" altLang="en-US" sz="2400" smtClean="0">
                <a:solidFill>
                  <a:srgbClr val="00FF00"/>
                </a:solidFill>
              </a:rPr>
              <a:t>shorter T</a:t>
            </a:r>
            <a:r>
              <a:rPr lang="en-US" altLang="en-US" sz="2400" baseline="-25000" smtClean="0">
                <a:solidFill>
                  <a:srgbClr val="00FF00"/>
                </a:solidFill>
              </a:rPr>
              <a:t>1/2</a:t>
            </a:r>
          </a:p>
          <a:p>
            <a:pPr algn="l" eaLnBrk="1" hangingPunct="1">
              <a:spcBef>
                <a:spcPct val="0"/>
              </a:spcBef>
              <a:buClrTx/>
              <a:buSzTx/>
              <a:buFont typeface="Wingdings" panose="05000000000000000000" pitchFamily="2" charset="2"/>
              <a:buNone/>
            </a:pPr>
            <a:r>
              <a:rPr lang="en-US" altLang="en-US" sz="2400" smtClean="0">
                <a:solidFill>
                  <a:srgbClr val="66FFFF"/>
                </a:solidFill>
              </a:rPr>
              <a:t> </a:t>
            </a:r>
            <a:r>
              <a:rPr lang="en-US" altLang="en-US" sz="2400" smtClean="0">
                <a:cs typeface="Times New Roman" panose="02020603050405020304" pitchFamily="18" charset="0"/>
              </a:rPr>
              <a:t>4 times more pontent than T4</a:t>
            </a:r>
          </a:p>
          <a:p>
            <a:pPr algn="l" eaLnBrk="1" hangingPunct="1">
              <a:spcBef>
                <a:spcPct val="0"/>
              </a:spcBef>
              <a:buClrTx/>
              <a:buSzTx/>
              <a:buFont typeface="Wingdings" panose="05000000000000000000" pitchFamily="2" charset="2"/>
              <a:buNone/>
            </a:pPr>
            <a:r>
              <a:rPr lang="en-US" altLang="en-US" sz="2400" smtClean="0"/>
              <a:t>Used in short- term suppression of TSH</a:t>
            </a:r>
            <a:endParaRPr lang="en-US" altLang="en-US" sz="2400" smtClean="0">
              <a:solidFill>
                <a:srgbClr val="66FFFF"/>
              </a:solidFill>
            </a:endParaRPr>
          </a:p>
          <a:p>
            <a:pPr algn="l" eaLnBrk="1" hangingPunct="1">
              <a:lnSpc>
                <a:spcPct val="110000"/>
              </a:lnSpc>
              <a:buClrTx/>
              <a:buSzTx/>
              <a:buFont typeface="Wingdings" panose="05000000000000000000" pitchFamily="2" charset="2"/>
              <a:buNone/>
            </a:pPr>
            <a:r>
              <a:rPr lang="en-US" altLang="en-US" sz="2400" smtClean="0">
                <a:solidFill>
                  <a:srgbClr val="66FFFF"/>
                </a:solidFill>
                <a:latin typeface="Symbol" panose="05050102010706020507" pitchFamily="18" charset="2"/>
              </a:rPr>
              <a:t>		 Þ</a:t>
            </a:r>
            <a:r>
              <a:rPr lang="en-US" altLang="en-US" sz="2400" smtClean="0">
                <a:solidFill>
                  <a:srgbClr val="66FFFF"/>
                </a:solidFill>
              </a:rPr>
              <a:t>   </a:t>
            </a:r>
            <a:r>
              <a:rPr lang="en-US" altLang="en-US" sz="2400" smtClean="0">
                <a:solidFill>
                  <a:srgbClr val="00FF00"/>
                </a:solidFill>
              </a:rPr>
              <a:t>transient action</a:t>
            </a:r>
          </a:p>
          <a:p>
            <a:pPr algn="l" eaLnBrk="1" hangingPunct="1">
              <a:lnSpc>
                <a:spcPct val="110000"/>
              </a:lnSpc>
              <a:buClrTx/>
              <a:buSzTx/>
              <a:buFont typeface="Wingdings" panose="05000000000000000000" pitchFamily="2" charset="2"/>
              <a:buNone/>
            </a:pPr>
            <a:r>
              <a:rPr lang="en-US" altLang="en-US" sz="2400" smtClean="0">
                <a:solidFill>
                  <a:srgbClr val="66FFFF"/>
                </a:solidFill>
              </a:rPr>
              <a:t>		Frequent dosing required</a:t>
            </a:r>
          </a:p>
          <a:p>
            <a:pPr algn="l" eaLnBrk="1" hangingPunct="1">
              <a:lnSpc>
                <a:spcPct val="110000"/>
              </a:lnSpc>
              <a:buClrTx/>
              <a:buSzTx/>
              <a:buFont typeface="Wingdings" panose="05000000000000000000" pitchFamily="2" charset="2"/>
              <a:buNone/>
            </a:pPr>
            <a:r>
              <a:rPr lang="en-US" altLang="en-US" sz="2400" smtClean="0">
                <a:solidFill>
                  <a:srgbClr val="66FFFF"/>
                </a:solidFill>
              </a:rPr>
              <a:t>		Use limited to situations requiring rapid response</a:t>
            </a:r>
          </a:p>
          <a:p>
            <a:pPr algn="l">
              <a:buFont typeface="Wingdings" panose="05000000000000000000" pitchFamily="2" charset="2"/>
              <a:buNone/>
            </a:pPr>
            <a:r>
              <a:rPr lang="en-US" altLang="en-US" smtClean="0"/>
              <a:t>3-liotrix - mixture of T</a:t>
            </a:r>
            <a:r>
              <a:rPr lang="en-US" altLang="en-US" baseline="-21000" smtClean="0"/>
              <a:t>4</a:t>
            </a:r>
            <a:r>
              <a:rPr lang="en-US" altLang="en-US" smtClean="0"/>
              <a:t> and T</a:t>
            </a:r>
            <a:r>
              <a:rPr lang="en-US" altLang="en-US" baseline="-14000" smtClean="0"/>
              <a:t>3</a:t>
            </a:r>
          </a:p>
          <a:p>
            <a:pPr algn="l">
              <a:buFont typeface="Wingdings" panose="05000000000000000000" pitchFamily="2" charset="2"/>
              <a:buNone/>
            </a:pPr>
            <a:r>
              <a:rPr lang="en-US" altLang="en-US" smtClean="0"/>
              <a:t>4-D T4 (used in ………………….)</a:t>
            </a:r>
          </a:p>
          <a:p>
            <a:pPr algn="l">
              <a:buFont typeface="Wingdings" panose="05000000000000000000" pitchFamily="2" charset="2"/>
              <a:buNone/>
            </a:pPr>
            <a:endParaRPr lang="en-US" alt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ChangeArrowheads="1"/>
          </p:cNvSpPr>
          <p:nvPr/>
        </p:nvSpPr>
        <p:spPr bwMode="auto">
          <a:xfrm>
            <a:off x="781050" y="1963738"/>
            <a:ext cx="767715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accent2"/>
              </a:buClr>
              <a:buSzPct val="9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u"/>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SzPct val="90000"/>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SA" altLang="en-US" sz="1800"/>
          </a:p>
        </p:txBody>
      </p:sp>
      <p:sp>
        <p:nvSpPr>
          <p:cNvPr id="14339" name="Rectangle 1027"/>
          <p:cNvSpPr>
            <a:spLocks noGrp="1" noChangeArrowheads="1"/>
          </p:cNvSpPr>
          <p:nvPr>
            <p:ph type="title"/>
          </p:nvPr>
        </p:nvSpPr>
        <p:spPr>
          <a:xfrm>
            <a:off x="1314450" y="231775"/>
            <a:ext cx="6629400" cy="604838"/>
          </a:xfrm>
          <a:noFill/>
        </p:spPr>
        <p:txBody>
          <a:bodyPr/>
          <a:lstStyle/>
          <a:p>
            <a:r>
              <a:rPr lang="en-US" altLang="en-US" sz="3600" b="1" smtClean="0"/>
              <a:t>Adverse effects</a:t>
            </a:r>
          </a:p>
        </p:txBody>
      </p:sp>
      <p:sp>
        <p:nvSpPr>
          <p:cNvPr id="14340" name="Rectangle 1028"/>
          <p:cNvSpPr>
            <a:spLocks noGrp="1" noChangeArrowheads="1"/>
          </p:cNvSpPr>
          <p:nvPr>
            <p:ph type="body" idx="1"/>
          </p:nvPr>
        </p:nvSpPr>
        <p:spPr>
          <a:xfrm>
            <a:off x="323850" y="692150"/>
            <a:ext cx="8351838" cy="5822950"/>
          </a:xfrm>
          <a:noFill/>
        </p:spPr>
        <p:txBody>
          <a:bodyPr/>
          <a:lstStyle/>
          <a:p>
            <a:pPr algn="l">
              <a:buFont typeface="Wingdings" panose="05000000000000000000" pitchFamily="2" charset="2"/>
              <a:buNone/>
            </a:pPr>
            <a:r>
              <a:rPr lang="en-US" altLang="en-US" smtClean="0"/>
              <a:t>		Arrhythmias</a:t>
            </a:r>
          </a:p>
          <a:p>
            <a:pPr algn="l">
              <a:buFont typeface="Wingdings" panose="05000000000000000000" pitchFamily="2" charset="2"/>
              <a:buNone/>
            </a:pPr>
            <a:r>
              <a:rPr lang="en-US" altLang="en-US" smtClean="0"/>
              <a:t>		Shortness of breath</a:t>
            </a:r>
          </a:p>
          <a:p>
            <a:pPr algn="l">
              <a:buFont typeface="Wingdings" panose="05000000000000000000" pitchFamily="2" charset="2"/>
              <a:buNone/>
            </a:pPr>
            <a:r>
              <a:rPr lang="en-US" altLang="en-US" smtClean="0"/>
              <a:t>Vomiting and diarrhea</a:t>
            </a:r>
          </a:p>
          <a:p>
            <a:pPr algn="l">
              <a:buFont typeface="Wingdings" panose="05000000000000000000" pitchFamily="2" charset="2"/>
              <a:buNone/>
            </a:pPr>
            <a:r>
              <a:rPr lang="en-US" altLang="en-US" smtClean="0"/>
              <a:t>Increased sensitivity to heat</a:t>
            </a:r>
          </a:p>
          <a:p>
            <a:pPr algn="l">
              <a:buFont typeface="Wingdings" panose="05000000000000000000" pitchFamily="2" charset="2"/>
              <a:buNone/>
            </a:pPr>
            <a:r>
              <a:rPr lang="en-US" altLang="en-US" smtClean="0"/>
              <a:t>Impaired reproductive function</a:t>
            </a:r>
          </a:p>
          <a:p>
            <a:pPr algn="l">
              <a:buFont typeface="Wingdings" panose="05000000000000000000" pitchFamily="2" charset="2"/>
              <a:buNone/>
            </a:pPr>
            <a:r>
              <a:rPr lang="en-US" altLang="en-US" smtClean="0"/>
              <a:t>Cardiotoxicity</a:t>
            </a:r>
          </a:p>
          <a:p>
            <a:pPr algn="l">
              <a:buFont typeface="Wingdings" panose="05000000000000000000" pitchFamily="2" charset="2"/>
              <a:buNone/>
            </a:pPr>
            <a:r>
              <a:rPr lang="en-US" altLang="en-US" smtClean="0"/>
              <a:t>Iatrogenic hyperthyroidism </a:t>
            </a:r>
          </a:p>
          <a:p>
            <a:pPr algn="l">
              <a:buFont typeface="Wingdings" panose="05000000000000000000" pitchFamily="2" charset="2"/>
              <a:buNone/>
            </a:pPr>
            <a:r>
              <a:rPr lang="en-US" altLang="en-US" smtClean="0"/>
              <a:t>Hypertension</a:t>
            </a:r>
          </a:p>
          <a:p>
            <a:pPr algn="l">
              <a:buFont typeface="Wingdings" panose="05000000000000000000" pitchFamily="2" charset="2"/>
              <a:buNone/>
            </a:pPr>
            <a:r>
              <a:rPr lang="en-US" altLang="en-US" smtClean="0"/>
              <a:t>Nervousness</a:t>
            </a:r>
          </a:p>
          <a:p>
            <a:pPr algn="l">
              <a:buFont typeface="Wingdings" panose="05000000000000000000" pitchFamily="2" charset="2"/>
              <a:buNone/>
            </a:pPr>
            <a:r>
              <a:rPr lang="en-US" altLang="en-US" smtClean="0"/>
              <a:t>	</a:t>
            </a:r>
            <a:r>
              <a:rPr lang="en-US" altLang="en-US" u="sng" smtClean="0"/>
              <a:t>*****Especially in the elderly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b="1" smtClean="0">
                <a:solidFill>
                  <a:srgbClr val="990000"/>
                </a:solidFill>
                <a:cs typeface="Times New Roman" panose="02020603050405020304" pitchFamily="18" charset="0"/>
              </a:rPr>
              <a:t>Contraindications</a:t>
            </a:r>
            <a:r>
              <a:rPr lang="en-US" altLang="en-US" smtClean="0"/>
              <a:t> </a:t>
            </a:r>
          </a:p>
        </p:txBody>
      </p:sp>
      <p:sp>
        <p:nvSpPr>
          <p:cNvPr id="15363" name="Rectangle 3"/>
          <p:cNvSpPr>
            <a:spLocks noGrp="1" noChangeArrowheads="1"/>
          </p:cNvSpPr>
          <p:nvPr>
            <p:ph type="body" idx="1"/>
          </p:nvPr>
        </p:nvSpPr>
        <p:spPr>
          <a:xfrm>
            <a:off x="685800" y="2395538"/>
            <a:ext cx="7772400" cy="3700462"/>
          </a:xfrm>
        </p:spPr>
        <p:txBody>
          <a:bodyPr/>
          <a:lstStyle/>
          <a:p>
            <a:pPr marL="609600" indent="-609600" algn="l" eaLnBrk="1" hangingPunct="1">
              <a:buClr>
                <a:schemeClr val="folHlink"/>
              </a:buClr>
              <a:buSzPct val="125000"/>
              <a:buFont typeface="Wingdings" panose="05000000000000000000" pitchFamily="2" charset="2"/>
              <a:buNone/>
            </a:pPr>
            <a:r>
              <a:rPr lang="en-US" altLang="en-US" smtClean="0"/>
              <a:t> </a:t>
            </a:r>
            <a:r>
              <a:rPr lang="en-US" altLang="en-US" sz="3600" smtClean="0"/>
              <a:t>Acute myocardial infarction.</a:t>
            </a:r>
          </a:p>
          <a:p>
            <a:pPr marL="609600" indent="-609600" algn="l" eaLnBrk="1" hangingPunct="1">
              <a:buClr>
                <a:schemeClr val="folHlink"/>
              </a:buClr>
              <a:buSzPct val="125000"/>
              <a:buFont typeface="Wingdings" panose="05000000000000000000" pitchFamily="2" charset="2"/>
              <a:buNone/>
            </a:pPr>
            <a:endParaRPr lang="en-US" altLang="en-US" sz="3600" smtClean="0"/>
          </a:p>
          <a:p>
            <a:pPr marL="609600" indent="-609600" algn="l" eaLnBrk="1" hangingPunct="1">
              <a:buClr>
                <a:schemeClr val="folHlink"/>
              </a:buClr>
              <a:buSzPct val="125000"/>
              <a:buFont typeface="Wingdings" panose="05000000000000000000" pitchFamily="2" charset="2"/>
              <a:buNone/>
            </a:pPr>
            <a:r>
              <a:rPr lang="en-US" altLang="en-US" sz="3600" smtClean="0">
                <a:cs typeface="Times New Roman" panose="02020603050405020304" pitchFamily="18" charset="0"/>
              </a:rPr>
              <a:t> Congestive heart failure. </a:t>
            </a:r>
          </a:p>
          <a:p>
            <a:pPr marL="609600" indent="-609600" algn="l" eaLnBrk="1" hangingPunct="1">
              <a:buClr>
                <a:schemeClr val="folHlink"/>
              </a:buClr>
              <a:buSzPct val="125000"/>
              <a:buFont typeface="Wingdings" panose="05000000000000000000" pitchFamily="2" charset="2"/>
              <a:buNone/>
            </a:pPr>
            <a:endParaRPr lang="en-US" altLang="en-US" sz="3600" smtClean="0">
              <a:cs typeface="Times New Roman" panose="02020603050405020304" pitchFamily="18" charset="0"/>
            </a:endParaRPr>
          </a:p>
          <a:p>
            <a:pPr marL="609600" indent="-609600" algn="l" eaLnBrk="1" hangingPunct="1">
              <a:buClr>
                <a:schemeClr val="folHlink"/>
              </a:buClr>
              <a:buSzPct val="125000"/>
              <a:buFont typeface="Wingdings" panose="05000000000000000000" pitchFamily="2" charset="2"/>
              <a:buNone/>
            </a:pPr>
            <a:r>
              <a:rPr lang="en-US" altLang="en-US" sz="3600" smtClean="0">
                <a:cs typeface="Times New Roman" panose="02020603050405020304" pitchFamily="18" charset="0"/>
              </a:rPr>
              <a:t> Coronary insufficiency</a:t>
            </a:r>
            <a:r>
              <a:rPr lang="en-US" altLang="en-US" smtClean="0">
                <a:cs typeface="Times New Roman" panose="02020603050405020304" pitchFamily="18" charset="0"/>
              </a:rPr>
              <a:t>.</a:t>
            </a:r>
          </a:p>
          <a:p>
            <a:pPr marL="609600" indent="-609600" algn="l" eaLnBrk="1" hangingPunct="1">
              <a:buFont typeface="Wingdings" panose="05000000000000000000" pitchFamily="2" charset="2"/>
              <a:buNone/>
            </a:pPr>
            <a:endParaRPr lang="en-US"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0"/>
            <a:ext cx="8229600" cy="1428750"/>
          </a:xfrm>
        </p:spPr>
        <p:txBody>
          <a:bodyPr/>
          <a:lstStyle/>
          <a:p>
            <a:pPr eaLnBrk="1" hangingPunct="1"/>
            <a:r>
              <a:rPr lang="en-US" altLang="en-US" b="1" smtClean="0">
                <a:cs typeface="Times New Roman" panose="02020603050405020304" pitchFamily="18" charset="0"/>
              </a:rPr>
              <a:t>Thyrotoxicosis </a:t>
            </a:r>
          </a:p>
        </p:txBody>
      </p:sp>
      <p:sp>
        <p:nvSpPr>
          <p:cNvPr id="37891" name="Rectangle 3"/>
          <p:cNvSpPr>
            <a:spLocks noGrp="1" noChangeArrowheads="1"/>
          </p:cNvSpPr>
          <p:nvPr>
            <p:ph type="body" idx="1"/>
          </p:nvPr>
        </p:nvSpPr>
        <p:spPr>
          <a:xfrm>
            <a:off x="0" y="1928813"/>
            <a:ext cx="9144000" cy="4929187"/>
          </a:xfrm>
        </p:spPr>
        <p:txBody>
          <a:bodyPr/>
          <a:lstStyle/>
          <a:p>
            <a:pPr marL="609600" indent="-609600" algn="l" eaLnBrk="1" hangingPunct="1">
              <a:lnSpc>
                <a:spcPct val="90000"/>
              </a:lnSpc>
              <a:buClr>
                <a:srgbClr val="99FF66"/>
              </a:buClr>
              <a:buSzPct val="120000"/>
              <a:buFont typeface="Wingdings" panose="05000000000000000000" pitchFamily="2" charset="2"/>
              <a:buNone/>
              <a:defRPr/>
            </a:pPr>
            <a:r>
              <a:rPr lang="en-US" sz="2800" dirty="0" smtClean="0">
                <a:solidFill>
                  <a:srgbClr val="FFFF00"/>
                </a:solidFill>
                <a:cs typeface="Times New Roman" pitchFamily="18" charset="0"/>
              </a:rPr>
              <a:t> Def</a:t>
            </a:r>
            <a:r>
              <a:rPr lang="en-US" sz="2800" dirty="0" smtClean="0">
                <a:cs typeface="Times New Roman" pitchFamily="18" charset="0"/>
              </a:rPr>
              <a:t> :</a:t>
            </a:r>
            <a:r>
              <a:rPr lang="en-US" sz="2400" dirty="0" smtClean="0">
                <a:cs typeface="Times New Roman" pitchFamily="18" charset="0"/>
              </a:rPr>
              <a:t>It is a clinical syndrome result when tissues are exposed to high levels of thyroid hormones.</a:t>
            </a:r>
          </a:p>
          <a:p>
            <a:pPr algn="l" rtl="0" eaLnBrk="1" hangingPunct="1">
              <a:defRPr/>
            </a:pPr>
            <a:r>
              <a:rPr lang="en-US" sz="2400" b="1" dirty="0" smtClean="0"/>
              <a:t>Incidence:</a:t>
            </a:r>
            <a:endParaRPr lang="en-US" sz="2400" dirty="0" smtClean="0"/>
          </a:p>
          <a:p>
            <a:pPr algn="l" rtl="0" eaLnBrk="1" hangingPunct="1">
              <a:buFont typeface="Wingdings" panose="05000000000000000000" pitchFamily="2" charset="2"/>
              <a:buNone/>
              <a:defRPr/>
            </a:pPr>
            <a:r>
              <a:rPr lang="en-US" sz="2400" dirty="0" smtClean="0"/>
              <a:t> 5-15% of the population and females are more affected than males.</a:t>
            </a:r>
          </a:p>
          <a:p>
            <a:pPr marL="609600" indent="-609600" algn="l" eaLnBrk="1" hangingPunct="1">
              <a:lnSpc>
                <a:spcPct val="90000"/>
              </a:lnSpc>
              <a:buClr>
                <a:srgbClr val="99FF66"/>
              </a:buClr>
              <a:buSzPct val="120000"/>
              <a:buFont typeface="Wingdings" panose="05000000000000000000" pitchFamily="2" charset="2"/>
              <a:buNone/>
              <a:defRPr/>
            </a:pPr>
            <a:endParaRPr lang="en-US" sz="2400" dirty="0" smtClean="0">
              <a:cs typeface="Times New Roman" pitchFamily="18" charset="0"/>
            </a:endParaRPr>
          </a:p>
          <a:p>
            <a:pPr marL="609600" indent="-609600" algn="l" eaLnBrk="1" hangingPunct="1">
              <a:lnSpc>
                <a:spcPct val="90000"/>
              </a:lnSpc>
              <a:buClr>
                <a:srgbClr val="FF99CC"/>
              </a:buClr>
              <a:buFont typeface="Wingdings" panose="05000000000000000000" pitchFamily="2" charset="2"/>
              <a:buNone/>
              <a:defRPr/>
            </a:pPr>
            <a:endParaRPr lang="en-US" sz="2800" dirty="0" smtClean="0">
              <a:cs typeface="Times New Roman" pitchFamily="18" charset="0"/>
            </a:endParaRPr>
          </a:p>
          <a:p>
            <a:pPr algn="l" rtl="0" eaLnBrk="1" hangingPunct="1">
              <a:buFont typeface="Wingdings" panose="05000000000000000000" pitchFamily="2" charset="2"/>
              <a:buNone/>
              <a:defRPr/>
            </a:pPr>
            <a:r>
              <a:rPr lang="en-US" sz="2800" b="1" i="1" dirty="0" smtClean="0"/>
              <a:t>N.B:</a:t>
            </a:r>
            <a:endParaRPr lang="en-US" sz="2800" dirty="0" smtClean="0"/>
          </a:p>
          <a:p>
            <a:pPr algn="l" rtl="0" eaLnBrk="1" hangingPunct="1">
              <a:buFont typeface="Wingdings" panose="05000000000000000000" pitchFamily="2" charset="2"/>
              <a:buNone/>
              <a:defRPr/>
            </a:pPr>
            <a:r>
              <a:rPr lang="en-US" sz="2800" i="1" dirty="0" smtClean="0"/>
              <a:t>Goiter means diffuse enlargement of thyroid gland with or without increased production of thyroid hormone.</a:t>
            </a:r>
            <a:endParaRPr lang="en-US"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428625" y="214313"/>
            <a:ext cx="8429625" cy="6215062"/>
          </a:xfrm>
        </p:spPr>
        <p:txBody>
          <a:bodyPr/>
          <a:lstStyle/>
          <a:p>
            <a:pPr algn="l" rtl="0" eaLnBrk="1" hangingPunct="1">
              <a:buFont typeface="Wingdings" panose="05000000000000000000" pitchFamily="2" charset="2"/>
              <a:buNone/>
              <a:defRPr/>
            </a:pPr>
            <a:r>
              <a:rPr lang="en-US" sz="2400" b="1" u="sng" dirty="0" smtClean="0"/>
              <a:t>Types: </a:t>
            </a:r>
          </a:p>
          <a:p>
            <a:pPr algn="l" rtl="0" eaLnBrk="1" hangingPunct="1">
              <a:buFont typeface="Wingdings" panose="05000000000000000000" pitchFamily="2" charset="2"/>
              <a:buNone/>
              <a:defRPr/>
            </a:pPr>
            <a:r>
              <a:rPr lang="en-US" sz="2400" dirty="0" smtClean="0"/>
              <a:t>1-Graves disease is the most common type which is accompanied by triad; </a:t>
            </a:r>
            <a:r>
              <a:rPr lang="en-US" sz="2400" dirty="0" err="1" smtClean="0"/>
              <a:t>thyrotoxicosis</a:t>
            </a:r>
            <a:r>
              <a:rPr lang="en-US" sz="2400" dirty="0" smtClean="0"/>
              <a:t>, </a:t>
            </a:r>
            <a:r>
              <a:rPr lang="en-US" sz="2400" dirty="0" err="1" smtClean="0"/>
              <a:t>exophthalmos</a:t>
            </a:r>
            <a:r>
              <a:rPr lang="en-US" sz="2400" dirty="0" smtClean="0"/>
              <a:t> and goiter. There may be family history of thyroid gland </a:t>
            </a:r>
            <a:r>
              <a:rPr lang="en-US" sz="2400" dirty="0" err="1" smtClean="0"/>
              <a:t>hyperfunction</a:t>
            </a:r>
            <a:r>
              <a:rPr lang="en-US" sz="2400" dirty="0" smtClean="0"/>
              <a:t>.</a:t>
            </a:r>
            <a:r>
              <a:rPr lang="en-US" sz="2400" dirty="0" smtClean="0">
                <a:cs typeface="Times New Roman" pitchFamily="18" charset="0"/>
              </a:rPr>
              <a:t> There is a genetic defect in suppressor T-lymphocytes.</a:t>
            </a:r>
            <a:r>
              <a:rPr lang="en-US" sz="2800" dirty="0" smtClean="0">
                <a:cs typeface="Times New Roman" pitchFamily="18" charset="0"/>
              </a:rPr>
              <a:t> </a:t>
            </a:r>
            <a:r>
              <a:rPr lang="en-US" sz="2400" dirty="0" smtClean="0">
                <a:cs typeface="Times New Roman" pitchFamily="18" charset="0"/>
              </a:rPr>
              <a:t>considered to be an autoimmune disorder</a:t>
            </a:r>
            <a:endParaRPr lang="en-US" sz="2400" dirty="0" smtClean="0"/>
          </a:p>
          <a:p>
            <a:pPr marL="609600" indent="-609600" algn="l" eaLnBrk="1" hangingPunct="1">
              <a:lnSpc>
                <a:spcPct val="90000"/>
              </a:lnSpc>
              <a:buClr>
                <a:srgbClr val="FF99CC"/>
              </a:buClr>
              <a:buFont typeface="Wingdings" panose="05000000000000000000" pitchFamily="2" charset="2"/>
              <a:buNone/>
              <a:defRPr/>
            </a:pPr>
            <a:r>
              <a:rPr lang="en-US" sz="2400" b="1" dirty="0" smtClean="0">
                <a:solidFill>
                  <a:schemeClr val="folHlink"/>
                </a:solidFill>
                <a:cs typeface="Times New Roman" pitchFamily="18" charset="0"/>
              </a:rPr>
              <a:t>2-Toxic </a:t>
            </a:r>
            <a:r>
              <a:rPr lang="en-US" sz="2400" b="1" dirty="0" err="1" smtClean="0">
                <a:solidFill>
                  <a:schemeClr val="folHlink"/>
                </a:solidFill>
                <a:cs typeface="Times New Roman" pitchFamily="18" charset="0"/>
              </a:rPr>
              <a:t>uninodular</a:t>
            </a:r>
            <a:r>
              <a:rPr lang="en-US" sz="2400" b="1" dirty="0" smtClean="0">
                <a:solidFill>
                  <a:schemeClr val="folHlink"/>
                </a:solidFill>
                <a:cs typeface="Times New Roman" pitchFamily="18" charset="0"/>
              </a:rPr>
              <a:t> goiter &amp; toxic </a:t>
            </a:r>
            <a:r>
              <a:rPr lang="en-US" sz="2400" b="1" dirty="0" err="1" smtClean="0">
                <a:solidFill>
                  <a:schemeClr val="folHlink"/>
                </a:solidFill>
                <a:cs typeface="Times New Roman" pitchFamily="18" charset="0"/>
              </a:rPr>
              <a:t>multinodular</a:t>
            </a:r>
            <a:r>
              <a:rPr lang="en-US" sz="2400" b="1" dirty="0" smtClean="0">
                <a:solidFill>
                  <a:schemeClr val="folHlink"/>
                </a:solidFill>
                <a:cs typeface="Times New Roman" pitchFamily="18" charset="0"/>
              </a:rPr>
              <a:t> goiter</a:t>
            </a:r>
            <a:r>
              <a:rPr lang="en-US" sz="2400" dirty="0" smtClean="0">
                <a:solidFill>
                  <a:schemeClr val="folHlink"/>
                </a:solidFill>
                <a:cs typeface="Times New Roman" pitchFamily="18" charset="0"/>
              </a:rPr>
              <a:t> :</a:t>
            </a:r>
          </a:p>
          <a:p>
            <a:pPr marL="609600" indent="-609600" algn="l" eaLnBrk="1" hangingPunct="1">
              <a:lnSpc>
                <a:spcPct val="90000"/>
              </a:lnSpc>
              <a:buClr>
                <a:schemeClr val="accent1"/>
              </a:buClr>
              <a:buFont typeface="Wingdings" panose="05000000000000000000" pitchFamily="2" charset="2"/>
              <a:buNone/>
              <a:defRPr/>
            </a:pPr>
            <a:r>
              <a:rPr lang="en-US" sz="2400" dirty="0" smtClean="0">
                <a:cs typeface="Times New Roman" pitchFamily="18" charset="0"/>
              </a:rPr>
              <a:t>occur often in older women with nodular goiters. </a:t>
            </a:r>
          </a:p>
          <a:p>
            <a:pPr algn="l" rtl="0" eaLnBrk="1" hangingPunct="1">
              <a:buFont typeface="Wingdings" panose="05000000000000000000" pitchFamily="2" charset="2"/>
              <a:buNone/>
              <a:defRPr/>
            </a:pPr>
            <a:r>
              <a:rPr lang="en-US" sz="2400" dirty="0" smtClean="0"/>
              <a:t>3-Factitious thyrotoxicosis= thyrotoxicosis </a:t>
            </a:r>
            <a:r>
              <a:rPr lang="en-US" sz="2400" dirty="0" err="1" smtClean="0"/>
              <a:t>factitia</a:t>
            </a:r>
            <a:r>
              <a:rPr lang="en-US" sz="2400" dirty="0" smtClean="0"/>
              <a:t> (Iatrogenic hyperthyroidism) due to excess self-administration of thyroid hormone.</a:t>
            </a:r>
          </a:p>
          <a:p>
            <a:pPr algn="l" rtl="0" eaLnBrk="1" hangingPunct="1">
              <a:buFont typeface="Wingdings" panose="05000000000000000000" pitchFamily="2" charset="2"/>
              <a:buNone/>
              <a:defRPr/>
            </a:pPr>
            <a:r>
              <a:rPr lang="en-US" sz="2400" dirty="0" smtClean="0"/>
              <a:t>4-Tumors (primary and secondary tumor due to over production of T.S.H)</a:t>
            </a:r>
          </a:p>
          <a:p>
            <a:pPr algn="l" rtl="0" eaLnBrk="1" hangingPunct="1">
              <a:buFont typeface="Wingdings" panose="05000000000000000000" pitchFamily="2" charset="2"/>
              <a:buNone/>
              <a:defRPr/>
            </a:pPr>
            <a:r>
              <a:rPr lang="en-US" sz="2400" dirty="0" smtClean="0"/>
              <a:t>5-</a:t>
            </a:r>
            <a:r>
              <a:rPr lang="en-US" sz="2400" b="1" dirty="0" smtClean="0">
                <a:solidFill>
                  <a:schemeClr val="folHlink"/>
                </a:solidFill>
                <a:cs typeface="Times New Roman" pitchFamily="18" charset="0"/>
              </a:rPr>
              <a:t>Subacute </a:t>
            </a:r>
            <a:r>
              <a:rPr lang="en-US" sz="2400" b="1" dirty="0" err="1" smtClean="0">
                <a:solidFill>
                  <a:schemeClr val="folHlink"/>
                </a:solidFill>
                <a:cs typeface="Times New Roman" pitchFamily="18" charset="0"/>
              </a:rPr>
              <a:t>thyroiditis</a:t>
            </a:r>
            <a:r>
              <a:rPr lang="en-US" sz="2400" b="1" dirty="0" smtClean="0">
                <a:solidFill>
                  <a:schemeClr val="folHlink"/>
                </a:solidFill>
                <a:cs typeface="Times New Roman" pitchFamily="18" charset="0"/>
              </a:rPr>
              <a:t>:</a:t>
            </a:r>
            <a:r>
              <a:rPr lang="en-US" sz="2400" b="1" dirty="0" smtClean="0">
                <a:cs typeface="Times New Roman" pitchFamily="18" charset="0"/>
              </a:rPr>
              <a:t> </a:t>
            </a:r>
            <a:r>
              <a:rPr lang="en-US" sz="2400" dirty="0" smtClean="0">
                <a:cs typeface="Times New Roman" pitchFamily="18" charset="0"/>
              </a:rPr>
              <a:t>Is due to viral infection of the thyroid gland. </a:t>
            </a:r>
          </a:p>
          <a:p>
            <a:pPr eaLnBrk="1" hangingPunct="1">
              <a:defRPr/>
            </a:pPr>
            <a:endParaRPr lang="ar-EG"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0" y="0"/>
            <a:ext cx="9144000" cy="6500813"/>
          </a:xfrm>
        </p:spPr>
        <p:txBody>
          <a:bodyPr/>
          <a:lstStyle/>
          <a:p>
            <a:pPr algn="l" eaLnBrk="1" hangingPunct="1">
              <a:buFont typeface="Wingdings" panose="05000000000000000000" pitchFamily="2" charset="2"/>
              <a:buNone/>
            </a:pPr>
            <a:r>
              <a:rPr lang="en-US" altLang="en-US" sz="2800" b="1" u="sng" smtClean="0"/>
              <a:t>Pathogenesis of manifestations</a:t>
            </a:r>
            <a:r>
              <a:rPr lang="en-US" altLang="en-US" sz="2800" b="1" smtClean="0"/>
              <a:t>:</a:t>
            </a:r>
          </a:p>
          <a:p>
            <a:pPr algn="l" rtl="0" eaLnBrk="1" hangingPunct="1">
              <a:buFont typeface="Wingdings" panose="05000000000000000000" pitchFamily="2" charset="2"/>
              <a:buNone/>
            </a:pPr>
            <a:r>
              <a:rPr lang="en-US" altLang="en-US" sz="2800" smtClean="0"/>
              <a:t>The Pathogenesis of many manifestations of hyperthyroidism are related to the increased O</a:t>
            </a:r>
            <a:r>
              <a:rPr lang="en-US" altLang="en-US" sz="2800" baseline="-25000" smtClean="0"/>
              <a:t>2</a:t>
            </a:r>
            <a:r>
              <a:rPr lang="en-US" altLang="en-US" sz="2800" smtClean="0"/>
              <a:t> consumption and increased utilization of metabolic fuels due to hypermetabolic state as well as increase in sympathetic nervous system activity.</a:t>
            </a:r>
          </a:p>
          <a:p>
            <a:pPr algn="l" rtl="0" eaLnBrk="1" hangingPunct="1">
              <a:buFont typeface="Wingdings" panose="05000000000000000000" pitchFamily="2" charset="2"/>
              <a:buNone/>
            </a:pPr>
            <a:r>
              <a:rPr lang="en-US" altLang="en-US" sz="2800" smtClean="0"/>
              <a:t> </a:t>
            </a:r>
            <a:r>
              <a:rPr lang="en-US" altLang="en-US" sz="2800" smtClean="0">
                <a:cs typeface="Times New Roman" panose="02020603050405020304" pitchFamily="18" charset="0"/>
              </a:rPr>
              <a:t>Many of the manifestation of hyperthyroidism resemble sympathetic nervous system overactivity, although catecholamine levels are not increased. </a:t>
            </a:r>
            <a:r>
              <a:rPr lang="en-US" altLang="en-US" sz="2800" u="sng" smtClean="0">
                <a:cs typeface="Times New Roman" panose="02020603050405020304" pitchFamily="18" charset="0"/>
              </a:rPr>
              <a:t>The explanation may be:</a:t>
            </a:r>
          </a:p>
          <a:p>
            <a:pPr algn="l" eaLnBrk="1" hangingPunct="1">
              <a:lnSpc>
                <a:spcPct val="90000"/>
              </a:lnSpc>
              <a:buFont typeface="Wingdings" panose="05000000000000000000" pitchFamily="2" charset="2"/>
              <a:buNone/>
            </a:pPr>
            <a:r>
              <a:rPr lang="en-US" altLang="en-US" sz="2800" smtClean="0">
                <a:cs typeface="Times New Roman" panose="02020603050405020304" pitchFamily="18" charset="0"/>
              </a:rPr>
              <a:t>   </a:t>
            </a:r>
            <a:r>
              <a:rPr lang="en-US" altLang="en-US" sz="2800" smtClean="0">
                <a:solidFill>
                  <a:srgbClr val="66FF66"/>
                </a:solidFill>
                <a:cs typeface="Times New Roman" panose="02020603050405020304" pitchFamily="18" charset="0"/>
              </a:rPr>
              <a:t>A)</a:t>
            </a:r>
            <a:r>
              <a:rPr lang="en-US" altLang="en-US" sz="2800" smtClean="0">
                <a:cs typeface="Times New Roman" panose="02020603050405020304" pitchFamily="18" charset="0"/>
              </a:rPr>
              <a:t>  Increase number of  </a:t>
            </a:r>
            <a:r>
              <a:rPr lang="el-GR" altLang="en-US" sz="2800" smtClean="0">
                <a:cs typeface="Times New Roman" panose="02020603050405020304" pitchFamily="18" charset="0"/>
              </a:rPr>
              <a:t>β</a:t>
            </a:r>
            <a:r>
              <a:rPr lang="en-US" altLang="en-US" sz="2800" smtClean="0">
                <a:cs typeface="Times New Roman" panose="02020603050405020304" pitchFamily="18" charset="0"/>
              </a:rPr>
              <a:t>-receptor sites </a:t>
            </a:r>
          </a:p>
          <a:p>
            <a:pPr algn="l" eaLnBrk="1" hangingPunct="1">
              <a:lnSpc>
                <a:spcPct val="90000"/>
              </a:lnSpc>
              <a:buFont typeface="Wingdings" panose="05000000000000000000" pitchFamily="2" charset="2"/>
              <a:buNone/>
            </a:pPr>
            <a:r>
              <a:rPr lang="en-US" altLang="en-US" sz="2800" smtClean="0">
                <a:cs typeface="Times New Roman" panose="02020603050405020304" pitchFamily="18" charset="0"/>
              </a:rPr>
              <a:t>   </a:t>
            </a:r>
            <a:r>
              <a:rPr lang="en-US" altLang="en-US" sz="2800" smtClean="0">
                <a:solidFill>
                  <a:srgbClr val="66FF66"/>
                </a:solidFill>
                <a:cs typeface="Times New Roman" panose="02020603050405020304" pitchFamily="18" charset="0"/>
              </a:rPr>
              <a:t>B)</a:t>
            </a:r>
            <a:r>
              <a:rPr lang="en-US" altLang="en-US" sz="2800" smtClean="0">
                <a:cs typeface="Times New Roman" panose="02020603050405020304" pitchFamily="18" charset="0"/>
              </a:rPr>
              <a:t>  Enhanced amplification of the </a:t>
            </a:r>
            <a:r>
              <a:rPr lang="el-GR" altLang="en-US" sz="2800" smtClean="0">
                <a:cs typeface="Times New Roman" panose="02020603050405020304" pitchFamily="18" charset="0"/>
              </a:rPr>
              <a:t>β</a:t>
            </a:r>
            <a:r>
              <a:rPr lang="en-US" altLang="en-US" sz="2800" smtClean="0">
                <a:cs typeface="Times New Roman" panose="02020603050405020304" pitchFamily="18" charset="0"/>
              </a:rPr>
              <a:t> -receptor signal without an increase in the number of receptor sites.</a:t>
            </a:r>
            <a:endParaRPr lang="en-US" altLang="en-US" sz="2800" smtClean="0"/>
          </a:p>
          <a:p>
            <a:pPr algn="l" eaLnBrk="1" hangingPunct="1">
              <a:buFont typeface="Wingdings" panose="05000000000000000000" pitchFamily="2" charset="2"/>
              <a:buNone/>
            </a:pPr>
            <a:endParaRPr lang="ar-EG" altLang="en-US" sz="28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107950" y="115888"/>
            <a:ext cx="8928100" cy="6742112"/>
          </a:xfrm>
        </p:spPr>
        <p:txBody>
          <a:bodyPr/>
          <a:lstStyle/>
          <a:p>
            <a:pPr algn="l" eaLnBrk="1" hangingPunct="1">
              <a:buFont typeface="Wingdings" panose="05000000000000000000" pitchFamily="2" charset="2"/>
              <a:buNone/>
            </a:pPr>
            <a:r>
              <a:rPr lang="en-US" altLang="en-US" sz="2800" b="1" u="sng" smtClean="0"/>
              <a:t>Clinical presentation</a:t>
            </a:r>
            <a:r>
              <a:rPr lang="en-US" altLang="en-US" sz="2000" b="1" smtClean="0"/>
              <a:t>:</a:t>
            </a:r>
          </a:p>
          <a:p>
            <a:pPr algn="l" rtl="0" eaLnBrk="1" hangingPunct="1">
              <a:buFont typeface="Wingdings" panose="05000000000000000000" pitchFamily="2" charset="2"/>
              <a:buNone/>
            </a:pPr>
            <a:r>
              <a:rPr lang="en-US" altLang="en-US" sz="2400" smtClean="0"/>
              <a:t>The signs and symptoms of thyrotoxicosis resemble those of excessive sympathetic activity i.e. thyroid hormone may heighten the sensitivity of the body to circulating catecholamines. So the main manifestations are hypermetabolic state i.e.</a:t>
            </a:r>
          </a:p>
          <a:p>
            <a:pPr algn="l" rtl="0" eaLnBrk="1" hangingPunct="1">
              <a:buFont typeface="Wingdings" panose="05000000000000000000" pitchFamily="2" charset="2"/>
              <a:buNone/>
            </a:pPr>
            <a:r>
              <a:rPr lang="en-US" altLang="en-US" sz="2400" smtClean="0"/>
              <a:t> </a:t>
            </a:r>
            <a:r>
              <a:rPr lang="en-US" altLang="en-US" sz="2400" b="1" u="sng" smtClean="0"/>
              <a:t>General</a:t>
            </a:r>
            <a:r>
              <a:rPr lang="en-US" altLang="en-US" sz="2400" smtClean="0"/>
              <a:t>: weight loss despite increased appetite, excess sweating, muscles cramps, heat intolerance.</a:t>
            </a:r>
          </a:p>
          <a:p>
            <a:pPr algn="l" rtl="0" eaLnBrk="1" hangingPunct="1">
              <a:buFont typeface="Wingdings" panose="05000000000000000000" pitchFamily="2" charset="2"/>
              <a:buNone/>
            </a:pPr>
            <a:r>
              <a:rPr lang="en-US" altLang="en-US" sz="2400" b="1" u="sng" smtClean="0"/>
              <a:t>C.V.S:</a:t>
            </a:r>
            <a:r>
              <a:rPr lang="en-US" altLang="en-US" sz="2400" smtClean="0"/>
              <a:t> tachycardia, palpitation, tachyarrhythmias, shortness of breath, hypertension and C.H.F.</a:t>
            </a:r>
          </a:p>
          <a:p>
            <a:pPr algn="l" rtl="0" eaLnBrk="1" hangingPunct="1">
              <a:buFont typeface="Wingdings" panose="05000000000000000000" pitchFamily="2" charset="2"/>
              <a:buNone/>
            </a:pPr>
            <a:r>
              <a:rPr lang="en-US" altLang="en-US" sz="2400" b="1" u="sng" smtClean="0"/>
              <a:t>C.N.S:</a:t>
            </a:r>
            <a:r>
              <a:rPr lang="en-US" altLang="en-US" sz="2400" smtClean="0"/>
              <a:t>  nervousness, irritability, fatigability, tremors, and restlessness. </a:t>
            </a:r>
          </a:p>
          <a:p>
            <a:pPr algn="l" rtl="0" eaLnBrk="1" hangingPunct="1">
              <a:buFont typeface="Wingdings" panose="05000000000000000000" pitchFamily="2" charset="2"/>
              <a:buNone/>
            </a:pPr>
            <a:r>
              <a:rPr lang="en-US" altLang="en-US" sz="2400" b="1" u="sng" smtClean="0"/>
              <a:t>Skin:</a:t>
            </a:r>
            <a:r>
              <a:rPr lang="en-US" altLang="en-US" sz="2400" smtClean="0"/>
              <a:t>    thin and hairy.</a:t>
            </a:r>
          </a:p>
          <a:p>
            <a:pPr algn="l" rtl="0" eaLnBrk="1" hangingPunct="1">
              <a:buFont typeface="Wingdings" panose="05000000000000000000" pitchFamily="2" charset="2"/>
              <a:buNone/>
            </a:pPr>
            <a:r>
              <a:rPr lang="en-US" altLang="en-US" sz="2400" b="1" u="sng" smtClean="0"/>
              <a:t>Eye</a:t>
            </a:r>
            <a:r>
              <a:rPr lang="en-US" altLang="en-US" sz="2400" smtClean="0"/>
              <a:t>:   in graves disease there are abnormal retraction of eyelids and infrequent blinking (staring look).</a:t>
            </a:r>
          </a:p>
          <a:p>
            <a:pPr algn="l" rtl="0" eaLnBrk="1" hangingPunct="1">
              <a:buFont typeface="Wingdings" panose="05000000000000000000" pitchFamily="2" charset="2"/>
              <a:buNone/>
            </a:pPr>
            <a:r>
              <a:rPr lang="en-US" altLang="en-US" sz="2400" b="1" smtClean="0"/>
              <a:t> N.B.:  </a:t>
            </a:r>
            <a:r>
              <a:rPr lang="en-US" altLang="en-US" sz="2400" i="1" smtClean="0"/>
              <a:t>Not all manifestations will be seen in every patient.</a:t>
            </a:r>
            <a:endParaRPr lang="en-US" altLang="en-US" sz="2400" smtClean="0"/>
          </a:p>
          <a:p>
            <a:pPr algn="l" rtl="0" eaLnBrk="1" hangingPunct="1">
              <a:buFont typeface="Wingdings" panose="05000000000000000000" pitchFamily="2" charset="2"/>
              <a:buNone/>
            </a:pPr>
            <a:r>
              <a:rPr lang="en-US" altLang="en-US" sz="2400" b="1" smtClean="0"/>
              <a:t> </a:t>
            </a:r>
            <a:endParaRPr lang="en-US" altLang="en-US" sz="2400" smtClean="0"/>
          </a:p>
          <a:p>
            <a:pPr algn="l" rtl="0" eaLnBrk="1" hangingPunct="1">
              <a:buFont typeface="Wingdings" panose="05000000000000000000" pitchFamily="2" charset="2"/>
              <a:buNone/>
            </a:pPr>
            <a:endParaRPr lang="en-US" altLang="en-US" sz="2000" smtClean="0"/>
          </a:p>
          <a:p>
            <a:pPr algn="l" eaLnBrk="1" hangingPunct="1">
              <a:buFont typeface="Wingdings" panose="05000000000000000000" pitchFamily="2" charset="2"/>
              <a:buNone/>
            </a:pPr>
            <a:endParaRPr lang="ar-EG" altLang="en-US" sz="20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ChangeArrowheads="1"/>
          </p:cNvSpPr>
          <p:nvPr/>
        </p:nvSpPr>
        <p:spPr bwMode="auto">
          <a:xfrm>
            <a:off x="781050" y="1963738"/>
            <a:ext cx="767715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accent2"/>
              </a:buClr>
              <a:buSzPct val="9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u"/>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SzPct val="90000"/>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SA" altLang="en-US" sz="1800"/>
          </a:p>
        </p:txBody>
      </p:sp>
      <p:sp>
        <p:nvSpPr>
          <p:cNvPr id="20483" name="Rectangle 1028"/>
          <p:cNvSpPr>
            <a:spLocks noGrp="1" noChangeArrowheads="1"/>
          </p:cNvSpPr>
          <p:nvPr>
            <p:ph type="body" idx="1"/>
          </p:nvPr>
        </p:nvSpPr>
        <p:spPr>
          <a:xfrm>
            <a:off x="0" y="357188"/>
            <a:ext cx="9144000" cy="6500812"/>
          </a:xfrm>
          <a:noFill/>
        </p:spPr>
        <p:txBody>
          <a:bodyPr/>
          <a:lstStyle/>
          <a:p>
            <a:pPr algn="l">
              <a:lnSpc>
                <a:spcPct val="80000"/>
              </a:lnSpc>
              <a:buFont typeface="Wingdings" panose="05000000000000000000" pitchFamily="2" charset="2"/>
              <a:buNone/>
            </a:pPr>
            <a:endParaRPr lang="en-US" altLang="en-US" sz="2400" smtClean="0"/>
          </a:p>
          <a:p>
            <a:pPr algn="l">
              <a:lnSpc>
                <a:spcPct val="80000"/>
              </a:lnSpc>
              <a:buFont typeface="Wingdings" panose="05000000000000000000" pitchFamily="2" charset="2"/>
              <a:buNone/>
            </a:pPr>
            <a:r>
              <a:rPr lang="en-US" altLang="en-US" sz="2400" b="1" u="sng" smtClean="0">
                <a:solidFill>
                  <a:srgbClr val="FFFFCC"/>
                </a:solidFill>
              </a:rPr>
              <a:t>Graves' disease</a:t>
            </a:r>
            <a:r>
              <a:rPr lang="en-US" altLang="en-US" sz="2400" smtClean="0">
                <a:solidFill>
                  <a:srgbClr val="FFFFCC"/>
                </a:solidFill>
              </a:rPr>
              <a:t>:</a:t>
            </a:r>
          </a:p>
          <a:p>
            <a:pPr algn="l">
              <a:lnSpc>
                <a:spcPct val="80000"/>
              </a:lnSpc>
              <a:buFont typeface="Wingdings" panose="05000000000000000000" pitchFamily="2" charset="2"/>
              <a:buNone/>
            </a:pPr>
            <a:r>
              <a:rPr lang="en-US" altLang="en-US" sz="2400" smtClean="0"/>
              <a:t>	</a:t>
            </a:r>
            <a:r>
              <a:rPr lang="en-US" altLang="en-US" smtClean="0"/>
              <a:t>Most common form of hyperthyroidism</a:t>
            </a:r>
          </a:p>
          <a:p>
            <a:pPr algn="l">
              <a:lnSpc>
                <a:spcPct val="80000"/>
              </a:lnSpc>
              <a:buFont typeface="Wingdings" panose="05000000000000000000" pitchFamily="2" charset="2"/>
              <a:buNone/>
            </a:pPr>
            <a:r>
              <a:rPr lang="en-US" altLang="en-US" smtClean="0"/>
              <a:t>	Thyroid-stimulating immunoglobulins (TSIg) interact 	with the TSH receptor, activate the thyroid</a:t>
            </a:r>
          </a:p>
          <a:p>
            <a:pPr algn="l">
              <a:lnSpc>
                <a:spcPct val="80000"/>
              </a:lnSpc>
              <a:buFont typeface="Wingdings" panose="05000000000000000000" pitchFamily="2" charset="2"/>
              <a:buNone/>
            </a:pPr>
            <a:r>
              <a:rPr lang="en-US" altLang="en-US" smtClean="0"/>
              <a:t>	</a:t>
            </a:r>
            <a:r>
              <a:rPr lang="en-US" altLang="en-US" u="sng" smtClean="0"/>
              <a:t>Symptoms:</a:t>
            </a:r>
            <a:r>
              <a:rPr lang="en-US" altLang="en-US" smtClean="0"/>
              <a:t> </a:t>
            </a:r>
          </a:p>
          <a:p>
            <a:pPr algn="l">
              <a:lnSpc>
                <a:spcPct val="80000"/>
              </a:lnSpc>
              <a:buFont typeface="Wingdings" panose="05000000000000000000" pitchFamily="2" charset="2"/>
              <a:buNone/>
            </a:pPr>
            <a:r>
              <a:rPr lang="en-US" altLang="en-US" smtClean="0"/>
              <a:t>		Diffuse goiter</a:t>
            </a:r>
          </a:p>
          <a:p>
            <a:pPr algn="l">
              <a:lnSpc>
                <a:spcPct val="80000"/>
              </a:lnSpc>
              <a:buFont typeface="Wingdings" panose="05000000000000000000" pitchFamily="2" charset="2"/>
              <a:buNone/>
            </a:pPr>
            <a:r>
              <a:rPr lang="en-US" altLang="en-US" smtClean="0"/>
              <a:t>		Exophthalmus - protruding eyes,  mucopolysaccharide 	infiltration of the extraocular tissue</a:t>
            </a:r>
          </a:p>
          <a:p>
            <a:pPr algn="l">
              <a:lnSpc>
                <a:spcPct val="80000"/>
              </a:lnSpc>
              <a:buFont typeface="Wingdings" panose="05000000000000000000" pitchFamily="2" charset="2"/>
              <a:buNone/>
            </a:pPr>
            <a:r>
              <a:rPr lang="en-US" altLang="en-US" smtClean="0"/>
              <a:t>		Other signs of hyperthyroidism (above)</a:t>
            </a:r>
          </a:p>
          <a:p>
            <a:pPr>
              <a:lnSpc>
                <a:spcPct val="80000"/>
              </a:lnSpc>
            </a:pPr>
            <a:endParaRPr lang="en-US"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285750" y="285750"/>
            <a:ext cx="8501063" cy="6215063"/>
          </a:xfrm>
        </p:spPr>
        <p:txBody>
          <a:bodyPr/>
          <a:lstStyle/>
          <a:p>
            <a:pPr algn="l" eaLnBrk="1" hangingPunct="1">
              <a:buFont typeface="Wingdings" panose="05000000000000000000" pitchFamily="2" charset="2"/>
              <a:buNone/>
            </a:pPr>
            <a:r>
              <a:rPr lang="en-US" altLang="en-US" sz="2400" b="1" i="1" u="sng" smtClean="0"/>
              <a:t>Diagnosis</a:t>
            </a:r>
            <a:r>
              <a:rPr lang="en-US" altLang="en-US" sz="2400" b="1" smtClean="0"/>
              <a:t>:</a:t>
            </a:r>
          </a:p>
          <a:p>
            <a:pPr algn="l" rtl="0" eaLnBrk="1" hangingPunct="1">
              <a:buFont typeface="Wingdings" panose="05000000000000000000" pitchFamily="2" charset="2"/>
              <a:buNone/>
            </a:pPr>
            <a:r>
              <a:rPr lang="en-US" altLang="en-US" sz="2400" smtClean="0"/>
              <a:t>1-Physical examination: signs and symptoms of thyrotoxicosis.</a:t>
            </a:r>
          </a:p>
          <a:p>
            <a:pPr algn="l" rtl="0" eaLnBrk="1" hangingPunct="1">
              <a:buFont typeface="Wingdings" panose="05000000000000000000" pitchFamily="2" charset="2"/>
              <a:buNone/>
            </a:pPr>
            <a:r>
              <a:rPr lang="en-US" altLang="en-US" sz="2400" smtClean="0"/>
              <a:t>2-Specific diagnostic tests:  </a:t>
            </a:r>
          </a:p>
          <a:p>
            <a:pPr algn="l" rtl="0" eaLnBrk="1" hangingPunct="1">
              <a:buFont typeface="Wingdings" panose="05000000000000000000" pitchFamily="2" charset="2"/>
              <a:buNone/>
            </a:pPr>
            <a:r>
              <a:rPr lang="en-US" altLang="en-US" sz="2400" smtClean="0"/>
              <a:t>3-TSH, total T</a:t>
            </a:r>
            <a:r>
              <a:rPr lang="en-US" altLang="en-US" sz="2400" baseline="-25000" smtClean="0"/>
              <a:t>3</a:t>
            </a:r>
            <a:r>
              <a:rPr lang="en-US" altLang="en-US" sz="2400" smtClean="0"/>
              <a:t>, total T</a:t>
            </a:r>
            <a:r>
              <a:rPr lang="en-US" altLang="en-US" sz="2400" baseline="-25000" smtClean="0"/>
              <a:t>4</a:t>
            </a:r>
            <a:r>
              <a:rPr lang="en-US" altLang="en-US" sz="2400" smtClean="0"/>
              <a:t>.</a:t>
            </a:r>
          </a:p>
          <a:p>
            <a:pPr algn="l" rtl="0" eaLnBrk="1" hangingPunct="1">
              <a:buFont typeface="Wingdings" panose="05000000000000000000" pitchFamily="2" charset="2"/>
              <a:buNone/>
            </a:pPr>
            <a:r>
              <a:rPr lang="en-US" altLang="en-US" sz="2400" smtClean="0"/>
              <a:t>4-Positive thyroid antibodies.</a:t>
            </a:r>
          </a:p>
          <a:p>
            <a:pPr algn="l" rtl="0" eaLnBrk="1" hangingPunct="1">
              <a:buFont typeface="Wingdings" panose="05000000000000000000" pitchFamily="2" charset="2"/>
              <a:buNone/>
            </a:pPr>
            <a:r>
              <a:rPr lang="en-US" altLang="en-US" sz="2400" smtClean="0"/>
              <a:t>5-Radio active-Iodine uptake (RAIU).</a:t>
            </a:r>
          </a:p>
          <a:p>
            <a:pPr algn="l" rtl="0" eaLnBrk="1" hangingPunct="1">
              <a:buFont typeface="Wingdings" panose="05000000000000000000" pitchFamily="2" charset="2"/>
              <a:buNone/>
            </a:pPr>
            <a:r>
              <a:rPr lang="en-US" altLang="en-US" sz="2400" smtClean="0"/>
              <a:t>6-Thyroid scan.</a:t>
            </a:r>
          </a:p>
          <a:p>
            <a:pPr algn="l" rtl="0" eaLnBrk="1" hangingPunct="1">
              <a:buFont typeface="Wingdings" panose="05000000000000000000" pitchFamily="2" charset="2"/>
              <a:buNone/>
            </a:pPr>
            <a:r>
              <a:rPr lang="en-US" altLang="en-US" sz="2400" b="1" i="1" smtClean="0"/>
              <a:t> </a:t>
            </a:r>
            <a:endParaRPr lang="en-US" altLang="en-US" sz="2400" smtClean="0"/>
          </a:p>
          <a:p>
            <a:pPr algn="l" rtl="0" eaLnBrk="1" hangingPunct="1">
              <a:buFont typeface="Wingdings" panose="05000000000000000000" pitchFamily="2" charset="2"/>
              <a:buNone/>
            </a:pPr>
            <a:r>
              <a:rPr lang="en-US" altLang="en-US" sz="2400" b="1" i="1" smtClean="0"/>
              <a:t>N.B: </a:t>
            </a:r>
            <a:endParaRPr lang="en-US" altLang="en-US" sz="2400" smtClean="0"/>
          </a:p>
          <a:p>
            <a:pPr algn="l" rtl="0" eaLnBrk="1" hangingPunct="1">
              <a:buFont typeface="Wingdings" panose="05000000000000000000" pitchFamily="2" charset="2"/>
              <a:buNone/>
            </a:pPr>
            <a:r>
              <a:rPr lang="en-US" altLang="en-US" sz="2400" i="1" smtClean="0"/>
              <a:t>*  T3 is more important in diagnosis because it is active hormone.</a:t>
            </a:r>
            <a:endParaRPr lang="en-US" altLang="en-US" sz="2400" smtClean="0"/>
          </a:p>
          <a:p>
            <a:pPr algn="l" rtl="0" eaLnBrk="1" hangingPunct="1">
              <a:buFont typeface="Wingdings" panose="05000000000000000000" pitchFamily="2" charset="2"/>
              <a:buNone/>
            </a:pPr>
            <a:r>
              <a:rPr lang="en-US" altLang="en-US" sz="2400" i="1" smtClean="0"/>
              <a:t>* T.S.H. decreases in all cases except pituitary tumor.</a:t>
            </a:r>
            <a:endParaRPr lang="en-US" altLang="en-US" sz="2400" smtClean="0"/>
          </a:p>
          <a:p>
            <a:pPr eaLnBrk="1" hangingPunct="1"/>
            <a:endParaRPr lang="ar-EG" altLang="en-US" sz="2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81000"/>
            <a:ext cx="7772400" cy="1555750"/>
          </a:xfrm>
        </p:spPr>
        <p:txBody>
          <a:bodyPr/>
          <a:lstStyle/>
          <a:p>
            <a:pPr eaLnBrk="1" hangingPunct="1"/>
            <a:r>
              <a:rPr lang="en-US" altLang="en-US" sz="5400" b="1" smtClean="0">
                <a:solidFill>
                  <a:schemeClr val="accent1"/>
                </a:solidFill>
              </a:rPr>
              <a:t>Thyroid Gland</a:t>
            </a:r>
            <a:r>
              <a:rPr lang="en-US" altLang="en-US" smtClean="0"/>
              <a:t> </a:t>
            </a:r>
          </a:p>
        </p:txBody>
      </p:sp>
      <p:sp>
        <p:nvSpPr>
          <p:cNvPr id="4099" name="Rectangle 3"/>
          <p:cNvSpPr>
            <a:spLocks noGrp="1" noChangeArrowheads="1"/>
          </p:cNvSpPr>
          <p:nvPr>
            <p:ph type="subTitle" idx="1"/>
          </p:nvPr>
        </p:nvSpPr>
        <p:spPr>
          <a:xfrm>
            <a:off x="228600" y="2057400"/>
            <a:ext cx="8610600" cy="4495800"/>
          </a:xfrm>
        </p:spPr>
        <p:txBody>
          <a:bodyPr/>
          <a:lstStyle/>
          <a:p>
            <a:pPr algn="l" eaLnBrk="1" hangingPunct="1">
              <a:buClr>
                <a:srgbClr val="FFCC99"/>
              </a:buClr>
            </a:pPr>
            <a:r>
              <a:rPr lang="en-US" altLang="en-US" smtClean="0">
                <a:cs typeface="Times New Roman" panose="02020603050405020304" pitchFamily="18" charset="0"/>
              </a:rPr>
              <a:t> </a:t>
            </a:r>
            <a:r>
              <a:rPr lang="en-US" altLang="en-US" sz="4000" smtClean="0">
                <a:cs typeface="Times New Roman" panose="02020603050405020304" pitchFamily="18" charset="0"/>
              </a:rPr>
              <a:t>The normal thyroid gland secretes:</a:t>
            </a:r>
          </a:p>
          <a:p>
            <a:pPr algn="l" eaLnBrk="1" hangingPunct="1">
              <a:buClr>
                <a:srgbClr val="FFCC99"/>
              </a:buClr>
            </a:pPr>
            <a:r>
              <a:rPr lang="en-US" altLang="en-US" sz="4000" smtClean="0">
                <a:solidFill>
                  <a:srgbClr val="33CC33"/>
                </a:solidFill>
                <a:cs typeface="Times New Roman" panose="02020603050405020304" pitchFamily="18" charset="0"/>
              </a:rPr>
              <a:t>1- </a:t>
            </a:r>
            <a:r>
              <a:rPr lang="en-US" altLang="en-US" sz="4000" smtClean="0">
                <a:cs typeface="Times New Roman" panose="02020603050405020304" pitchFamily="18" charset="0"/>
              </a:rPr>
              <a:t>T3(Triiodothyronine)</a:t>
            </a:r>
          </a:p>
          <a:p>
            <a:pPr algn="l" eaLnBrk="1" hangingPunct="1">
              <a:buClr>
                <a:srgbClr val="FFCC99"/>
              </a:buClr>
            </a:pPr>
            <a:r>
              <a:rPr lang="en-US" altLang="en-US" sz="4000" smtClean="0">
                <a:solidFill>
                  <a:srgbClr val="33CC33"/>
                </a:solidFill>
                <a:cs typeface="Times New Roman" panose="02020603050405020304" pitchFamily="18" charset="0"/>
              </a:rPr>
              <a:t>2- </a:t>
            </a:r>
            <a:r>
              <a:rPr lang="en-US" altLang="en-US" sz="4000" smtClean="0">
                <a:cs typeface="Times New Roman" panose="02020603050405020304" pitchFamily="18" charset="0"/>
              </a:rPr>
              <a:t>T4 (Tetraiodothyronine) </a:t>
            </a:r>
          </a:p>
          <a:p>
            <a:pPr algn="l" eaLnBrk="1" hangingPunct="1">
              <a:buClr>
                <a:srgbClr val="FFCC99"/>
              </a:buClr>
            </a:pPr>
            <a:r>
              <a:rPr lang="en-US" altLang="en-US" sz="4000" smtClean="0">
                <a:solidFill>
                  <a:srgbClr val="33CC33"/>
                </a:solidFill>
                <a:cs typeface="Times New Roman" panose="02020603050405020304" pitchFamily="18" charset="0"/>
              </a:rPr>
              <a:t>3- </a:t>
            </a:r>
            <a:r>
              <a:rPr lang="en-US" altLang="en-US" sz="4000" smtClean="0">
                <a:cs typeface="Times New Roman" panose="02020603050405020304" pitchFamily="18" charset="0"/>
              </a:rPr>
              <a:t>Calcitonin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goitresm">
            <a:hlinkClick r:id="rId2"/>
          </p:cNvPr>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622300" y="1001713"/>
            <a:ext cx="1644650" cy="1781175"/>
          </a:xfrm>
        </p:spPr>
      </p:pic>
      <p:pic>
        <p:nvPicPr>
          <p:cNvPr id="22531" name="Picture 6" descr="1354thyrotox1">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63888" y="1027113"/>
            <a:ext cx="1728787"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7" descr="thyoid_mass">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6388" y="4014788"/>
            <a:ext cx="1871662"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8" descr="Goiter">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47963" y="3978275"/>
            <a:ext cx="2303462"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9" descr="multipletoxic">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92813" y="3975100"/>
            <a:ext cx="165735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10" descr="view_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62613" y="952500"/>
            <a:ext cx="3025775"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ChangeArrowheads="1"/>
          </p:cNvSpPr>
          <p:nvPr/>
        </p:nvSpPr>
        <p:spPr bwMode="auto">
          <a:xfrm>
            <a:off x="781050" y="1963738"/>
            <a:ext cx="767715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accent2"/>
              </a:buClr>
              <a:buSzPct val="9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u"/>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SzPct val="90000"/>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SA" altLang="en-US" sz="1800"/>
          </a:p>
        </p:txBody>
      </p:sp>
      <p:pic>
        <p:nvPicPr>
          <p:cNvPr id="23555" name="Picture 1029" descr="thyroi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175" y="1214438"/>
            <a:ext cx="2663825" cy="4870450"/>
          </a:xfrm>
          <a:prstGeom prst="rect">
            <a:avLst/>
          </a:prstGeom>
          <a:noFill/>
          <a:ln w="28575">
            <a:solidFill>
              <a:schemeClr val="hlink"/>
            </a:solidFill>
            <a:miter lim="800000"/>
            <a:headEnd/>
            <a:tailEnd/>
          </a:ln>
          <a:extLst>
            <a:ext uri="{909E8E84-426E-40DD-AFC4-6F175D3DCCD1}">
              <a14:hiddenFill xmlns:a14="http://schemas.microsoft.com/office/drawing/2010/main">
                <a:solidFill>
                  <a:srgbClr val="FFFFFF"/>
                </a:solidFill>
              </a14:hiddenFill>
            </a:ext>
          </a:extLst>
        </p:spPr>
      </p:pic>
      <p:pic>
        <p:nvPicPr>
          <p:cNvPr id="23556" name="Picture 1030" descr="thyrPOSTsm">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0563" y="1214438"/>
            <a:ext cx="4071937" cy="497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b="1" smtClean="0">
                <a:solidFill>
                  <a:srgbClr val="FFFF00"/>
                </a:solidFill>
                <a:cs typeface="Times New Roman" panose="02020603050405020304" pitchFamily="18" charset="0"/>
              </a:rPr>
              <a:t>MANAGEMENT</a:t>
            </a:r>
            <a:r>
              <a:rPr lang="en-US" altLang="en-US" smtClean="0"/>
              <a:t> </a:t>
            </a:r>
          </a:p>
        </p:txBody>
      </p:sp>
      <p:sp>
        <p:nvSpPr>
          <p:cNvPr id="24579" name="Rectangle 3"/>
          <p:cNvSpPr>
            <a:spLocks noGrp="1" noChangeArrowheads="1"/>
          </p:cNvSpPr>
          <p:nvPr>
            <p:ph type="body" idx="1"/>
          </p:nvPr>
        </p:nvSpPr>
        <p:spPr>
          <a:xfrm>
            <a:off x="304800" y="1524000"/>
            <a:ext cx="8839200" cy="4606925"/>
          </a:xfrm>
        </p:spPr>
        <p:txBody>
          <a:bodyPr/>
          <a:lstStyle/>
          <a:p>
            <a:pPr algn="l" eaLnBrk="1" hangingPunct="1">
              <a:buFont typeface="Wingdings" panose="05000000000000000000" pitchFamily="2" charset="2"/>
              <a:buNone/>
            </a:pPr>
            <a:endParaRPr lang="en-US" altLang="en-US" smtClean="0"/>
          </a:p>
          <a:p>
            <a:pPr algn="l" eaLnBrk="1" hangingPunct="1">
              <a:buClr>
                <a:srgbClr val="FF6600"/>
              </a:buClr>
              <a:buSzPct val="105000"/>
              <a:buFont typeface="Wingdings" panose="05000000000000000000" pitchFamily="2" charset="2"/>
              <a:buNone/>
            </a:pPr>
            <a:r>
              <a:rPr lang="en-US" altLang="en-US" smtClean="0">
                <a:cs typeface="Times New Roman" panose="02020603050405020304" pitchFamily="18" charset="0"/>
              </a:rPr>
              <a:t>These are the 3 primary lines for controlling hyperthyroidism: </a:t>
            </a:r>
          </a:p>
          <a:p>
            <a:pPr algn="l" eaLnBrk="1" hangingPunct="1">
              <a:buFont typeface="Wingdings" panose="05000000000000000000" pitchFamily="2" charset="2"/>
              <a:buNone/>
            </a:pPr>
            <a:r>
              <a:rPr lang="en-US" altLang="en-US" smtClean="0">
                <a:cs typeface="Times New Roman" panose="02020603050405020304" pitchFamily="18" charset="0"/>
              </a:rPr>
              <a:t>	</a:t>
            </a:r>
            <a:r>
              <a:rPr lang="en-US" altLang="en-US" smtClean="0">
                <a:solidFill>
                  <a:schemeClr val="accent1"/>
                </a:solidFill>
                <a:cs typeface="Times New Roman" panose="02020603050405020304" pitchFamily="18" charset="0"/>
              </a:rPr>
              <a:t>(1)</a:t>
            </a:r>
            <a:r>
              <a:rPr lang="en-US" altLang="en-US" smtClean="0">
                <a:cs typeface="Times New Roman" panose="02020603050405020304" pitchFamily="18" charset="0"/>
              </a:rPr>
              <a:t> Antithyroid drug therapy.</a:t>
            </a:r>
          </a:p>
          <a:p>
            <a:pPr algn="l" eaLnBrk="1" hangingPunct="1">
              <a:buFont typeface="Wingdings" panose="05000000000000000000" pitchFamily="2" charset="2"/>
              <a:buNone/>
            </a:pPr>
            <a:r>
              <a:rPr lang="en-US" altLang="en-US" smtClean="0">
                <a:cs typeface="Times New Roman" panose="02020603050405020304" pitchFamily="18" charset="0"/>
              </a:rPr>
              <a:t>	</a:t>
            </a:r>
            <a:r>
              <a:rPr lang="en-US" altLang="en-US" smtClean="0">
                <a:solidFill>
                  <a:schemeClr val="accent1"/>
                </a:solidFill>
                <a:cs typeface="Times New Roman" panose="02020603050405020304" pitchFamily="18" charset="0"/>
              </a:rPr>
              <a:t>(2)</a:t>
            </a:r>
            <a:r>
              <a:rPr lang="en-US" altLang="en-US" smtClean="0">
                <a:cs typeface="Times New Roman" panose="02020603050405020304" pitchFamily="18" charset="0"/>
              </a:rPr>
              <a:t> Destruction of the gland with radioactive iodine.</a:t>
            </a:r>
          </a:p>
          <a:p>
            <a:pPr algn="l" eaLnBrk="1" hangingPunct="1">
              <a:buFont typeface="Wingdings" panose="05000000000000000000" pitchFamily="2" charset="2"/>
              <a:buNone/>
            </a:pPr>
            <a:r>
              <a:rPr lang="en-US" altLang="en-US" smtClean="0">
                <a:cs typeface="Times New Roman" panose="02020603050405020304" pitchFamily="18" charset="0"/>
              </a:rPr>
              <a:t>	</a:t>
            </a:r>
            <a:r>
              <a:rPr lang="en-US" altLang="en-US" smtClean="0">
                <a:solidFill>
                  <a:schemeClr val="accent1"/>
                </a:solidFill>
                <a:cs typeface="Times New Roman" panose="02020603050405020304" pitchFamily="18" charset="0"/>
              </a:rPr>
              <a:t>(3)</a:t>
            </a:r>
            <a:r>
              <a:rPr lang="en-US" altLang="en-US" smtClean="0">
                <a:cs typeface="Times New Roman" panose="02020603050405020304" pitchFamily="18" charset="0"/>
              </a:rPr>
              <a:t> Surgical thyroidectomy.</a:t>
            </a:r>
          </a:p>
          <a:p>
            <a:pPr algn="l" eaLnBrk="1" hangingPunct="1">
              <a:buFont typeface="Wingdings" panose="05000000000000000000" pitchFamily="2" charset="2"/>
              <a:buNone/>
            </a:pPr>
            <a:endParaRPr lang="en-US"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solidFill>
                  <a:srgbClr val="FF66CC"/>
                </a:solidFill>
                <a:cs typeface="Times New Roman" panose="02020603050405020304" pitchFamily="18" charset="0"/>
              </a:rPr>
              <a:t>ANTITHYROID DRUG THERAPY</a:t>
            </a:r>
            <a:r>
              <a:rPr lang="en-US" altLang="en-US" smtClean="0"/>
              <a:t> </a:t>
            </a:r>
          </a:p>
        </p:txBody>
      </p:sp>
      <p:sp>
        <p:nvSpPr>
          <p:cNvPr id="25603" name="Rectangle 3"/>
          <p:cNvSpPr>
            <a:spLocks noGrp="1" noChangeArrowheads="1"/>
          </p:cNvSpPr>
          <p:nvPr>
            <p:ph type="body" idx="1"/>
          </p:nvPr>
        </p:nvSpPr>
        <p:spPr>
          <a:xfrm>
            <a:off x="0" y="1600200"/>
            <a:ext cx="9144000" cy="4953000"/>
          </a:xfrm>
        </p:spPr>
        <p:txBody>
          <a:bodyPr/>
          <a:lstStyle/>
          <a:p>
            <a:pPr marL="533400" indent="-533400" algn="l" eaLnBrk="1" hangingPunct="1">
              <a:buClr>
                <a:srgbClr val="009900"/>
              </a:buClr>
              <a:buSzPct val="120000"/>
              <a:buFont typeface="Wingdings" panose="05000000000000000000" pitchFamily="2" charset="2"/>
              <a:buNone/>
            </a:pPr>
            <a:r>
              <a:rPr lang="en-US" altLang="en-US" sz="2800" smtClean="0">
                <a:cs typeface="Times New Roman" panose="02020603050405020304" pitchFamily="18" charset="0"/>
              </a:rPr>
              <a:t> </a:t>
            </a:r>
            <a:r>
              <a:rPr lang="en-US" altLang="en-US" smtClean="0">
                <a:solidFill>
                  <a:srgbClr val="FFFF66"/>
                </a:solidFill>
                <a:cs typeface="Times New Roman" panose="02020603050405020304" pitchFamily="18" charset="0"/>
              </a:rPr>
              <a:t>Classification according to</a:t>
            </a:r>
          </a:p>
          <a:p>
            <a:pPr marL="533400" indent="-533400" algn="l" eaLnBrk="1" hangingPunct="1">
              <a:buClr>
                <a:srgbClr val="009900"/>
              </a:buClr>
              <a:buSzPct val="120000"/>
              <a:buFont typeface="Wingdings" panose="05000000000000000000" pitchFamily="2" charset="2"/>
              <a:buNone/>
            </a:pPr>
            <a:r>
              <a:rPr lang="en-US" altLang="en-US" smtClean="0">
                <a:solidFill>
                  <a:srgbClr val="FFFF66"/>
                </a:solidFill>
                <a:cs typeface="Times New Roman" panose="02020603050405020304" pitchFamily="18" charset="0"/>
              </a:rPr>
              <a:t>     the mechanism of action:</a:t>
            </a:r>
            <a:endParaRPr lang="en-US" altLang="en-US" b="1" i="1" smtClean="0">
              <a:solidFill>
                <a:srgbClr val="FFFF66"/>
              </a:solidFill>
              <a:cs typeface="Times New Roman" panose="02020603050405020304" pitchFamily="18" charset="0"/>
            </a:endParaRPr>
          </a:p>
          <a:p>
            <a:pPr marL="533400" indent="-533400" algn="l" eaLnBrk="1" hangingPunct="1">
              <a:buClr>
                <a:schemeClr val="accent1"/>
              </a:buClr>
              <a:buFont typeface="Wingdings" panose="05000000000000000000" pitchFamily="2" charset="2"/>
              <a:buNone/>
            </a:pPr>
            <a:r>
              <a:rPr lang="en-US" altLang="en-US" sz="2800" smtClean="0">
                <a:cs typeface="Times New Roman" panose="02020603050405020304" pitchFamily="18" charset="0"/>
              </a:rPr>
              <a:t>1-Drugs inhibiting the uptake of iodide by the thyroid gland e.g. perchlorates </a:t>
            </a:r>
          </a:p>
          <a:p>
            <a:pPr marL="533400" indent="-533400" algn="l" eaLnBrk="1" hangingPunct="1">
              <a:buClr>
                <a:schemeClr val="accent1"/>
              </a:buClr>
              <a:buFont typeface="Wingdings" panose="05000000000000000000" pitchFamily="2" charset="2"/>
              <a:buNone/>
            </a:pPr>
            <a:r>
              <a:rPr lang="en-US" altLang="en-US" sz="2800" smtClean="0">
                <a:cs typeface="Times New Roman" panose="02020603050405020304" pitchFamily="18" charset="0"/>
              </a:rPr>
              <a:t>2-Drugs inhibiting the oxidation of iodide e.g. Thiouracil (thioamides).</a:t>
            </a:r>
          </a:p>
          <a:p>
            <a:pPr marL="533400" indent="-533400" algn="l" eaLnBrk="1" hangingPunct="1">
              <a:buClr>
                <a:schemeClr val="accent1"/>
              </a:buClr>
              <a:buFont typeface="Wingdings" panose="05000000000000000000" pitchFamily="2" charset="2"/>
              <a:buNone/>
            </a:pPr>
            <a:r>
              <a:rPr lang="en-US" altLang="en-US" sz="2800" smtClean="0">
                <a:cs typeface="Times New Roman" panose="02020603050405020304" pitchFamily="18" charset="0"/>
              </a:rPr>
              <a:t>3-Drugs inhibiting the release of thyroid hormones e.g. iodides</a:t>
            </a:r>
          </a:p>
          <a:p>
            <a:pPr marL="533400" indent="-533400" algn="l" eaLnBrk="1" hangingPunct="1">
              <a:buClr>
                <a:schemeClr val="accent1"/>
              </a:buClr>
              <a:buFont typeface="Wingdings" panose="05000000000000000000" pitchFamily="2" charset="2"/>
              <a:buNone/>
            </a:pPr>
            <a:r>
              <a:rPr lang="en-US" altLang="en-US" sz="2800" smtClean="0">
                <a:cs typeface="Times New Roman" panose="02020603050405020304" pitchFamily="18" charset="0"/>
              </a:rPr>
              <a:t> 4-Drugs destroying the gland by radiation e.g. radioactive iodine. </a:t>
            </a:r>
          </a:p>
          <a:p>
            <a:pPr marL="533400" indent="-533400" algn="l" eaLnBrk="1" hangingPunct="1">
              <a:buClr>
                <a:schemeClr val="accent1"/>
              </a:buClr>
              <a:buFont typeface="Wingdings" panose="05000000000000000000" pitchFamily="2" charset="2"/>
              <a:buNone/>
            </a:pPr>
            <a:r>
              <a:rPr lang="en-US" altLang="en-US" sz="2800" smtClean="0">
                <a:cs typeface="Times New Roman" panose="02020603050405020304" pitchFamily="18" charset="0"/>
              </a:rPr>
              <a:t>.</a:t>
            </a:r>
            <a:endParaRPr lang="en-US" altLang="en-US" sz="28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z="4000" smtClean="0">
                <a:solidFill>
                  <a:srgbClr val="009900"/>
                </a:solidFill>
                <a:cs typeface="Times New Roman" panose="02020603050405020304" pitchFamily="18" charset="0"/>
              </a:rPr>
              <a:t>PERCHLORATE (Anion Inhibitors)</a:t>
            </a:r>
            <a:br>
              <a:rPr lang="en-US" altLang="en-US" sz="4000" smtClean="0">
                <a:solidFill>
                  <a:srgbClr val="009900"/>
                </a:solidFill>
                <a:cs typeface="Times New Roman" panose="02020603050405020304" pitchFamily="18" charset="0"/>
              </a:rPr>
            </a:br>
            <a:endParaRPr lang="en-US" altLang="en-US" sz="4000" smtClean="0">
              <a:solidFill>
                <a:srgbClr val="009900"/>
              </a:solidFill>
              <a:cs typeface="Times New Roman" panose="02020603050405020304" pitchFamily="18" charset="0"/>
            </a:endParaRPr>
          </a:p>
        </p:txBody>
      </p:sp>
      <p:sp>
        <p:nvSpPr>
          <p:cNvPr id="26627" name="Rectangle 3"/>
          <p:cNvSpPr>
            <a:spLocks noGrp="1" noChangeArrowheads="1"/>
          </p:cNvSpPr>
          <p:nvPr>
            <p:ph type="body" idx="1"/>
          </p:nvPr>
        </p:nvSpPr>
        <p:spPr>
          <a:xfrm>
            <a:off x="0" y="1295400"/>
            <a:ext cx="9144000" cy="5257800"/>
          </a:xfrm>
        </p:spPr>
        <p:txBody>
          <a:bodyPr/>
          <a:lstStyle/>
          <a:p>
            <a:pPr algn="l" eaLnBrk="1" hangingPunct="1">
              <a:buClr>
                <a:schemeClr val="accent1"/>
              </a:buClr>
              <a:buSzPct val="115000"/>
              <a:buFont typeface="Wingdings" panose="05000000000000000000" pitchFamily="2" charset="2"/>
              <a:buNone/>
            </a:pPr>
            <a:r>
              <a:rPr lang="en-US" altLang="en-US" smtClean="0">
                <a:cs typeface="Times New Roman" panose="02020603050405020304" pitchFamily="18" charset="0"/>
              </a:rPr>
              <a:t> </a:t>
            </a:r>
            <a:r>
              <a:rPr lang="en-US" altLang="en-US" smtClean="0">
                <a:solidFill>
                  <a:srgbClr val="FF0066"/>
                </a:solidFill>
                <a:cs typeface="Times New Roman" panose="02020603050405020304" pitchFamily="18" charset="0"/>
              </a:rPr>
              <a:t>Inhibit uptake of iodide</a:t>
            </a:r>
            <a:r>
              <a:rPr lang="en-US" altLang="en-US" smtClean="0">
                <a:cs typeface="Times New Roman" panose="02020603050405020304" pitchFamily="18" charset="0"/>
              </a:rPr>
              <a:t> by thyroid gland (competitive antagonism of iodide transport mechanism). </a:t>
            </a:r>
          </a:p>
          <a:p>
            <a:pPr algn="l" eaLnBrk="1" hangingPunct="1">
              <a:buClr>
                <a:schemeClr val="accent1"/>
              </a:buClr>
              <a:buSzPct val="115000"/>
              <a:buFont typeface="Wingdings" panose="05000000000000000000" pitchFamily="2" charset="2"/>
              <a:buNone/>
            </a:pPr>
            <a:r>
              <a:rPr lang="en-US" altLang="en-US" smtClean="0">
                <a:cs typeface="Times New Roman" panose="02020603050405020304" pitchFamily="18" charset="0"/>
              </a:rPr>
              <a:t> Because this drug can cause </a:t>
            </a:r>
            <a:r>
              <a:rPr lang="en-US" altLang="en-US" smtClean="0">
                <a:solidFill>
                  <a:srgbClr val="FF0066"/>
                </a:solidFill>
                <a:cs typeface="Times New Roman" panose="02020603050405020304" pitchFamily="18" charset="0"/>
              </a:rPr>
              <a:t>fatal aplastic anemia</a:t>
            </a:r>
            <a:r>
              <a:rPr lang="en-US" altLang="en-US" smtClean="0">
                <a:cs typeface="Times New Roman" panose="02020603050405020304" pitchFamily="18" charset="0"/>
              </a:rPr>
              <a:t>, its no longer used but it can be used only if there is hypersensitivity to thiouracil drugs. </a:t>
            </a:r>
            <a:endParaRPr lang="en-US"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33400" y="0"/>
            <a:ext cx="8229600" cy="914400"/>
          </a:xfrm>
        </p:spPr>
        <p:txBody>
          <a:bodyPr/>
          <a:lstStyle/>
          <a:p>
            <a:pPr eaLnBrk="1" hangingPunct="1"/>
            <a:r>
              <a:rPr lang="en-US" altLang="en-US" smtClean="0">
                <a:solidFill>
                  <a:srgbClr val="27D9D5"/>
                </a:solidFill>
                <a:cs typeface="Times New Roman" panose="02020603050405020304" pitchFamily="18" charset="0"/>
              </a:rPr>
              <a:t>THIOURACIL DRUGS</a:t>
            </a:r>
            <a:r>
              <a:rPr lang="en-US" altLang="en-US" smtClean="0"/>
              <a:t> </a:t>
            </a:r>
          </a:p>
        </p:txBody>
      </p:sp>
      <p:sp>
        <p:nvSpPr>
          <p:cNvPr id="27651" name="Rectangle 3"/>
          <p:cNvSpPr>
            <a:spLocks noGrp="1" noChangeArrowheads="1"/>
          </p:cNvSpPr>
          <p:nvPr>
            <p:ph type="body" idx="1"/>
          </p:nvPr>
        </p:nvSpPr>
        <p:spPr>
          <a:xfrm>
            <a:off x="457200" y="914400"/>
            <a:ext cx="8229600" cy="5715000"/>
          </a:xfrm>
        </p:spPr>
        <p:txBody>
          <a:bodyPr/>
          <a:lstStyle/>
          <a:p>
            <a:pPr algn="l" eaLnBrk="1" hangingPunct="1">
              <a:lnSpc>
                <a:spcPct val="90000"/>
              </a:lnSpc>
              <a:buClr>
                <a:srgbClr val="CC99FF"/>
              </a:buClr>
              <a:buSzPct val="115000"/>
              <a:buFont typeface="Wingdings 2" panose="05020102010507070707" pitchFamily="18" charset="2"/>
              <a:buNone/>
            </a:pPr>
            <a:r>
              <a:rPr lang="en-US" altLang="en-US" smtClean="0">
                <a:cs typeface="Times New Roman" panose="02020603050405020304" pitchFamily="18" charset="0"/>
              </a:rPr>
              <a:t> </a:t>
            </a:r>
            <a:r>
              <a:rPr lang="en-US" altLang="en-US" sz="3600" smtClean="0">
                <a:solidFill>
                  <a:schemeClr val="accent1"/>
                </a:solidFill>
                <a:cs typeface="Times New Roman" panose="02020603050405020304" pitchFamily="18" charset="0"/>
              </a:rPr>
              <a:t>Mechanism of Action</a:t>
            </a:r>
            <a:endParaRPr lang="en-US" altLang="en-US" smtClean="0">
              <a:cs typeface="Times New Roman" panose="02020603050405020304" pitchFamily="18" charset="0"/>
            </a:endParaRPr>
          </a:p>
          <a:p>
            <a:pPr algn="l" eaLnBrk="1" hangingPunct="1">
              <a:lnSpc>
                <a:spcPct val="90000"/>
              </a:lnSpc>
              <a:buClr>
                <a:srgbClr val="FFFF00"/>
              </a:buClr>
              <a:buSzPct val="115000"/>
              <a:buFont typeface="Wingdings" panose="05000000000000000000" pitchFamily="2" charset="2"/>
              <a:buNone/>
            </a:pPr>
            <a:r>
              <a:rPr lang="en-US" altLang="en-US" smtClean="0">
                <a:cs typeface="Times New Roman" panose="02020603050405020304" pitchFamily="18" charset="0"/>
              </a:rPr>
              <a:t> inhibits the oxidation of iodide to iodine by inhibiting peroxidase enzyme and consequently the  iodination of tyrosine (iodine organiflcation) is inhibited. </a:t>
            </a:r>
          </a:p>
          <a:p>
            <a:pPr algn="l" eaLnBrk="1" hangingPunct="1">
              <a:lnSpc>
                <a:spcPct val="90000"/>
              </a:lnSpc>
              <a:buClr>
                <a:srgbClr val="FFFF00"/>
              </a:buClr>
              <a:buSzPct val="115000"/>
              <a:buFont typeface="Wingdings" panose="05000000000000000000" pitchFamily="2" charset="2"/>
              <a:buNone/>
            </a:pPr>
            <a:r>
              <a:rPr lang="en-US" altLang="en-US" smtClean="0">
                <a:cs typeface="Times New Roman" panose="02020603050405020304" pitchFamily="18" charset="0"/>
              </a:rPr>
              <a:t> blocks the coupling of iodotyrosines to form iodothyronines. </a:t>
            </a:r>
          </a:p>
          <a:p>
            <a:pPr algn="l" eaLnBrk="1" hangingPunct="1">
              <a:lnSpc>
                <a:spcPct val="90000"/>
              </a:lnSpc>
              <a:buClr>
                <a:srgbClr val="FFFF00"/>
              </a:buClr>
              <a:buSzPct val="115000"/>
              <a:buFont typeface="Wingdings" panose="05000000000000000000" pitchFamily="2" charset="2"/>
              <a:buNone/>
            </a:pPr>
            <a:r>
              <a:rPr lang="en-US" altLang="en-US" smtClean="0">
                <a:cs typeface="Times New Roman" panose="02020603050405020304" pitchFamily="18" charset="0"/>
              </a:rPr>
              <a:t> *****Propylthiouracil inhibit the peripheral conversion of T4 to T3. </a:t>
            </a:r>
          </a:p>
          <a:p>
            <a:pPr algn="l" eaLnBrk="1" hangingPunct="1">
              <a:lnSpc>
                <a:spcPct val="90000"/>
              </a:lnSpc>
              <a:buClr>
                <a:srgbClr val="FFFF00"/>
              </a:buClr>
              <a:buSzPct val="115000"/>
              <a:buFont typeface="Wingdings" panose="05000000000000000000" pitchFamily="2" charset="2"/>
              <a:buNone/>
            </a:pPr>
            <a:r>
              <a:rPr lang="en-US" altLang="en-US" smtClean="0">
                <a:cs typeface="Times New Roman" panose="02020603050405020304" pitchFamily="18" charset="0"/>
              </a:rPr>
              <a:t> they have "slow onset of action" (often after 3-4 weeks).</a:t>
            </a:r>
            <a:endParaRPr lang="en-US" alt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04800" y="712788"/>
            <a:ext cx="7556500" cy="153987"/>
          </a:xfrm>
        </p:spPr>
        <p:txBody>
          <a:bodyPr/>
          <a:lstStyle/>
          <a:p>
            <a:pPr eaLnBrk="1" hangingPunct="1"/>
            <a:r>
              <a:rPr lang="en-US" altLang="en-US" b="1" i="0" smtClean="0">
                <a:solidFill>
                  <a:srgbClr val="FF0000"/>
                </a:solidFill>
                <a:latin typeface="Times New Roman" panose="02020603050405020304" pitchFamily="18" charset="0"/>
                <a:cs typeface="Times New Roman" panose="02020603050405020304" pitchFamily="18" charset="0"/>
              </a:rPr>
              <a:t>Pharmacokinetics</a:t>
            </a:r>
            <a:r>
              <a:rPr lang="en-US" altLang="en-US" b="1" i="0" smtClean="0">
                <a:latin typeface="Times New Roman" panose="02020603050405020304" pitchFamily="18" charset="0"/>
                <a:cs typeface="Times New Roman" panose="02020603050405020304" pitchFamily="18" charset="0"/>
              </a:rPr>
              <a:t/>
            </a:r>
            <a:br>
              <a:rPr lang="en-US" altLang="en-US" b="1" i="0" smtClean="0">
                <a:latin typeface="Times New Roman" panose="02020603050405020304" pitchFamily="18" charset="0"/>
                <a:cs typeface="Times New Roman" panose="02020603050405020304" pitchFamily="18" charset="0"/>
              </a:rPr>
            </a:br>
            <a:endParaRPr lang="en-US" altLang="en-US" b="1" i="0" smtClean="0">
              <a:latin typeface="Times New Roman" panose="02020603050405020304" pitchFamily="18" charset="0"/>
              <a:cs typeface="Times New Roman" panose="02020603050405020304" pitchFamily="18" charset="0"/>
            </a:endParaRPr>
          </a:p>
        </p:txBody>
      </p:sp>
      <p:sp>
        <p:nvSpPr>
          <p:cNvPr id="28675" name="Rectangle 3"/>
          <p:cNvSpPr>
            <a:spLocks noGrp="1" noChangeArrowheads="1"/>
          </p:cNvSpPr>
          <p:nvPr>
            <p:ph type="body" idx="1"/>
          </p:nvPr>
        </p:nvSpPr>
        <p:spPr>
          <a:xfrm>
            <a:off x="0" y="914400"/>
            <a:ext cx="9144000" cy="5638800"/>
          </a:xfrm>
        </p:spPr>
        <p:txBody>
          <a:bodyPr/>
          <a:lstStyle/>
          <a:p>
            <a:pPr algn="l" eaLnBrk="1" hangingPunct="1">
              <a:buClr>
                <a:schemeClr val="accent1"/>
              </a:buClr>
              <a:buSzPct val="105000"/>
              <a:buFont typeface="Wingdings" panose="05000000000000000000" pitchFamily="2" charset="2"/>
              <a:buNone/>
            </a:pPr>
            <a:r>
              <a:rPr lang="en-US" altLang="en-US" sz="2800" smtClean="0">
                <a:cs typeface="Times New Roman" panose="02020603050405020304" pitchFamily="18" charset="0"/>
              </a:rPr>
              <a:t> Carbimazole and methimazole cross the placental barrier and are concentrated by the fetal thyroid gland. Propylthiouracil is preferable in pregnancy because it is more strongly protein-bound and therefore less  crossing  the placenta . In addition it is not secreted  milk.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457200"/>
            <a:ext cx="8229600" cy="381000"/>
          </a:xfrm>
        </p:spPr>
        <p:txBody>
          <a:bodyPr/>
          <a:lstStyle/>
          <a:p>
            <a:pPr eaLnBrk="1" hangingPunct="1"/>
            <a:r>
              <a:rPr lang="en-US" altLang="en-US" smtClean="0">
                <a:solidFill>
                  <a:srgbClr val="009900"/>
                </a:solidFill>
                <a:cs typeface="Times New Roman" panose="02020603050405020304" pitchFamily="18" charset="0"/>
              </a:rPr>
              <a:t>Indications</a:t>
            </a:r>
            <a:br>
              <a:rPr lang="en-US" altLang="en-US" smtClean="0">
                <a:solidFill>
                  <a:srgbClr val="009900"/>
                </a:solidFill>
                <a:cs typeface="Times New Roman" panose="02020603050405020304" pitchFamily="18" charset="0"/>
              </a:rPr>
            </a:br>
            <a:endParaRPr lang="en-US" altLang="en-US" smtClean="0">
              <a:solidFill>
                <a:srgbClr val="009900"/>
              </a:solidFill>
              <a:cs typeface="Times New Roman" panose="02020603050405020304" pitchFamily="18" charset="0"/>
            </a:endParaRPr>
          </a:p>
        </p:txBody>
      </p:sp>
      <p:sp>
        <p:nvSpPr>
          <p:cNvPr id="29699" name="Rectangle 3"/>
          <p:cNvSpPr>
            <a:spLocks noGrp="1" noChangeArrowheads="1"/>
          </p:cNvSpPr>
          <p:nvPr>
            <p:ph type="body" idx="1"/>
          </p:nvPr>
        </p:nvSpPr>
        <p:spPr>
          <a:xfrm>
            <a:off x="0" y="685800"/>
            <a:ext cx="9144000" cy="6172200"/>
          </a:xfrm>
        </p:spPr>
        <p:txBody>
          <a:bodyPr/>
          <a:lstStyle/>
          <a:p>
            <a:pPr marL="577850" indent="-577850" algn="l" eaLnBrk="1" hangingPunct="1">
              <a:buClr>
                <a:srgbClr val="FF66CC"/>
              </a:buClr>
              <a:buSzPct val="120000"/>
              <a:buFont typeface="Wingdings" panose="05000000000000000000" pitchFamily="2" charset="2"/>
              <a:buNone/>
            </a:pPr>
            <a:r>
              <a:rPr lang="en-US" altLang="en-US" sz="2800" smtClean="0">
                <a:cs typeface="Times New Roman" panose="02020603050405020304" pitchFamily="18" charset="0"/>
              </a:rPr>
              <a:t> Treatment of hyperthyroidism.</a:t>
            </a:r>
          </a:p>
          <a:p>
            <a:pPr marL="577850" indent="-577850" algn="l" eaLnBrk="1" hangingPunct="1">
              <a:buClr>
                <a:srgbClr val="FF66CC"/>
              </a:buClr>
              <a:buSzPct val="120000"/>
              <a:buFont typeface="Wingdings" panose="05000000000000000000" pitchFamily="2" charset="2"/>
              <a:buNone/>
            </a:pPr>
            <a:r>
              <a:rPr lang="en-US" altLang="en-US" sz="2800" smtClean="0">
                <a:cs typeface="Times New Roman" panose="02020603050405020304" pitchFamily="18" charset="0"/>
              </a:rPr>
              <a:t> To prepare the patient for operation (thyroidectomy).</a:t>
            </a:r>
          </a:p>
          <a:p>
            <a:pPr marL="577850" indent="-577850" algn="l" eaLnBrk="1" hangingPunct="1">
              <a:buClr>
                <a:srgbClr val="FF66CC"/>
              </a:buClr>
              <a:buSzPct val="120000"/>
              <a:buFont typeface="Wingdings" panose="05000000000000000000" pitchFamily="2" charset="2"/>
              <a:buNone/>
            </a:pPr>
            <a:r>
              <a:rPr lang="en-US" altLang="en-US" sz="2800" smtClean="0">
                <a:cs typeface="Times New Roman" panose="02020603050405020304" pitchFamily="18" charset="0"/>
              </a:rPr>
              <a:t>                           </a:t>
            </a:r>
            <a:r>
              <a:rPr lang="en-US" altLang="en-US" sz="4400" smtClean="0">
                <a:cs typeface="Times New Roman" panose="02020603050405020304" pitchFamily="18" charset="0"/>
              </a:rPr>
              <a:t> </a:t>
            </a:r>
            <a:r>
              <a:rPr lang="en-US" altLang="en-US" sz="4400" smtClean="0">
                <a:solidFill>
                  <a:srgbClr val="CC99FF"/>
                </a:solidFill>
                <a:cs typeface="Times New Roman" panose="02020603050405020304" pitchFamily="18" charset="0"/>
              </a:rPr>
              <a:t>Side Effects</a:t>
            </a:r>
          </a:p>
          <a:p>
            <a:pPr marL="577850" indent="-577850" algn="l" eaLnBrk="1" hangingPunct="1">
              <a:buClr>
                <a:srgbClr val="990000"/>
              </a:buClr>
              <a:buSzPct val="120000"/>
              <a:buFont typeface="Wingdings" panose="05000000000000000000" pitchFamily="2" charset="2"/>
              <a:buNone/>
            </a:pPr>
            <a:r>
              <a:rPr lang="en-US" altLang="en-US" sz="2800" smtClean="0">
                <a:cs typeface="Times New Roman" panose="02020603050405020304" pitchFamily="18" charset="0"/>
              </a:rPr>
              <a:t> 1-Agranulocytosis and inhibition of bone marrow.</a:t>
            </a:r>
          </a:p>
          <a:p>
            <a:pPr marL="577850" indent="-577850" algn="l" eaLnBrk="1" hangingPunct="1">
              <a:buClr>
                <a:srgbClr val="990000"/>
              </a:buClr>
              <a:buSzPct val="120000"/>
              <a:buFont typeface="Wingdings" panose="05000000000000000000" pitchFamily="2" charset="2"/>
              <a:buNone/>
            </a:pPr>
            <a:r>
              <a:rPr lang="en-US" altLang="en-US" sz="2800" smtClean="0">
                <a:cs typeface="Times New Roman" panose="02020603050405020304" pitchFamily="18" charset="0"/>
              </a:rPr>
              <a:t> 2-Increased size and vascularity of the thyroid. </a:t>
            </a:r>
          </a:p>
          <a:p>
            <a:pPr marL="577850" indent="-577850" algn="l" eaLnBrk="1" hangingPunct="1">
              <a:buClr>
                <a:srgbClr val="990000"/>
              </a:buClr>
              <a:buSzPct val="120000"/>
              <a:buFont typeface="Wingdings" panose="05000000000000000000" pitchFamily="2" charset="2"/>
              <a:buNone/>
            </a:pPr>
            <a:r>
              <a:rPr lang="en-US" altLang="en-US" sz="2800" smtClean="0">
                <a:cs typeface="Times New Roman" panose="02020603050405020304" pitchFamily="18" charset="0"/>
              </a:rPr>
              <a:t> 3-Hypersensitivity: Drug fever, rashes,...etc.  </a:t>
            </a:r>
          </a:p>
          <a:p>
            <a:pPr marL="577850" indent="-577850" algn="l" eaLnBrk="1" hangingPunct="1">
              <a:buClr>
                <a:srgbClr val="990000"/>
              </a:buClr>
              <a:buSzPct val="120000"/>
              <a:buFont typeface="Wingdings" panose="05000000000000000000" pitchFamily="2" charset="2"/>
              <a:buNone/>
            </a:pPr>
            <a:r>
              <a:rPr lang="en-US" altLang="en-US" sz="2800" smtClean="0">
                <a:cs typeface="Times New Roman" panose="02020603050405020304" pitchFamily="18" charset="0"/>
              </a:rPr>
              <a:t> 4-If they are given to pregnant or lactating female resulting in hypothyroidism of infant (</a:t>
            </a:r>
            <a:r>
              <a:rPr lang="en-US" altLang="en-US" sz="2800" u="sng" smtClean="0">
                <a:cs typeface="Times New Roman" panose="02020603050405020304" pitchFamily="18" charset="0"/>
              </a:rPr>
              <a:t>Except</a:t>
            </a:r>
            <a:r>
              <a:rPr lang="en-US" altLang="en-US" sz="2800" smtClean="0">
                <a:cs typeface="Times New Roman" panose="02020603050405020304" pitchFamily="18" charset="0"/>
              </a:rPr>
              <a:t> propylthiouracil).</a:t>
            </a:r>
          </a:p>
          <a:p>
            <a:pPr marL="577850" indent="-577850" algn="l" eaLnBrk="1" hangingPunct="1">
              <a:buClr>
                <a:srgbClr val="990000"/>
              </a:buClr>
              <a:buSzPct val="120000"/>
              <a:buFont typeface="Wingdings" panose="05000000000000000000" pitchFamily="2" charset="2"/>
              <a:buNone/>
            </a:pPr>
            <a:r>
              <a:rPr lang="en-US" altLang="en-US" sz="2800" smtClean="0">
                <a:cs typeface="Times New Roman" panose="02020603050405020304" pitchFamily="18" charset="0"/>
              </a:rPr>
              <a:t>5- Cholestatic jaundice, hepatitis, lymphadenopathy, headache, diarrhoea, oedema of the feet, arthralgia (rare ).</a:t>
            </a:r>
            <a:endParaRPr lang="en-US" altLang="en-US" sz="28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49263" y="560388"/>
            <a:ext cx="7627937" cy="1039812"/>
          </a:xfrm>
          <a:solidFill>
            <a:schemeClr val="tx1"/>
          </a:solidFill>
        </p:spPr>
        <p:txBody>
          <a:bodyPr/>
          <a:lstStyle/>
          <a:p>
            <a:pPr eaLnBrk="1" hangingPunct="1"/>
            <a:r>
              <a:rPr lang="en-US" altLang="en-US" smtClean="0">
                <a:cs typeface="Times New Roman" panose="02020603050405020304" pitchFamily="18" charset="0"/>
              </a:rPr>
              <a:t/>
            </a:r>
            <a:br>
              <a:rPr lang="en-US" altLang="en-US" smtClean="0">
                <a:cs typeface="Times New Roman" panose="02020603050405020304" pitchFamily="18" charset="0"/>
              </a:rPr>
            </a:br>
            <a:r>
              <a:rPr lang="en-US" altLang="en-US" smtClean="0">
                <a:cs typeface="Times New Roman" panose="02020603050405020304" pitchFamily="18" charset="0"/>
              </a:rPr>
              <a:t/>
            </a:r>
            <a:br>
              <a:rPr lang="en-US" altLang="en-US" smtClean="0">
                <a:cs typeface="Times New Roman" panose="02020603050405020304" pitchFamily="18" charset="0"/>
              </a:rPr>
            </a:br>
            <a:r>
              <a:rPr lang="en-US" altLang="en-US" smtClean="0">
                <a:solidFill>
                  <a:srgbClr val="990099"/>
                </a:solidFill>
                <a:cs typeface="Times New Roman" panose="02020603050405020304" pitchFamily="18" charset="0"/>
              </a:rPr>
              <a:t>Precautions during Thiouracil Treatment</a:t>
            </a:r>
            <a:r>
              <a:rPr lang="en-US" altLang="en-US" smtClean="0">
                <a:cs typeface="Times New Roman" panose="02020603050405020304" pitchFamily="18" charset="0"/>
              </a:rPr>
              <a:t/>
            </a:r>
            <a:br>
              <a:rPr lang="en-US" altLang="en-US" smtClean="0">
                <a:cs typeface="Times New Roman" panose="02020603050405020304" pitchFamily="18" charset="0"/>
              </a:rPr>
            </a:br>
            <a:r>
              <a:rPr lang="en-US" altLang="en-US" smtClean="0">
                <a:latin typeface="Arial" panose="020B0604020202020204" pitchFamily="34" charset="0"/>
                <a:cs typeface="Times New Roman" panose="02020603050405020304" pitchFamily="18" charset="0"/>
              </a:rPr>
              <a:t> </a:t>
            </a:r>
            <a:r>
              <a:rPr lang="en-US" altLang="en-US" smtClean="0">
                <a:cs typeface="Times New Roman" panose="02020603050405020304" pitchFamily="18" charset="0"/>
              </a:rPr>
              <a:t/>
            </a:r>
            <a:br>
              <a:rPr lang="en-US" altLang="en-US" smtClean="0">
                <a:cs typeface="Times New Roman" panose="02020603050405020304" pitchFamily="18" charset="0"/>
              </a:rPr>
            </a:br>
            <a:endParaRPr lang="en-US" altLang="en-US" smtClean="0">
              <a:cs typeface="Times New Roman" panose="02020603050405020304" pitchFamily="18" charset="0"/>
            </a:endParaRPr>
          </a:p>
        </p:txBody>
      </p:sp>
      <p:sp>
        <p:nvSpPr>
          <p:cNvPr id="30723" name="Rectangle 3"/>
          <p:cNvSpPr>
            <a:spLocks noGrp="1" noChangeArrowheads="1"/>
          </p:cNvSpPr>
          <p:nvPr>
            <p:ph type="body" idx="1"/>
          </p:nvPr>
        </p:nvSpPr>
        <p:spPr>
          <a:xfrm>
            <a:off x="0" y="1752600"/>
            <a:ext cx="9144000" cy="4876800"/>
          </a:xfrm>
        </p:spPr>
        <p:txBody>
          <a:bodyPr/>
          <a:lstStyle/>
          <a:p>
            <a:pPr marL="533400" indent="-533400" algn="l" eaLnBrk="1" hangingPunct="1">
              <a:lnSpc>
                <a:spcPct val="90000"/>
              </a:lnSpc>
              <a:buClr>
                <a:srgbClr val="009900"/>
              </a:buClr>
              <a:buSzPct val="120000"/>
              <a:buFont typeface="Wingdings" panose="05000000000000000000" pitchFamily="2" charset="2"/>
              <a:buNone/>
            </a:pPr>
            <a:r>
              <a:rPr lang="en-US" altLang="en-US" smtClean="0">
                <a:cs typeface="Times New Roman" panose="02020603050405020304" pitchFamily="18" charset="0"/>
              </a:rPr>
              <a:t> 1-Agranulocytosis is prevented by observing its early manifestations e.g. sore throat and doing repeated leucocytic count. </a:t>
            </a:r>
          </a:p>
          <a:p>
            <a:pPr marL="533400" indent="-533400" algn="l" eaLnBrk="1" hangingPunct="1">
              <a:lnSpc>
                <a:spcPct val="90000"/>
              </a:lnSpc>
              <a:buClr>
                <a:srgbClr val="009900"/>
              </a:buClr>
              <a:buSzPct val="120000"/>
              <a:buFont typeface="Wingdings" panose="05000000000000000000" pitchFamily="2" charset="2"/>
              <a:buNone/>
            </a:pPr>
            <a:r>
              <a:rPr lang="en-US" altLang="en-US" smtClean="0">
                <a:cs typeface="Times New Roman" panose="02020603050405020304" pitchFamily="18" charset="0"/>
              </a:rPr>
              <a:t> 2-The increased size and vascularity of the gland due to  (TSH) is prevented by giving small doses of </a:t>
            </a:r>
            <a:r>
              <a:rPr lang="en-US" altLang="en-US" b="1" u="sng" smtClean="0">
                <a:cs typeface="Times New Roman" panose="02020603050405020304" pitchFamily="18" charset="0"/>
              </a:rPr>
              <a:t>D.thyroxin</a:t>
            </a:r>
            <a:r>
              <a:rPr lang="en-US" altLang="en-US" smtClean="0">
                <a:cs typeface="Times New Roman" panose="02020603050405020304" pitchFamily="18" charset="0"/>
              </a:rPr>
              <a:t> or </a:t>
            </a:r>
            <a:r>
              <a:rPr lang="en-US" altLang="en-US" b="1" u="sng" smtClean="0">
                <a:cs typeface="Times New Roman" panose="02020603050405020304" pitchFamily="18" charset="0"/>
              </a:rPr>
              <a:t>KI with thiouracil</a:t>
            </a:r>
            <a:r>
              <a:rPr lang="en-US" altLang="en-US" smtClean="0">
                <a:cs typeface="Times New Roman" panose="02020603050405020304" pitchFamily="18" charset="0"/>
              </a:rPr>
              <a:t>. </a:t>
            </a:r>
          </a:p>
          <a:p>
            <a:pPr marL="533400" indent="-533400" algn="l" eaLnBrk="1" hangingPunct="1">
              <a:lnSpc>
                <a:spcPct val="90000"/>
              </a:lnSpc>
              <a:buClr>
                <a:srgbClr val="009900"/>
              </a:buClr>
              <a:buSzPct val="120000"/>
              <a:buFont typeface="Wingdings" panose="05000000000000000000" pitchFamily="2" charset="2"/>
              <a:buNone/>
            </a:pPr>
            <a:r>
              <a:rPr lang="en-US" altLang="en-US" smtClean="0">
                <a:cs typeface="Times New Roman" panose="02020603050405020304" pitchFamily="18" charset="0"/>
              </a:rPr>
              <a:t> 3-It is avoided in pregnancy because it causes teratogenicity in the form of cretinism. </a:t>
            </a:r>
          </a:p>
          <a:p>
            <a:pPr marL="533400" indent="-533400" algn="l" eaLnBrk="1" hangingPunct="1">
              <a:lnSpc>
                <a:spcPct val="90000"/>
              </a:lnSpc>
              <a:buClr>
                <a:srgbClr val="009900"/>
              </a:buClr>
              <a:buSzPct val="120000"/>
              <a:buFont typeface="Wingdings" panose="05000000000000000000" pitchFamily="2" charset="2"/>
              <a:buNone/>
            </a:pPr>
            <a:r>
              <a:rPr lang="en-US" altLang="en-US" smtClean="0">
                <a:cs typeface="Times New Roman" panose="02020603050405020304" pitchFamily="18" charset="0"/>
              </a:rPr>
              <a:t> 4-It is avoided in lactation because it may cause myxedema of infant. </a:t>
            </a:r>
            <a:endParaRPr lang="en-US" alt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457200"/>
            <a:ext cx="7772400" cy="790575"/>
          </a:xfrm>
        </p:spPr>
        <p:txBody>
          <a:bodyPr/>
          <a:lstStyle/>
          <a:p>
            <a:pPr eaLnBrk="1" hangingPunct="1"/>
            <a:r>
              <a:rPr lang="en-US" altLang="en-US" smtClean="0">
                <a:solidFill>
                  <a:schemeClr val="accent1"/>
                </a:solidFill>
                <a:cs typeface="Times New Roman" panose="02020603050405020304" pitchFamily="18" charset="0"/>
              </a:rPr>
              <a:t>IODIDES</a:t>
            </a:r>
            <a:r>
              <a:rPr lang="en-US" altLang="en-US" smtClean="0">
                <a:solidFill>
                  <a:schemeClr val="accent1"/>
                </a:solidFill>
              </a:rPr>
              <a:t> </a:t>
            </a:r>
          </a:p>
        </p:txBody>
      </p:sp>
      <p:sp>
        <p:nvSpPr>
          <p:cNvPr id="31747" name="Rectangle 3"/>
          <p:cNvSpPr>
            <a:spLocks noGrp="1" noChangeArrowheads="1"/>
          </p:cNvSpPr>
          <p:nvPr>
            <p:ph type="body" idx="1"/>
          </p:nvPr>
        </p:nvSpPr>
        <p:spPr>
          <a:xfrm>
            <a:off x="0" y="1066800"/>
            <a:ext cx="9144000" cy="5791200"/>
          </a:xfrm>
        </p:spPr>
        <p:txBody>
          <a:bodyPr/>
          <a:lstStyle/>
          <a:p>
            <a:pPr algn="l" eaLnBrk="1" hangingPunct="1">
              <a:buClr>
                <a:srgbClr val="FF66CC"/>
              </a:buClr>
              <a:buSzPct val="120000"/>
              <a:buFont typeface="Wingdings" panose="05000000000000000000" pitchFamily="2" charset="2"/>
              <a:buNone/>
            </a:pPr>
            <a:r>
              <a:rPr lang="en-US" altLang="en-US" smtClean="0">
                <a:cs typeface="Times New Roman" panose="02020603050405020304" pitchFamily="18" charset="0"/>
              </a:rPr>
              <a:t> </a:t>
            </a:r>
            <a:r>
              <a:rPr lang="en-US" altLang="en-US" sz="3600" smtClean="0">
                <a:solidFill>
                  <a:srgbClr val="CC99FF"/>
                </a:solidFill>
                <a:cs typeface="Times New Roman" panose="02020603050405020304" pitchFamily="18" charset="0"/>
              </a:rPr>
              <a:t>Mechanism of Action</a:t>
            </a:r>
          </a:p>
          <a:p>
            <a:pPr algn="l" eaLnBrk="1" hangingPunct="1">
              <a:buClr>
                <a:schemeClr val="folHlink"/>
              </a:buClr>
              <a:buSzPct val="110000"/>
              <a:buFont typeface="Wingdings" panose="05000000000000000000" pitchFamily="2" charset="2"/>
              <a:buNone/>
            </a:pPr>
            <a:r>
              <a:rPr lang="en-US" altLang="en-US" smtClean="0">
                <a:cs typeface="Times New Roman" panose="02020603050405020304" pitchFamily="18" charset="0"/>
              </a:rPr>
              <a:t>Prevention of the stimulant effect of TSH on the adenyl cyclase enzyme. </a:t>
            </a:r>
          </a:p>
          <a:p>
            <a:pPr algn="l" eaLnBrk="1" hangingPunct="1">
              <a:buClr>
                <a:schemeClr val="folHlink"/>
              </a:buClr>
              <a:buSzPct val="110000"/>
              <a:buFont typeface="Wingdings" panose="05000000000000000000" pitchFamily="2" charset="2"/>
              <a:buNone/>
            </a:pPr>
            <a:r>
              <a:rPr lang="en-US" altLang="en-US" smtClean="0">
                <a:cs typeface="Times New Roman" panose="02020603050405020304" pitchFamily="18" charset="0"/>
              </a:rPr>
              <a:t> inhibits release of TSH lead to decrease size and vascularity of gland </a:t>
            </a:r>
          </a:p>
          <a:p>
            <a:pPr algn="l" eaLnBrk="1" hangingPunct="1">
              <a:buClr>
                <a:schemeClr val="folHlink"/>
              </a:buClr>
              <a:buSzPct val="110000"/>
              <a:buFont typeface="Wingdings" panose="05000000000000000000" pitchFamily="2" charset="2"/>
              <a:buNone/>
            </a:pPr>
            <a:r>
              <a:rPr lang="en-US" altLang="en-US" smtClean="0">
                <a:cs typeface="Times New Roman" panose="02020603050405020304" pitchFamily="18" charset="0"/>
              </a:rPr>
              <a:t>inhibits the release of thyroid hormone by inhibiting proteolytic enzyme, which release T4 and T3 from thyroglobulin (major action).</a:t>
            </a:r>
          </a:p>
          <a:p>
            <a:pPr algn="l" eaLnBrk="1" hangingPunct="1">
              <a:buClr>
                <a:schemeClr val="folHlink"/>
              </a:buClr>
              <a:buSzPct val="110000"/>
              <a:buFont typeface="Wingdings" panose="05000000000000000000" pitchFamily="2" charset="2"/>
              <a:buNone/>
            </a:pP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28600"/>
            <a:ext cx="8229600" cy="762000"/>
          </a:xfrm>
        </p:spPr>
        <p:txBody>
          <a:bodyPr/>
          <a:lstStyle/>
          <a:p>
            <a:pPr eaLnBrk="1" hangingPunct="1"/>
            <a:r>
              <a:rPr lang="en-US" altLang="en-US" b="1" i="0" smtClean="0">
                <a:solidFill>
                  <a:srgbClr val="FF0000"/>
                </a:solidFill>
              </a:rPr>
              <a:t>Synthesis of T3 and T4</a:t>
            </a:r>
            <a:r>
              <a:rPr lang="en-US" altLang="en-US" smtClean="0">
                <a:cs typeface="Times New Roman" panose="02020603050405020304" pitchFamily="18" charset="0"/>
              </a:rPr>
              <a:t> </a:t>
            </a:r>
          </a:p>
        </p:txBody>
      </p:sp>
      <p:sp>
        <p:nvSpPr>
          <p:cNvPr id="5123" name="Rectangle 3"/>
          <p:cNvSpPr>
            <a:spLocks noGrp="1" noChangeArrowheads="1"/>
          </p:cNvSpPr>
          <p:nvPr>
            <p:ph type="body" idx="1"/>
          </p:nvPr>
        </p:nvSpPr>
        <p:spPr>
          <a:xfrm>
            <a:off x="0" y="1219200"/>
            <a:ext cx="9144000" cy="5638800"/>
          </a:xfrm>
        </p:spPr>
        <p:txBody>
          <a:bodyPr/>
          <a:lstStyle/>
          <a:p>
            <a:pPr algn="l" eaLnBrk="1" hangingPunct="1">
              <a:buClr>
                <a:schemeClr val="folHlink"/>
              </a:buClr>
              <a:buFont typeface="Wingdings" panose="05000000000000000000" pitchFamily="2" charset="2"/>
              <a:buNone/>
            </a:pPr>
            <a:r>
              <a:rPr lang="en-US" altLang="en-US" smtClean="0">
                <a:cs typeface="Times New Roman" panose="02020603050405020304" pitchFamily="18" charset="0"/>
              </a:rPr>
              <a:t>-- </a:t>
            </a:r>
            <a:r>
              <a:rPr lang="en-US" altLang="en-US" sz="4000" smtClean="0">
                <a:cs typeface="Times New Roman" panose="02020603050405020304" pitchFamily="18" charset="0"/>
              </a:rPr>
              <a:t>Uptake of plasma iodides. </a:t>
            </a:r>
          </a:p>
          <a:p>
            <a:pPr algn="l" eaLnBrk="1" hangingPunct="1">
              <a:buClr>
                <a:schemeClr val="folHlink"/>
              </a:buClr>
              <a:buFont typeface="Wingdings" panose="05000000000000000000" pitchFamily="2" charset="2"/>
              <a:buNone/>
            </a:pPr>
            <a:r>
              <a:rPr lang="en-US" altLang="en-US" sz="4000" smtClean="0">
                <a:cs typeface="Times New Roman" panose="02020603050405020304" pitchFamily="18" charset="0"/>
              </a:rPr>
              <a:t>-- Oxidation of iodides.</a:t>
            </a:r>
          </a:p>
          <a:p>
            <a:pPr algn="l" eaLnBrk="1" hangingPunct="1">
              <a:buClr>
                <a:schemeClr val="folHlink"/>
              </a:buClr>
              <a:buFont typeface="Wingdings" panose="05000000000000000000" pitchFamily="2" charset="2"/>
              <a:buNone/>
            </a:pPr>
            <a:r>
              <a:rPr lang="en-US" altLang="en-US" sz="4000" smtClean="0">
                <a:cs typeface="Times New Roman" panose="02020603050405020304" pitchFamily="18" charset="0"/>
              </a:rPr>
              <a:t>-- lodination of tyrosine.</a:t>
            </a:r>
          </a:p>
          <a:p>
            <a:pPr algn="l" eaLnBrk="1" hangingPunct="1">
              <a:buClr>
                <a:schemeClr val="folHlink"/>
              </a:buClr>
              <a:buFont typeface="Wingdings" panose="05000000000000000000" pitchFamily="2" charset="2"/>
              <a:buNone/>
            </a:pPr>
            <a:r>
              <a:rPr lang="en-US" altLang="en-US" sz="4000" smtClean="0">
                <a:cs typeface="Times New Roman" panose="02020603050405020304" pitchFamily="18" charset="0"/>
              </a:rPr>
              <a:t>-- Formation of thyroxin (T4) &amp; (T3) by coupling.</a:t>
            </a:r>
          </a:p>
          <a:p>
            <a:pPr algn="l" eaLnBrk="1" hangingPunct="1">
              <a:buClr>
                <a:schemeClr val="folHlink"/>
              </a:buClr>
              <a:buFont typeface="Wingdings" panose="05000000000000000000" pitchFamily="2" charset="2"/>
              <a:buNone/>
            </a:pPr>
            <a:r>
              <a:rPr lang="en-US" altLang="en-US" sz="4000" smtClean="0">
                <a:cs typeface="Times New Roman" panose="02020603050405020304" pitchFamily="18" charset="0"/>
              </a:rPr>
              <a:t>-- Release of the T3 and T4.</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solidFill>
                  <a:srgbClr val="009900"/>
                </a:solidFill>
                <a:cs typeface="Times New Roman" panose="02020603050405020304" pitchFamily="18" charset="0"/>
              </a:rPr>
              <a:t>Preparations</a:t>
            </a:r>
            <a:r>
              <a:rPr lang="en-US" altLang="en-US" smtClean="0"/>
              <a:t> </a:t>
            </a:r>
          </a:p>
        </p:txBody>
      </p:sp>
      <p:sp>
        <p:nvSpPr>
          <p:cNvPr id="32771" name="Rectangle 3"/>
          <p:cNvSpPr>
            <a:spLocks noGrp="1" noChangeArrowheads="1"/>
          </p:cNvSpPr>
          <p:nvPr>
            <p:ph type="body" idx="1"/>
          </p:nvPr>
        </p:nvSpPr>
        <p:spPr/>
        <p:txBody>
          <a:bodyPr/>
          <a:lstStyle/>
          <a:p>
            <a:pPr marL="812800" indent="-812800" algn="l" eaLnBrk="1" hangingPunct="1">
              <a:buClr>
                <a:schemeClr val="accent1"/>
              </a:buClr>
              <a:buSzPct val="125000"/>
              <a:buFont typeface="Wingdings" panose="05000000000000000000" pitchFamily="2" charset="2"/>
              <a:buNone/>
            </a:pPr>
            <a:r>
              <a:rPr lang="en-US" altLang="en-US" smtClean="0">
                <a:cs typeface="Times New Roman" panose="02020603050405020304" pitchFamily="18" charset="0"/>
              </a:rPr>
              <a:t> </a:t>
            </a:r>
            <a:r>
              <a:rPr lang="en-US" altLang="en-US" b="1" smtClean="0">
                <a:solidFill>
                  <a:srgbClr val="FF0066"/>
                </a:solidFill>
                <a:cs typeface="Times New Roman" panose="02020603050405020304" pitchFamily="18" charset="0"/>
              </a:rPr>
              <a:t>KI</a:t>
            </a:r>
            <a:r>
              <a:rPr lang="en-US" altLang="en-US" smtClean="0">
                <a:cs typeface="Times New Roman" panose="02020603050405020304" pitchFamily="18" charset="0"/>
              </a:rPr>
              <a:t>: </a:t>
            </a:r>
          </a:p>
          <a:p>
            <a:pPr marL="812800" indent="-812800" algn="l" eaLnBrk="1" hangingPunct="1">
              <a:buClr>
                <a:schemeClr val="accent1"/>
              </a:buClr>
              <a:buSzPct val="125000"/>
              <a:buFont typeface="Wingdings" panose="05000000000000000000" pitchFamily="2" charset="2"/>
              <a:buNone/>
            </a:pPr>
            <a:r>
              <a:rPr lang="en-US" altLang="en-US" smtClean="0">
                <a:cs typeface="Times New Roman" panose="02020603050405020304" pitchFamily="18" charset="0"/>
              </a:rPr>
              <a:t> </a:t>
            </a:r>
            <a:r>
              <a:rPr lang="en-US" altLang="en-US" b="1" smtClean="0">
                <a:solidFill>
                  <a:srgbClr val="FF0066"/>
                </a:solidFill>
                <a:cs typeface="Times New Roman" panose="02020603050405020304" pitchFamily="18" charset="0"/>
              </a:rPr>
              <a:t>Lugols iodine</a:t>
            </a:r>
            <a:r>
              <a:rPr lang="en-US" altLang="en-US" smtClean="0">
                <a:cs typeface="Times New Roman" panose="02020603050405020304" pitchFamily="18" charset="0"/>
              </a:rPr>
              <a:t> (5% iodine + 10% K iodide):</a:t>
            </a:r>
          </a:p>
          <a:p>
            <a:pPr marL="812800" indent="-812800" algn="l" eaLnBrk="1" hangingPunct="1">
              <a:buClr>
                <a:schemeClr val="accent1"/>
              </a:buClr>
              <a:buSzPct val="125000"/>
              <a:buFont typeface="Wingdings" panose="05000000000000000000" pitchFamily="2" charset="2"/>
              <a:buNone/>
            </a:pPr>
            <a:r>
              <a:rPr lang="en-US" altLang="en-US" smtClean="0">
                <a:cs typeface="Times New Roman" panose="02020603050405020304" pitchFamily="18" charset="0"/>
              </a:rPr>
              <a:t> </a:t>
            </a:r>
            <a:r>
              <a:rPr lang="en-US" altLang="en-US" smtClean="0">
                <a:solidFill>
                  <a:srgbClr val="FF0066"/>
                </a:solidFill>
                <a:cs typeface="Times New Roman" panose="02020603050405020304" pitchFamily="18" charset="0"/>
              </a:rPr>
              <a:t>Ipodate</a:t>
            </a:r>
            <a:r>
              <a:rPr lang="en-US" altLang="en-US" smtClean="0">
                <a:cs typeface="Times New Roman" panose="02020603050405020304" pitchFamily="18" charset="0"/>
              </a:rPr>
              <a:t> (which inhibits the conversion ofT4 to T3.</a:t>
            </a:r>
            <a:endParaRPr lang="en-US" alt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0"/>
            <a:ext cx="8229600" cy="990600"/>
          </a:xfrm>
        </p:spPr>
        <p:txBody>
          <a:bodyPr/>
          <a:lstStyle/>
          <a:p>
            <a:pPr eaLnBrk="1" hangingPunct="1"/>
            <a:r>
              <a:rPr lang="en-US" altLang="en-US" smtClean="0">
                <a:solidFill>
                  <a:srgbClr val="27D9D5"/>
                </a:solidFill>
                <a:cs typeface="Times New Roman" panose="02020603050405020304" pitchFamily="18" charset="0"/>
              </a:rPr>
              <a:t>Pharmacological Effects</a:t>
            </a:r>
            <a:r>
              <a:rPr lang="en-US" altLang="en-US" smtClean="0"/>
              <a:t> </a:t>
            </a:r>
          </a:p>
        </p:txBody>
      </p:sp>
      <p:sp>
        <p:nvSpPr>
          <p:cNvPr id="33795" name="Rectangle 3"/>
          <p:cNvSpPr>
            <a:spLocks noGrp="1" noChangeArrowheads="1"/>
          </p:cNvSpPr>
          <p:nvPr>
            <p:ph type="body" idx="1"/>
          </p:nvPr>
        </p:nvSpPr>
        <p:spPr>
          <a:xfrm>
            <a:off x="0" y="914400"/>
            <a:ext cx="9144000" cy="5943600"/>
          </a:xfrm>
        </p:spPr>
        <p:txBody>
          <a:bodyPr/>
          <a:lstStyle/>
          <a:p>
            <a:pPr algn="l" eaLnBrk="1" hangingPunct="1">
              <a:lnSpc>
                <a:spcPct val="90000"/>
              </a:lnSpc>
              <a:buClr>
                <a:srgbClr val="FF0000"/>
              </a:buClr>
              <a:buSzPct val="120000"/>
              <a:buFont typeface="Wingdings" panose="05000000000000000000" pitchFamily="2" charset="2"/>
              <a:buNone/>
            </a:pPr>
            <a:r>
              <a:rPr lang="en-US" altLang="en-US" sz="2800" smtClean="0">
                <a:cs typeface="Times New Roman" panose="02020603050405020304" pitchFamily="18" charset="0"/>
              </a:rPr>
              <a:t> It improves the manifestation of hyperthyroidism by decreasing the release of T4,T3 from the gland and decreasing </a:t>
            </a:r>
            <a:r>
              <a:rPr lang="en-US" altLang="en-US" sz="2800" b="1" smtClean="0">
                <a:solidFill>
                  <a:srgbClr val="FF0066"/>
                </a:solidFill>
                <a:cs typeface="Times New Roman" panose="02020603050405020304" pitchFamily="18" charset="0"/>
              </a:rPr>
              <a:t>the size and vascularity of the gland</a:t>
            </a:r>
            <a:r>
              <a:rPr lang="en-US" altLang="en-US" sz="2800" smtClean="0">
                <a:cs typeface="Times New Roman" panose="02020603050405020304" pitchFamily="18" charset="0"/>
              </a:rPr>
              <a:t>.</a:t>
            </a:r>
          </a:p>
          <a:p>
            <a:pPr algn="l" eaLnBrk="1" hangingPunct="1">
              <a:lnSpc>
                <a:spcPct val="90000"/>
              </a:lnSpc>
              <a:buClr>
                <a:srgbClr val="FF0000"/>
              </a:buClr>
              <a:buSzPct val="120000"/>
              <a:buFont typeface="Wingdings" panose="05000000000000000000" pitchFamily="2" charset="2"/>
              <a:buNone/>
            </a:pPr>
            <a:endParaRPr lang="en-US" altLang="en-US" sz="2800" smtClean="0">
              <a:cs typeface="Times New Roman" panose="02020603050405020304" pitchFamily="18" charset="0"/>
            </a:endParaRPr>
          </a:p>
          <a:p>
            <a:pPr algn="l" eaLnBrk="1" hangingPunct="1">
              <a:lnSpc>
                <a:spcPct val="90000"/>
              </a:lnSpc>
              <a:buClr>
                <a:srgbClr val="FF0000"/>
              </a:buClr>
              <a:buSzPct val="120000"/>
              <a:buFont typeface="Wingdings" panose="05000000000000000000" pitchFamily="2" charset="2"/>
              <a:buNone/>
            </a:pPr>
            <a:r>
              <a:rPr lang="en-US" altLang="en-US" sz="2800" smtClean="0">
                <a:cs typeface="Times New Roman" panose="02020603050405020304" pitchFamily="18" charset="0"/>
              </a:rPr>
              <a:t> Their effect starts </a:t>
            </a:r>
            <a:r>
              <a:rPr lang="en-US" altLang="en-US" sz="2800" b="1" smtClean="0">
                <a:solidFill>
                  <a:srgbClr val="FF0066"/>
                </a:solidFill>
                <a:cs typeface="Times New Roman" panose="02020603050405020304" pitchFamily="18" charset="0"/>
              </a:rPr>
              <a:t>rapidly within 2-7 days</a:t>
            </a:r>
            <a:r>
              <a:rPr lang="en-US" altLang="en-US" sz="2800" smtClean="0">
                <a:cs typeface="Times New Roman" panose="02020603050405020304" pitchFamily="18" charset="0"/>
              </a:rPr>
              <a:t>, so used in thyroid storm and  its effects ended within 10-15 days.</a:t>
            </a:r>
          </a:p>
          <a:p>
            <a:pPr algn="l" eaLnBrk="1" hangingPunct="1">
              <a:lnSpc>
                <a:spcPct val="90000"/>
              </a:lnSpc>
              <a:buClr>
                <a:srgbClr val="FF0000"/>
              </a:buClr>
              <a:buSzPct val="120000"/>
              <a:buFont typeface="Wingdings" panose="05000000000000000000" pitchFamily="2" charset="2"/>
              <a:buNone/>
            </a:pPr>
            <a:endParaRPr lang="en-US" altLang="en-US" sz="2800" smtClean="0">
              <a:cs typeface="Times New Roman" panose="02020603050405020304" pitchFamily="18" charset="0"/>
            </a:endParaRPr>
          </a:p>
          <a:p>
            <a:pPr algn="l" eaLnBrk="1" hangingPunct="1">
              <a:lnSpc>
                <a:spcPct val="90000"/>
              </a:lnSpc>
              <a:buClr>
                <a:srgbClr val="FF0000"/>
              </a:buClr>
              <a:buSzPct val="120000"/>
              <a:buFont typeface="Wingdings" panose="05000000000000000000" pitchFamily="2" charset="2"/>
              <a:buNone/>
            </a:pPr>
            <a:r>
              <a:rPr lang="en-US" altLang="en-US" sz="2800" smtClean="0">
                <a:cs typeface="Times New Roman" panose="02020603050405020304" pitchFamily="18" charset="0"/>
              </a:rPr>
              <a:t> With continued treatment the beneficial effects wear off and manifestations of hyperthyroidism reappear. (</a:t>
            </a:r>
            <a:r>
              <a:rPr lang="en-US" altLang="en-US" sz="2800" b="1" smtClean="0">
                <a:solidFill>
                  <a:srgbClr val="FF0066"/>
                </a:solidFill>
                <a:cs typeface="Times New Roman" panose="02020603050405020304" pitchFamily="18" charset="0"/>
              </a:rPr>
              <a:t>iodine escape</a:t>
            </a:r>
            <a:r>
              <a:rPr lang="en-US" altLang="en-US" sz="2800" smtClean="0">
                <a:cs typeface="Times New Roman" panose="02020603050405020304" pitchFamily="18" charset="0"/>
              </a:rPr>
              <a:t>),i.e. the gland will escape from the iodide block in 2-4 weeks and starts to uptake iodine and form T3, T4 and may produce severe  exacerbation of thyrotoxicosis.</a:t>
            </a:r>
            <a:endParaRPr lang="en-US" altLang="en-US" sz="28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cs typeface="Times New Roman" panose="02020603050405020304" pitchFamily="18" charset="0"/>
              </a:rPr>
              <a:t/>
            </a:r>
            <a:br>
              <a:rPr lang="en-US" altLang="en-US" smtClean="0">
                <a:cs typeface="Times New Roman" panose="02020603050405020304" pitchFamily="18" charset="0"/>
              </a:rPr>
            </a:br>
            <a:r>
              <a:rPr lang="en-US" altLang="en-US" smtClean="0">
                <a:solidFill>
                  <a:schemeClr val="folHlink"/>
                </a:solidFill>
                <a:cs typeface="Times New Roman" panose="02020603050405020304" pitchFamily="18" charset="0"/>
              </a:rPr>
              <a:t>Indications</a:t>
            </a:r>
            <a:br>
              <a:rPr lang="en-US" altLang="en-US" smtClean="0">
                <a:solidFill>
                  <a:schemeClr val="folHlink"/>
                </a:solidFill>
                <a:cs typeface="Times New Roman" panose="02020603050405020304" pitchFamily="18" charset="0"/>
              </a:rPr>
            </a:br>
            <a:r>
              <a:rPr lang="en-US" altLang="en-US" smtClean="0">
                <a:latin typeface="Arial" panose="020B0604020202020204" pitchFamily="34" charset="0"/>
                <a:cs typeface="Times New Roman" panose="02020603050405020304" pitchFamily="18" charset="0"/>
              </a:rPr>
              <a:t> </a:t>
            </a:r>
            <a:r>
              <a:rPr lang="en-US" altLang="en-US" smtClean="0">
                <a:cs typeface="Times New Roman" panose="02020603050405020304" pitchFamily="18" charset="0"/>
              </a:rPr>
              <a:t/>
            </a:r>
            <a:br>
              <a:rPr lang="en-US" altLang="en-US" smtClean="0">
                <a:cs typeface="Times New Roman" panose="02020603050405020304" pitchFamily="18" charset="0"/>
              </a:rPr>
            </a:br>
            <a:endParaRPr lang="en-US" altLang="en-US" smtClean="0">
              <a:cs typeface="Times New Roman" panose="02020603050405020304" pitchFamily="18" charset="0"/>
            </a:endParaRPr>
          </a:p>
        </p:txBody>
      </p:sp>
      <p:sp>
        <p:nvSpPr>
          <p:cNvPr id="34819" name="Rectangle 3"/>
          <p:cNvSpPr>
            <a:spLocks noGrp="1" noChangeArrowheads="1"/>
          </p:cNvSpPr>
          <p:nvPr>
            <p:ph type="body" idx="1"/>
          </p:nvPr>
        </p:nvSpPr>
        <p:spPr>
          <a:xfrm>
            <a:off x="457200" y="1143000"/>
            <a:ext cx="8229600" cy="5410200"/>
          </a:xfrm>
        </p:spPr>
        <p:txBody>
          <a:bodyPr/>
          <a:lstStyle/>
          <a:p>
            <a:pPr marL="533400" indent="-533400" algn="l" eaLnBrk="1" hangingPunct="1">
              <a:buClr>
                <a:srgbClr val="990099"/>
              </a:buClr>
              <a:buSzPct val="120000"/>
              <a:buFont typeface="Wingdings" panose="05000000000000000000" pitchFamily="2" charset="2"/>
              <a:buNone/>
            </a:pPr>
            <a:r>
              <a:rPr lang="en-US" altLang="en-US" smtClean="0">
                <a:cs typeface="Times New Roman" panose="02020603050405020304" pitchFamily="18" charset="0"/>
              </a:rPr>
              <a:t> 1-Treatment of </a:t>
            </a:r>
            <a:r>
              <a:rPr lang="en-US" altLang="en-US" smtClean="0">
                <a:solidFill>
                  <a:srgbClr val="FF0066"/>
                </a:solidFill>
                <a:cs typeface="Times New Roman" panose="02020603050405020304" pitchFamily="18" charset="0"/>
              </a:rPr>
              <a:t>hyperthyroidism</a:t>
            </a:r>
            <a:r>
              <a:rPr lang="en-US" altLang="en-US" smtClean="0">
                <a:cs typeface="Times New Roman" panose="02020603050405020304" pitchFamily="18" charset="0"/>
              </a:rPr>
              <a:t>: it is given with thiouracils to decrease size and vascularity the gland.</a:t>
            </a:r>
          </a:p>
          <a:p>
            <a:pPr marL="533400" indent="-533400" algn="l" eaLnBrk="1" hangingPunct="1">
              <a:buClr>
                <a:srgbClr val="990099"/>
              </a:buClr>
              <a:buSzPct val="120000"/>
              <a:buFont typeface="Wingdings" panose="05000000000000000000" pitchFamily="2" charset="2"/>
              <a:buNone/>
            </a:pPr>
            <a:r>
              <a:rPr lang="en-US" altLang="en-US" smtClean="0">
                <a:cs typeface="Times New Roman" panose="02020603050405020304" pitchFamily="18" charset="0"/>
              </a:rPr>
              <a:t> 2-Treatment of </a:t>
            </a:r>
            <a:r>
              <a:rPr lang="en-US" altLang="en-US" b="1" smtClean="0">
                <a:solidFill>
                  <a:srgbClr val="FF0066"/>
                </a:solidFill>
                <a:cs typeface="Times New Roman" panose="02020603050405020304" pitchFamily="18" charset="0"/>
              </a:rPr>
              <a:t>hyperthyroid storm</a:t>
            </a:r>
            <a:r>
              <a:rPr lang="en-US" altLang="en-US" smtClean="0">
                <a:cs typeface="Times New Roman" panose="02020603050405020304" pitchFamily="18" charset="0"/>
              </a:rPr>
              <a:t>.</a:t>
            </a:r>
          </a:p>
          <a:p>
            <a:pPr marL="533400" indent="-533400" algn="l" eaLnBrk="1" hangingPunct="1">
              <a:buClr>
                <a:srgbClr val="990099"/>
              </a:buClr>
              <a:buSzPct val="120000"/>
              <a:buFont typeface="Wingdings" panose="05000000000000000000" pitchFamily="2" charset="2"/>
              <a:buNone/>
            </a:pPr>
            <a:r>
              <a:rPr lang="en-US" altLang="en-US" smtClean="0">
                <a:cs typeface="Times New Roman" panose="02020603050405020304" pitchFamily="18" charset="0"/>
              </a:rPr>
              <a:t> 3-</a:t>
            </a:r>
            <a:r>
              <a:rPr lang="en-US" altLang="en-US" b="1" smtClean="0">
                <a:solidFill>
                  <a:srgbClr val="FF0066"/>
                </a:solidFill>
                <a:cs typeface="Times New Roman" panose="02020603050405020304" pitchFamily="18" charset="0"/>
              </a:rPr>
              <a:t>Preoperative</a:t>
            </a:r>
            <a:r>
              <a:rPr lang="en-US" altLang="en-US" smtClean="0">
                <a:cs typeface="Times New Roman" panose="02020603050405020304" pitchFamily="18" charset="0"/>
              </a:rPr>
              <a:t> preparation of the patient before thyroidectomy to improve the condition and to decrease size and vascularity of the gland.</a:t>
            </a:r>
            <a:endParaRPr lang="en-US" alt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cs typeface="Times New Roman" panose="02020603050405020304" pitchFamily="18" charset="0"/>
              </a:rPr>
              <a:t/>
            </a:r>
            <a:br>
              <a:rPr lang="en-US" altLang="en-US" smtClean="0">
                <a:cs typeface="Times New Roman" panose="02020603050405020304" pitchFamily="18" charset="0"/>
              </a:rPr>
            </a:br>
            <a:r>
              <a:rPr lang="en-US" altLang="en-US" smtClean="0">
                <a:solidFill>
                  <a:srgbClr val="99FF66"/>
                </a:solidFill>
                <a:cs typeface="Times New Roman" panose="02020603050405020304" pitchFamily="18" charset="0"/>
              </a:rPr>
              <a:t>Disadvantages</a:t>
            </a:r>
            <a:r>
              <a:rPr lang="en-US" altLang="en-US" smtClean="0">
                <a:solidFill>
                  <a:srgbClr val="A50021"/>
                </a:solidFill>
                <a:cs typeface="Times New Roman" panose="02020603050405020304" pitchFamily="18" charset="0"/>
              </a:rPr>
              <a:t/>
            </a:r>
            <a:br>
              <a:rPr lang="en-US" altLang="en-US" smtClean="0">
                <a:solidFill>
                  <a:srgbClr val="A50021"/>
                </a:solidFill>
                <a:cs typeface="Times New Roman" panose="02020603050405020304" pitchFamily="18" charset="0"/>
              </a:rPr>
            </a:br>
            <a:r>
              <a:rPr lang="en-US" altLang="en-US" smtClean="0">
                <a:solidFill>
                  <a:srgbClr val="A50021"/>
                </a:solidFill>
                <a:latin typeface="Arial" panose="020B0604020202020204" pitchFamily="34" charset="0"/>
                <a:cs typeface="Times New Roman" panose="02020603050405020304" pitchFamily="18" charset="0"/>
              </a:rPr>
              <a:t> </a:t>
            </a:r>
            <a:r>
              <a:rPr lang="en-US" altLang="en-US" smtClean="0">
                <a:solidFill>
                  <a:srgbClr val="A50021"/>
                </a:solidFill>
                <a:cs typeface="Times New Roman" panose="02020603050405020304" pitchFamily="18" charset="0"/>
              </a:rPr>
              <a:t/>
            </a:r>
            <a:br>
              <a:rPr lang="en-US" altLang="en-US" smtClean="0">
                <a:solidFill>
                  <a:srgbClr val="A50021"/>
                </a:solidFill>
                <a:cs typeface="Times New Roman" panose="02020603050405020304" pitchFamily="18" charset="0"/>
              </a:rPr>
            </a:br>
            <a:endParaRPr lang="en-US" altLang="en-US" smtClean="0">
              <a:solidFill>
                <a:srgbClr val="A50021"/>
              </a:solidFill>
              <a:cs typeface="Times New Roman" panose="02020603050405020304" pitchFamily="18" charset="0"/>
            </a:endParaRPr>
          </a:p>
        </p:txBody>
      </p:sp>
      <p:sp>
        <p:nvSpPr>
          <p:cNvPr id="35843" name="Rectangle 3"/>
          <p:cNvSpPr>
            <a:spLocks noGrp="1" noChangeArrowheads="1"/>
          </p:cNvSpPr>
          <p:nvPr>
            <p:ph type="body" idx="1"/>
          </p:nvPr>
        </p:nvSpPr>
        <p:spPr>
          <a:xfrm>
            <a:off x="457200" y="1066800"/>
            <a:ext cx="8229600" cy="5064125"/>
          </a:xfrm>
        </p:spPr>
        <p:txBody>
          <a:bodyPr/>
          <a:lstStyle/>
          <a:p>
            <a:pPr algn="l" eaLnBrk="1" hangingPunct="1">
              <a:buClr>
                <a:srgbClr val="FF0000"/>
              </a:buClr>
              <a:buSzPct val="115000"/>
              <a:buFont typeface="Wingdings" panose="05000000000000000000" pitchFamily="2" charset="2"/>
              <a:buNone/>
            </a:pPr>
            <a:r>
              <a:rPr lang="en-US" altLang="en-US" smtClean="0">
                <a:cs typeface="Times New Roman" panose="02020603050405020304" pitchFamily="18" charset="0"/>
              </a:rPr>
              <a:t> </a:t>
            </a:r>
          </a:p>
          <a:p>
            <a:pPr algn="l" eaLnBrk="1" hangingPunct="1">
              <a:buClr>
                <a:srgbClr val="FF0000"/>
              </a:buClr>
              <a:buSzPct val="115000"/>
              <a:buFont typeface="Wingdings" panose="05000000000000000000" pitchFamily="2" charset="2"/>
              <a:buNone/>
            </a:pPr>
            <a:r>
              <a:rPr lang="en-US" altLang="en-US" smtClean="0">
                <a:cs typeface="Times New Roman" panose="02020603050405020304" pitchFamily="18" charset="0"/>
              </a:rPr>
              <a:t>1- </a:t>
            </a:r>
            <a:r>
              <a:rPr lang="en-US" altLang="en-US" b="1" smtClean="0">
                <a:solidFill>
                  <a:srgbClr val="FF0066"/>
                </a:solidFill>
                <a:cs typeface="Times New Roman" panose="02020603050405020304" pitchFamily="18" charset="0"/>
              </a:rPr>
              <a:t>Iodine escape</a:t>
            </a:r>
            <a:r>
              <a:rPr lang="en-US" altLang="en-US" smtClean="0">
                <a:cs typeface="Times New Roman" panose="02020603050405020304" pitchFamily="18" charset="0"/>
              </a:rPr>
              <a:t> (in 2 - 4 weeks).</a:t>
            </a:r>
          </a:p>
          <a:p>
            <a:pPr algn="l" eaLnBrk="1" hangingPunct="1">
              <a:buClr>
                <a:srgbClr val="FF0000"/>
              </a:buClr>
              <a:buSzPct val="115000"/>
              <a:buFont typeface="Wingdings" panose="05000000000000000000" pitchFamily="2" charset="2"/>
              <a:buNone/>
            </a:pPr>
            <a:r>
              <a:rPr lang="en-US" altLang="en-US" smtClean="0">
                <a:cs typeface="Times New Roman" panose="02020603050405020304" pitchFamily="18" charset="0"/>
              </a:rPr>
              <a:t>2- It produces </a:t>
            </a:r>
            <a:r>
              <a:rPr lang="en-US" altLang="en-US" b="1" smtClean="0">
                <a:solidFill>
                  <a:srgbClr val="FF0066"/>
                </a:solidFill>
                <a:cs typeface="Times New Roman" panose="02020603050405020304" pitchFamily="18" charset="0"/>
              </a:rPr>
              <a:t>fetal goiter</a:t>
            </a:r>
            <a:r>
              <a:rPr lang="en-US" altLang="en-US" smtClean="0">
                <a:cs typeface="Times New Roman" panose="02020603050405020304" pitchFamily="18" charset="0"/>
              </a:rPr>
              <a:t> if it is used during pregnancy.</a:t>
            </a:r>
            <a:endParaRPr lang="en-US" alt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solidFill>
                  <a:schemeClr val="accent1"/>
                </a:solidFill>
                <a:cs typeface="Times New Roman" panose="02020603050405020304" pitchFamily="18" charset="0"/>
              </a:rPr>
              <a:t>Side Effects</a:t>
            </a:r>
            <a:r>
              <a:rPr lang="en-US" altLang="en-US" smtClean="0"/>
              <a:t> </a:t>
            </a:r>
          </a:p>
        </p:txBody>
      </p:sp>
      <p:sp>
        <p:nvSpPr>
          <p:cNvPr id="36867" name="Rectangle 3"/>
          <p:cNvSpPr>
            <a:spLocks noGrp="1" noChangeArrowheads="1"/>
          </p:cNvSpPr>
          <p:nvPr>
            <p:ph type="body" idx="1"/>
          </p:nvPr>
        </p:nvSpPr>
        <p:spPr/>
        <p:txBody>
          <a:bodyPr/>
          <a:lstStyle/>
          <a:p>
            <a:pPr marL="533400" indent="-533400" algn="l" eaLnBrk="1" hangingPunct="1">
              <a:buClr>
                <a:srgbClr val="CC99FF"/>
              </a:buClr>
              <a:buSzPct val="125000"/>
              <a:buFont typeface="Wingdings" panose="05000000000000000000" pitchFamily="2" charset="2"/>
              <a:buNone/>
            </a:pPr>
            <a:r>
              <a:rPr lang="en-US" altLang="en-US" smtClean="0">
                <a:cs typeface="Times New Roman" panose="02020603050405020304" pitchFamily="18" charset="0"/>
              </a:rPr>
              <a:t> </a:t>
            </a:r>
            <a:r>
              <a:rPr lang="en-US" altLang="en-US" smtClean="0">
                <a:solidFill>
                  <a:srgbClr val="FF0066"/>
                </a:solidFill>
                <a:cs typeface="Times New Roman" panose="02020603050405020304" pitchFamily="18" charset="0"/>
              </a:rPr>
              <a:t>Hypersensitivity reaction</a:t>
            </a:r>
            <a:r>
              <a:rPr lang="en-US" altLang="en-US" smtClean="0">
                <a:cs typeface="Times New Roman" panose="02020603050405020304" pitchFamily="18" charset="0"/>
              </a:rPr>
              <a:t> (drug fever, rash or rarely anaphylaxis).</a:t>
            </a:r>
          </a:p>
          <a:p>
            <a:pPr marL="533400" indent="-533400" algn="l" eaLnBrk="1" hangingPunct="1">
              <a:buClr>
                <a:srgbClr val="CC99FF"/>
              </a:buClr>
              <a:buSzPct val="125000"/>
              <a:buFont typeface="Wingdings" panose="05000000000000000000" pitchFamily="2" charset="2"/>
              <a:buNone/>
            </a:pPr>
            <a:r>
              <a:rPr lang="en-US" altLang="en-US" smtClean="0">
                <a:cs typeface="Times New Roman" panose="02020603050405020304" pitchFamily="18" charset="0"/>
              </a:rPr>
              <a:t> </a:t>
            </a:r>
            <a:r>
              <a:rPr lang="en-US" altLang="en-US" smtClean="0">
                <a:solidFill>
                  <a:srgbClr val="FF0066"/>
                </a:solidFill>
                <a:cs typeface="Times New Roman" panose="02020603050405020304" pitchFamily="18" charset="0"/>
              </a:rPr>
              <a:t>Nausea, vomiting</a:t>
            </a:r>
            <a:r>
              <a:rPr lang="en-US" altLang="en-US" smtClean="0">
                <a:cs typeface="Times New Roman" panose="02020603050405020304" pitchFamily="18" charset="0"/>
              </a:rPr>
              <a:t>, diarrhoea and metallic taste.</a:t>
            </a:r>
          </a:p>
          <a:p>
            <a:pPr marL="533400" indent="-533400" algn="l" eaLnBrk="1" hangingPunct="1">
              <a:buClr>
                <a:srgbClr val="CC99FF"/>
              </a:buClr>
              <a:buSzPct val="125000"/>
              <a:buFont typeface="Wingdings" panose="05000000000000000000" pitchFamily="2" charset="2"/>
              <a:buNone/>
            </a:pPr>
            <a:r>
              <a:rPr lang="en-US" altLang="en-US" smtClean="0">
                <a:cs typeface="Times New Roman" panose="02020603050405020304" pitchFamily="18" charset="0"/>
              </a:rPr>
              <a:t> </a:t>
            </a:r>
            <a:r>
              <a:rPr lang="en-US" altLang="en-US" smtClean="0">
                <a:solidFill>
                  <a:srgbClr val="FF0066"/>
                </a:solidFill>
                <a:cs typeface="Times New Roman" panose="02020603050405020304" pitchFamily="18" charset="0"/>
              </a:rPr>
              <a:t>Swollen salivary glands</a:t>
            </a:r>
            <a:r>
              <a:rPr lang="en-US" altLang="en-US" smtClean="0">
                <a:cs typeface="Times New Roman" panose="02020603050405020304" pitchFamily="18" charset="0"/>
              </a:rPr>
              <a:t>, mucus membrane ulcerations.</a:t>
            </a:r>
          </a:p>
          <a:p>
            <a:pPr marL="533400" indent="-533400" algn="l" eaLnBrk="1" hangingPunct="1">
              <a:buClr>
                <a:srgbClr val="CC99FF"/>
              </a:buClr>
              <a:buSzPct val="125000"/>
              <a:buFont typeface="Wingdings" panose="05000000000000000000" pitchFamily="2" charset="2"/>
              <a:buNone/>
            </a:pPr>
            <a:r>
              <a:rPr lang="en-US" altLang="en-US" smtClean="0">
                <a:cs typeface="Times New Roman" panose="02020603050405020304" pitchFamily="18" charset="0"/>
              </a:rPr>
              <a:t> </a:t>
            </a:r>
            <a:r>
              <a:rPr lang="en-US" altLang="en-US" smtClean="0">
                <a:solidFill>
                  <a:srgbClr val="FF0066"/>
                </a:solidFill>
                <a:cs typeface="Times New Roman" panose="02020603050405020304" pitchFamily="18" charset="0"/>
              </a:rPr>
              <a:t>Conjunctivitis, rhinorrhoea</a:t>
            </a:r>
            <a:r>
              <a:rPr lang="en-US" altLang="en-US" smtClean="0">
                <a:cs typeface="Times New Roman" panose="02020603050405020304" pitchFamily="18" charset="0"/>
              </a:rPr>
              <a:t>.</a:t>
            </a:r>
            <a:endParaRPr lang="en-US" alt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solidFill>
                  <a:srgbClr val="FF0000"/>
                </a:solidFill>
                <a:cs typeface="Times New Roman" panose="02020603050405020304" pitchFamily="18" charset="0"/>
              </a:rPr>
              <a:t>Adjuncts to Antithyroid Drugs</a:t>
            </a:r>
            <a:r>
              <a:rPr lang="en-US" altLang="en-US" smtClean="0"/>
              <a:t> </a:t>
            </a:r>
          </a:p>
        </p:txBody>
      </p:sp>
      <p:sp>
        <p:nvSpPr>
          <p:cNvPr id="37891" name="Rectangle 3"/>
          <p:cNvSpPr>
            <a:spLocks noGrp="1" noChangeArrowheads="1"/>
          </p:cNvSpPr>
          <p:nvPr>
            <p:ph type="body" idx="1"/>
          </p:nvPr>
        </p:nvSpPr>
        <p:spPr>
          <a:xfrm>
            <a:off x="457200" y="1600200"/>
            <a:ext cx="8229600" cy="5029200"/>
          </a:xfrm>
        </p:spPr>
        <p:txBody>
          <a:bodyPr/>
          <a:lstStyle/>
          <a:p>
            <a:pPr algn="l" eaLnBrk="1" hangingPunct="1">
              <a:lnSpc>
                <a:spcPct val="90000"/>
              </a:lnSpc>
              <a:buFont typeface="Wingdings" panose="05000000000000000000" pitchFamily="2" charset="2"/>
              <a:buNone/>
            </a:pPr>
            <a:r>
              <a:rPr lang="el-GR" altLang="en-US" sz="3600" smtClean="0">
                <a:solidFill>
                  <a:srgbClr val="FFFF00"/>
                </a:solidFill>
                <a:cs typeface="Times New Roman" panose="02020603050405020304" pitchFamily="18" charset="0"/>
              </a:rPr>
              <a:t>β</a:t>
            </a:r>
            <a:r>
              <a:rPr lang="en-US" altLang="en-US" sz="3600" smtClean="0">
                <a:solidFill>
                  <a:srgbClr val="FFFF00"/>
                </a:solidFill>
                <a:cs typeface="Times New Roman" panose="02020603050405020304" pitchFamily="18" charset="0"/>
              </a:rPr>
              <a:t>-blockers</a:t>
            </a:r>
            <a:r>
              <a:rPr lang="en-US" altLang="en-US" sz="2800" smtClean="0">
                <a:cs typeface="Times New Roman" panose="02020603050405020304" pitchFamily="18" charset="0"/>
              </a:rPr>
              <a:t> </a:t>
            </a:r>
          </a:p>
          <a:p>
            <a:pPr algn="l" eaLnBrk="1" hangingPunct="1">
              <a:lnSpc>
                <a:spcPct val="90000"/>
              </a:lnSpc>
              <a:buClr>
                <a:schemeClr val="accent1"/>
              </a:buClr>
              <a:buSzPct val="115000"/>
              <a:buFont typeface="Wingdings" panose="05000000000000000000" pitchFamily="2" charset="2"/>
              <a:buNone/>
            </a:pPr>
            <a:r>
              <a:rPr lang="en-US" altLang="en-US" sz="2800" smtClean="0">
                <a:cs typeface="Times New Roman" panose="02020603050405020304" pitchFamily="18" charset="0"/>
              </a:rPr>
              <a:t> Since many of the </a:t>
            </a:r>
            <a:r>
              <a:rPr lang="en-US" altLang="en-US" sz="2800" smtClean="0">
                <a:solidFill>
                  <a:srgbClr val="FF0066"/>
                </a:solidFill>
                <a:cs typeface="Times New Roman" panose="02020603050405020304" pitchFamily="18" charset="0"/>
              </a:rPr>
              <a:t>signs and symptoms of hyperthyroidism reflect increased cellular sensitivity to adrenergic stimulation</a:t>
            </a:r>
            <a:r>
              <a:rPr lang="en-US" altLang="en-US" sz="2800" smtClean="0">
                <a:cs typeface="Times New Roman" panose="02020603050405020304" pitchFamily="18" charset="0"/>
              </a:rPr>
              <a:t>, </a:t>
            </a:r>
            <a:r>
              <a:rPr lang="el-GR" altLang="en-US" sz="2800" smtClean="0">
                <a:cs typeface="Times New Roman" panose="02020603050405020304" pitchFamily="18" charset="0"/>
              </a:rPr>
              <a:t>β</a:t>
            </a:r>
            <a:r>
              <a:rPr lang="en-US" altLang="en-US" sz="2800" smtClean="0">
                <a:cs typeface="Times New Roman" panose="02020603050405020304" pitchFamily="18" charset="0"/>
              </a:rPr>
              <a:t> -adrenergic antagonist, such as propranolol, can be used adjunctively. During the acute stage, B--blockers are extremely helpful.  </a:t>
            </a:r>
          </a:p>
          <a:p>
            <a:pPr algn="l" eaLnBrk="1" hangingPunct="1">
              <a:lnSpc>
                <a:spcPct val="90000"/>
              </a:lnSpc>
              <a:buClr>
                <a:schemeClr val="accent1"/>
              </a:buClr>
              <a:buSzPct val="115000"/>
              <a:buFont typeface="Wingdings" panose="05000000000000000000" pitchFamily="2" charset="2"/>
              <a:buNone/>
            </a:pPr>
            <a:r>
              <a:rPr lang="en-US" altLang="en-US" sz="2800" smtClean="0">
                <a:cs typeface="Times New Roman" panose="02020603050405020304" pitchFamily="18" charset="0"/>
              </a:rPr>
              <a:t>  Propranolol (given alone) often </a:t>
            </a:r>
            <a:r>
              <a:rPr lang="en-US" altLang="en-US" sz="2800" smtClean="0">
                <a:solidFill>
                  <a:srgbClr val="FF0066"/>
                </a:solidFill>
                <a:cs typeface="Times New Roman" panose="02020603050405020304" pitchFamily="18" charset="0"/>
              </a:rPr>
              <a:t>aboishes or controls tachycardia</a:t>
            </a:r>
            <a:r>
              <a:rPr lang="en-US" altLang="en-US" sz="2800" smtClean="0">
                <a:cs typeface="Times New Roman" panose="02020603050405020304" pitchFamily="18" charset="0"/>
              </a:rPr>
              <a:t>, tremors,hypertension, A.F. and excess sweating. But it does not influence blood level of thyroxin.</a:t>
            </a:r>
            <a:endParaRPr lang="en-US" altLang="en-US" sz="28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0" y="304800"/>
            <a:ext cx="9144000" cy="6553200"/>
          </a:xfrm>
        </p:spPr>
        <p:txBody>
          <a:bodyPr/>
          <a:lstStyle/>
          <a:p>
            <a:pPr algn="l" eaLnBrk="1" hangingPunct="1">
              <a:buClr>
                <a:schemeClr val="accent1"/>
              </a:buClr>
              <a:buSzPct val="115000"/>
              <a:buFont typeface="Wingdings" panose="05000000000000000000" pitchFamily="2" charset="2"/>
              <a:buNone/>
            </a:pPr>
            <a:r>
              <a:rPr lang="en-US" altLang="en-US" smtClean="0">
                <a:cs typeface="Times New Roman" panose="02020603050405020304" pitchFamily="18" charset="0"/>
              </a:rPr>
              <a:t>  </a:t>
            </a:r>
            <a:r>
              <a:rPr lang="en-US" altLang="en-US" b="1" u="sng" smtClean="0">
                <a:cs typeface="Times New Roman" panose="02020603050405020304" pitchFamily="18" charset="0"/>
              </a:rPr>
              <a:t>It decreases the </a:t>
            </a:r>
            <a:r>
              <a:rPr lang="en-US" altLang="en-US" b="1" u="sng" smtClean="0">
                <a:solidFill>
                  <a:srgbClr val="FF0066"/>
                </a:solidFill>
                <a:cs typeface="Times New Roman" panose="02020603050405020304" pitchFamily="18" charset="0"/>
              </a:rPr>
              <a:t>peripheral conversion of T4 to T3</a:t>
            </a:r>
            <a:r>
              <a:rPr lang="en-US" altLang="en-US" b="1" u="sng" smtClean="0">
                <a:cs typeface="Times New Roman" panose="02020603050405020304" pitchFamily="18" charset="0"/>
              </a:rPr>
              <a:t> (active form</a:t>
            </a:r>
            <a:r>
              <a:rPr lang="en-US" altLang="en-US" smtClean="0">
                <a:cs typeface="Times New Roman" panose="02020603050405020304" pitchFamily="18" charset="0"/>
              </a:rPr>
              <a:t>)</a:t>
            </a:r>
          </a:p>
          <a:p>
            <a:pPr algn="l" eaLnBrk="1" hangingPunct="1">
              <a:buClr>
                <a:schemeClr val="accent1"/>
              </a:buClr>
              <a:buSzPct val="115000"/>
              <a:buFont typeface="Wingdings" panose="05000000000000000000" pitchFamily="2" charset="2"/>
              <a:buNone/>
            </a:pPr>
            <a:r>
              <a:rPr lang="en-US" altLang="en-US" smtClean="0">
                <a:cs typeface="Times New Roman" panose="02020603050405020304" pitchFamily="18" charset="0"/>
              </a:rPr>
              <a:t>  </a:t>
            </a:r>
          </a:p>
          <a:p>
            <a:pPr algn="l" eaLnBrk="1" hangingPunct="1">
              <a:buClr>
                <a:schemeClr val="accent1"/>
              </a:buClr>
              <a:buSzPct val="115000"/>
              <a:buFont typeface="Wingdings" panose="05000000000000000000" pitchFamily="2" charset="2"/>
              <a:buNone/>
            </a:pPr>
            <a:r>
              <a:rPr lang="en-US" altLang="en-US" smtClean="0">
                <a:cs typeface="Times New Roman" panose="02020603050405020304" pitchFamily="18" charset="0"/>
              </a:rPr>
              <a:t>  If propranolol is </a:t>
            </a:r>
            <a:r>
              <a:rPr lang="en-US" altLang="en-US" smtClean="0">
                <a:solidFill>
                  <a:srgbClr val="FF0066"/>
                </a:solidFill>
                <a:cs typeface="Times New Roman" panose="02020603050405020304" pitchFamily="18" charset="0"/>
              </a:rPr>
              <a:t>contraindicated</a:t>
            </a:r>
            <a:r>
              <a:rPr lang="en-US" altLang="en-US" smtClean="0">
                <a:cs typeface="Times New Roman" panose="02020603050405020304" pitchFamily="18" charset="0"/>
              </a:rPr>
              <a:t> you can give </a:t>
            </a:r>
            <a:r>
              <a:rPr lang="en-US" altLang="en-US" smtClean="0">
                <a:solidFill>
                  <a:srgbClr val="FF0066"/>
                </a:solidFill>
                <a:cs typeface="Times New Roman" panose="02020603050405020304" pitchFamily="18" charset="0"/>
              </a:rPr>
              <a:t>diltiazem</a:t>
            </a:r>
            <a:r>
              <a:rPr lang="en-US" altLang="en-US" smtClean="0">
                <a:cs typeface="Times New Roman" panose="02020603050405020304" pitchFamily="18" charset="0"/>
              </a:rPr>
              <a:t> to control tachycardia (other CCBs may not be effective).</a:t>
            </a:r>
            <a:r>
              <a:rPr lang="en-US" altLang="en-US" smtClean="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mtClean="0">
                <a:cs typeface="Times New Roman" panose="02020603050405020304" pitchFamily="18" charset="0"/>
              </a:rPr>
              <a:t/>
            </a:r>
            <a:br>
              <a:rPr lang="en-US" altLang="en-US" smtClean="0">
                <a:cs typeface="Times New Roman" panose="02020603050405020304" pitchFamily="18" charset="0"/>
              </a:rPr>
            </a:br>
            <a:r>
              <a:rPr lang="en-US" altLang="en-US" u="sng" smtClean="0">
                <a:cs typeface="Times New Roman" panose="02020603050405020304" pitchFamily="18" charset="0"/>
              </a:rPr>
              <a:t>*</a:t>
            </a:r>
            <a:r>
              <a:rPr lang="en-US" altLang="en-US" u="sng" smtClean="0">
                <a:solidFill>
                  <a:srgbClr val="99FF66"/>
                </a:solidFill>
                <a:cs typeface="Times New Roman" panose="02020603050405020304" pitchFamily="18" charset="0"/>
              </a:rPr>
              <a:t>Barbiturates</a:t>
            </a:r>
            <a:r>
              <a:rPr lang="en-US" altLang="en-US" smtClean="0">
                <a:solidFill>
                  <a:srgbClr val="99FF66"/>
                </a:solidFill>
                <a:cs typeface="Times New Roman" panose="02020603050405020304" pitchFamily="18" charset="0"/>
              </a:rPr>
              <a:t/>
            </a:r>
            <a:br>
              <a:rPr lang="en-US" altLang="en-US" smtClean="0">
                <a:solidFill>
                  <a:srgbClr val="99FF66"/>
                </a:solidFill>
                <a:cs typeface="Times New Roman" panose="02020603050405020304" pitchFamily="18" charset="0"/>
              </a:rPr>
            </a:br>
            <a:r>
              <a:rPr lang="en-US" altLang="en-US" smtClean="0">
                <a:solidFill>
                  <a:srgbClr val="99FF66"/>
                </a:solidFill>
                <a:latin typeface="Arial" panose="020B0604020202020204" pitchFamily="34" charset="0"/>
                <a:cs typeface="Times New Roman" panose="02020603050405020304" pitchFamily="18" charset="0"/>
              </a:rPr>
              <a:t> </a:t>
            </a:r>
            <a:r>
              <a:rPr lang="en-US" altLang="en-US" smtClean="0">
                <a:solidFill>
                  <a:srgbClr val="99FF66"/>
                </a:solidFill>
                <a:cs typeface="Times New Roman" panose="02020603050405020304" pitchFamily="18" charset="0"/>
              </a:rPr>
              <a:t/>
            </a:r>
            <a:br>
              <a:rPr lang="en-US" altLang="en-US" smtClean="0">
                <a:solidFill>
                  <a:srgbClr val="99FF66"/>
                </a:solidFill>
                <a:cs typeface="Times New Roman" panose="02020603050405020304" pitchFamily="18" charset="0"/>
              </a:rPr>
            </a:br>
            <a:endParaRPr lang="en-US" altLang="en-US" smtClean="0">
              <a:solidFill>
                <a:srgbClr val="99FF66"/>
              </a:solidFill>
              <a:cs typeface="Times New Roman" panose="02020603050405020304" pitchFamily="18" charset="0"/>
            </a:endParaRPr>
          </a:p>
        </p:txBody>
      </p:sp>
      <p:sp>
        <p:nvSpPr>
          <p:cNvPr id="39939" name="Rectangle 3"/>
          <p:cNvSpPr>
            <a:spLocks noGrp="1" noChangeArrowheads="1"/>
          </p:cNvSpPr>
          <p:nvPr>
            <p:ph type="body" idx="1"/>
          </p:nvPr>
        </p:nvSpPr>
        <p:spPr>
          <a:xfrm>
            <a:off x="457200" y="914400"/>
            <a:ext cx="8229600" cy="5638800"/>
          </a:xfrm>
        </p:spPr>
        <p:txBody>
          <a:bodyPr/>
          <a:lstStyle/>
          <a:p>
            <a:pPr algn="l" eaLnBrk="1" hangingPunct="1">
              <a:buClr>
                <a:srgbClr val="FFFF00"/>
              </a:buClr>
              <a:buSzPct val="115000"/>
              <a:buFont typeface="Wingdings" panose="05000000000000000000" pitchFamily="2" charset="2"/>
              <a:buNone/>
            </a:pPr>
            <a:r>
              <a:rPr lang="en-US" altLang="en-US" smtClean="0">
                <a:cs typeface="Times New Roman" panose="02020603050405020304" pitchFamily="18" charset="0"/>
              </a:rPr>
              <a:t> It </a:t>
            </a:r>
            <a:r>
              <a:rPr lang="en-US" altLang="en-US" smtClean="0">
                <a:solidFill>
                  <a:srgbClr val="FF0066"/>
                </a:solidFill>
                <a:cs typeface="Times New Roman" panose="02020603050405020304" pitchFamily="18" charset="0"/>
              </a:rPr>
              <a:t>accelerates T4 breakdown</a:t>
            </a:r>
            <a:r>
              <a:rPr lang="en-US" altLang="en-US" smtClean="0">
                <a:cs typeface="Times New Roman" panose="02020603050405020304" pitchFamily="18" charset="0"/>
              </a:rPr>
              <a:t> (by hepatic enzyme induction).</a:t>
            </a:r>
          </a:p>
          <a:p>
            <a:pPr algn="l" eaLnBrk="1" hangingPunct="1">
              <a:buClr>
                <a:srgbClr val="FFFF00"/>
              </a:buClr>
              <a:buSzPct val="115000"/>
              <a:buFont typeface="Wingdings" panose="05000000000000000000" pitchFamily="2" charset="2"/>
              <a:buNone/>
            </a:pPr>
            <a:r>
              <a:rPr lang="en-US" altLang="en-US" smtClean="0">
                <a:cs typeface="Times New Roman" panose="02020603050405020304" pitchFamily="18" charset="0"/>
              </a:rPr>
              <a:t> It may be helpful both as </a:t>
            </a:r>
            <a:r>
              <a:rPr lang="en-US" altLang="en-US" smtClean="0">
                <a:solidFill>
                  <a:srgbClr val="FF0066"/>
                </a:solidFill>
                <a:cs typeface="Times New Roman" panose="02020603050405020304" pitchFamily="18" charset="0"/>
              </a:rPr>
              <a:t>sedative</a:t>
            </a:r>
            <a:r>
              <a:rPr lang="en-US" altLang="en-US" smtClean="0">
                <a:cs typeface="Times New Roman" panose="02020603050405020304" pitchFamily="18" charset="0"/>
              </a:rPr>
              <a:t> and to decrease T4 level.</a:t>
            </a:r>
          </a:p>
          <a:p>
            <a:pPr algn="l" eaLnBrk="1" hangingPunct="1">
              <a:buClr>
                <a:srgbClr val="FFFF00"/>
              </a:buClr>
              <a:buSzPct val="115000"/>
              <a:buFont typeface="Wingdings" panose="05000000000000000000" pitchFamily="2" charset="2"/>
              <a:buNone/>
            </a:pPr>
            <a:r>
              <a:rPr lang="en-US" altLang="en-US" smtClean="0">
                <a:cs typeface="Times New Roman" panose="02020603050405020304" pitchFamily="18" charset="0"/>
              </a:rPr>
              <a:t> Treatment of </a:t>
            </a:r>
            <a:r>
              <a:rPr lang="en-US" altLang="en-US" smtClean="0">
                <a:solidFill>
                  <a:srgbClr val="FF0066"/>
                </a:solidFill>
                <a:cs typeface="Times New Roman" panose="02020603050405020304" pitchFamily="18" charset="0"/>
              </a:rPr>
              <a:t>convulsion</a:t>
            </a:r>
            <a:r>
              <a:rPr lang="en-US" altLang="en-US" smtClean="0">
                <a:cs typeface="Times New Roman" panose="02020603050405020304" pitchFamily="18" charset="0"/>
              </a:rPr>
              <a:t> if patient present in crisis.</a:t>
            </a:r>
          </a:p>
          <a:p>
            <a:pPr algn="l" eaLnBrk="1" hangingPunct="1">
              <a:buClr>
                <a:srgbClr val="FFFF00"/>
              </a:buClr>
              <a:buSzPct val="115000"/>
              <a:buFont typeface="Wingdings" panose="05000000000000000000" pitchFamily="2" charset="2"/>
              <a:buNone/>
            </a:pPr>
            <a:r>
              <a:rPr lang="en-US" altLang="en-US" smtClean="0">
                <a:solidFill>
                  <a:srgbClr val="FF6600"/>
                </a:solidFill>
                <a:cs typeface="Times New Roman" panose="02020603050405020304" pitchFamily="18" charset="0"/>
              </a:rPr>
              <a:t>*</a:t>
            </a:r>
            <a:r>
              <a:rPr lang="en-US" altLang="en-US" u="sng" smtClean="0">
                <a:solidFill>
                  <a:srgbClr val="FF6600"/>
                </a:solidFill>
                <a:cs typeface="Times New Roman" panose="02020603050405020304" pitchFamily="18" charset="0"/>
              </a:rPr>
              <a:t>Adequate vitamins and nutrition</a:t>
            </a:r>
            <a:r>
              <a:rPr lang="en-US" altLang="en-US" u="sng" smtClean="0">
                <a:cs typeface="Times New Roman" panose="02020603050405020304" pitchFamily="18" charset="0"/>
              </a:rPr>
              <a:t> </a:t>
            </a:r>
          </a:p>
          <a:p>
            <a:pPr algn="l" eaLnBrk="1" hangingPunct="1">
              <a:buClr>
                <a:schemeClr val="accent1"/>
              </a:buClr>
              <a:buSzPct val="115000"/>
              <a:buFont typeface="Wingdings" panose="05000000000000000000" pitchFamily="2" charset="2"/>
              <a:buNone/>
            </a:pPr>
            <a:r>
              <a:rPr lang="en-US" altLang="en-US" smtClean="0">
                <a:cs typeface="Times New Roman" panose="02020603050405020304" pitchFamily="18" charset="0"/>
              </a:rPr>
              <a:t>  are essential due to the </a:t>
            </a:r>
            <a:r>
              <a:rPr lang="en-US" altLang="en-US" smtClean="0">
                <a:solidFill>
                  <a:srgbClr val="FF0066"/>
                </a:solidFill>
                <a:cs typeface="Times New Roman" panose="02020603050405020304" pitchFamily="18" charset="0"/>
              </a:rPr>
              <a:t>catabolic effect of thyroxin.</a:t>
            </a:r>
            <a:endParaRPr lang="en-US" altLang="en-US" smtClean="0">
              <a:solidFill>
                <a:srgbClr val="FF0066"/>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mtClean="0">
                <a:cs typeface="Times New Roman" panose="02020603050405020304" pitchFamily="18" charset="0"/>
              </a:rPr>
              <a:t/>
            </a:r>
            <a:br>
              <a:rPr lang="en-US" altLang="en-US" smtClean="0">
                <a:cs typeface="Times New Roman" panose="02020603050405020304" pitchFamily="18" charset="0"/>
              </a:rPr>
            </a:br>
            <a:r>
              <a:rPr lang="en-US" altLang="en-US" smtClean="0">
                <a:solidFill>
                  <a:schemeClr val="accent1"/>
                </a:solidFill>
                <a:cs typeface="Times New Roman" panose="02020603050405020304" pitchFamily="18" charset="0"/>
              </a:rPr>
              <a:t>SURGICAL THYROIDECTOMY</a:t>
            </a:r>
            <a:r>
              <a:rPr lang="en-US" altLang="en-US" smtClean="0">
                <a:cs typeface="Times New Roman" panose="02020603050405020304" pitchFamily="18" charset="0"/>
              </a:rPr>
              <a:t/>
            </a:r>
            <a:br>
              <a:rPr lang="en-US" altLang="en-US" smtClean="0">
                <a:cs typeface="Times New Roman" panose="02020603050405020304" pitchFamily="18" charset="0"/>
              </a:rPr>
            </a:br>
            <a:r>
              <a:rPr lang="en-US" altLang="en-US" smtClean="0">
                <a:latin typeface="Arial" panose="020B0604020202020204" pitchFamily="34" charset="0"/>
                <a:cs typeface="Times New Roman" panose="02020603050405020304" pitchFamily="18" charset="0"/>
              </a:rPr>
              <a:t> </a:t>
            </a:r>
            <a:r>
              <a:rPr lang="en-US" altLang="en-US" smtClean="0">
                <a:cs typeface="Times New Roman" panose="02020603050405020304" pitchFamily="18" charset="0"/>
              </a:rPr>
              <a:t/>
            </a:r>
            <a:br>
              <a:rPr lang="en-US" altLang="en-US" smtClean="0">
                <a:cs typeface="Times New Roman" panose="02020603050405020304" pitchFamily="18" charset="0"/>
              </a:rPr>
            </a:br>
            <a:endParaRPr lang="en-US" altLang="en-US" smtClean="0">
              <a:cs typeface="Times New Roman" panose="02020603050405020304" pitchFamily="18" charset="0"/>
            </a:endParaRPr>
          </a:p>
        </p:txBody>
      </p:sp>
      <p:sp>
        <p:nvSpPr>
          <p:cNvPr id="40963" name="Rectangle 3"/>
          <p:cNvSpPr>
            <a:spLocks noGrp="1" noChangeArrowheads="1"/>
          </p:cNvSpPr>
          <p:nvPr>
            <p:ph type="body" idx="1"/>
          </p:nvPr>
        </p:nvSpPr>
        <p:spPr>
          <a:xfrm>
            <a:off x="457200" y="990600"/>
            <a:ext cx="8229600" cy="5140325"/>
          </a:xfrm>
        </p:spPr>
        <p:txBody>
          <a:bodyPr/>
          <a:lstStyle/>
          <a:p>
            <a:pPr marL="577850" indent="-577850" algn="l" eaLnBrk="1" hangingPunct="1">
              <a:buClr>
                <a:srgbClr val="99FF66"/>
              </a:buClr>
              <a:buSzPct val="115000"/>
              <a:buFont typeface="Wingdings" panose="05000000000000000000" pitchFamily="2" charset="2"/>
              <a:buNone/>
            </a:pPr>
            <a:r>
              <a:rPr lang="en-US" altLang="en-US" smtClean="0">
                <a:solidFill>
                  <a:srgbClr val="FF0066"/>
                </a:solidFill>
                <a:cs typeface="Times New Roman" panose="02020603050405020304" pitchFamily="18" charset="0"/>
              </a:rPr>
              <a:t>1-Subtotal thyroidectomy</a:t>
            </a:r>
            <a:r>
              <a:rPr lang="en-US" altLang="en-US" smtClean="0">
                <a:cs typeface="Times New Roman" panose="02020603050405020304" pitchFamily="18" charset="0"/>
              </a:rPr>
              <a:t> is the treatment of choice in: </a:t>
            </a:r>
          </a:p>
          <a:p>
            <a:pPr marL="577850" indent="-577850" algn="l" eaLnBrk="1" hangingPunct="1">
              <a:buClr>
                <a:srgbClr val="FF6600"/>
              </a:buClr>
              <a:buSzPct val="115000"/>
              <a:buFont typeface="Wingdings" panose="05000000000000000000" pitchFamily="2" charset="2"/>
              <a:buNone/>
            </a:pPr>
            <a:r>
              <a:rPr lang="en-US" altLang="en-US" smtClean="0">
                <a:cs typeface="Times New Roman" panose="02020603050405020304" pitchFamily="18" charset="0"/>
              </a:rPr>
              <a:t> 2-</a:t>
            </a:r>
            <a:r>
              <a:rPr lang="en-US" altLang="en-US" smtClean="0">
                <a:solidFill>
                  <a:srgbClr val="FF0066"/>
                </a:solidFill>
                <a:cs typeface="Times New Roman" panose="02020603050405020304" pitchFamily="18" charset="0"/>
              </a:rPr>
              <a:t>Failure</a:t>
            </a:r>
            <a:r>
              <a:rPr lang="en-US" altLang="en-US" smtClean="0">
                <a:cs typeface="Times New Roman" panose="02020603050405020304" pitchFamily="18" charset="0"/>
              </a:rPr>
              <a:t> of medical treatment. </a:t>
            </a:r>
          </a:p>
          <a:p>
            <a:pPr marL="577850" indent="-577850" algn="l" eaLnBrk="1" hangingPunct="1">
              <a:buClr>
                <a:srgbClr val="FF6600"/>
              </a:buClr>
              <a:buSzPct val="115000"/>
              <a:buFont typeface="Wingdings" panose="05000000000000000000" pitchFamily="2" charset="2"/>
              <a:buNone/>
            </a:pPr>
            <a:r>
              <a:rPr lang="en-US" altLang="en-US" smtClean="0">
                <a:cs typeface="Times New Roman" panose="02020603050405020304" pitchFamily="18" charset="0"/>
              </a:rPr>
              <a:t> 3-Presence of </a:t>
            </a:r>
            <a:r>
              <a:rPr lang="en-US" altLang="en-US" smtClean="0">
                <a:solidFill>
                  <a:srgbClr val="FF0066"/>
                </a:solidFill>
                <a:cs typeface="Times New Roman" panose="02020603050405020304" pitchFamily="18" charset="0"/>
              </a:rPr>
              <a:t>malignancy</a:t>
            </a:r>
            <a:r>
              <a:rPr lang="en-US" altLang="en-US" smtClean="0">
                <a:cs typeface="Times New Roman" panose="02020603050405020304" pitchFamily="18" charset="0"/>
              </a:rPr>
              <a:t>, here we must do total thyroidectomy except if it is singles nodule.</a:t>
            </a:r>
          </a:p>
          <a:p>
            <a:pPr marL="577850" indent="-577850" algn="l" eaLnBrk="1" hangingPunct="1">
              <a:buClr>
                <a:srgbClr val="FF6600"/>
              </a:buClr>
              <a:buSzPct val="115000"/>
              <a:buFont typeface="Wingdings" panose="05000000000000000000" pitchFamily="2" charset="2"/>
              <a:buNone/>
            </a:pPr>
            <a:r>
              <a:rPr lang="en-US" altLang="en-US" smtClean="0">
                <a:cs typeface="Times New Roman" panose="02020603050405020304" pitchFamily="18" charset="0"/>
              </a:rPr>
              <a:t> 4-</a:t>
            </a:r>
            <a:r>
              <a:rPr lang="en-US" altLang="en-US" smtClean="0">
                <a:solidFill>
                  <a:srgbClr val="FF0066"/>
                </a:solidFill>
                <a:cs typeface="Times New Roman" panose="02020603050405020304" pitchFamily="18" charset="0"/>
              </a:rPr>
              <a:t>Huge </a:t>
            </a:r>
            <a:r>
              <a:rPr lang="en-US" altLang="en-US" smtClean="0">
                <a:cs typeface="Times New Roman" panose="02020603050405020304" pitchFamily="18" charset="0"/>
              </a:rPr>
              <a:t>thyroid gland. </a:t>
            </a:r>
          </a:p>
          <a:p>
            <a:pPr marL="577850" indent="-577850" algn="l" eaLnBrk="1" hangingPunct="1">
              <a:buClr>
                <a:srgbClr val="FF6600"/>
              </a:buClr>
              <a:buSzPct val="115000"/>
              <a:buFont typeface="Wingdings" panose="05000000000000000000" pitchFamily="2" charset="2"/>
              <a:buNone/>
            </a:pPr>
            <a:r>
              <a:rPr lang="en-US" altLang="en-US" smtClean="0">
                <a:cs typeface="Times New Roman" panose="02020603050405020304" pitchFamily="18" charset="0"/>
              </a:rPr>
              <a:t> 5-</a:t>
            </a:r>
            <a:r>
              <a:rPr lang="en-US" altLang="en-US" smtClean="0">
                <a:solidFill>
                  <a:srgbClr val="FF0066"/>
                </a:solidFill>
                <a:cs typeface="Times New Roman" panose="02020603050405020304" pitchFamily="18" charset="0"/>
              </a:rPr>
              <a:t>Multinodular</a:t>
            </a:r>
            <a:r>
              <a:rPr lang="en-US" altLang="en-US" smtClean="0">
                <a:cs typeface="Times New Roman" panose="02020603050405020304" pitchFamily="18" charset="0"/>
              </a:rPr>
              <a:t> goiters.</a:t>
            </a:r>
          </a:p>
          <a:p>
            <a:pPr marL="577850" indent="-577850" algn="l" eaLnBrk="1" hangingPunct="1">
              <a:buClr>
                <a:srgbClr val="FF6600"/>
              </a:buClr>
              <a:buSzPct val="115000"/>
              <a:buFont typeface="Wingdings" panose="05000000000000000000" pitchFamily="2" charset="2"/>
              <a:buNone/>
            </a:pPr>
            <a:r>
              <a:rPr lang="en-US" altLang="en-US" smtClean="0">
                <a:cs typeface="Times New Roman" panose="02020603050405020304" pitchFamily="18" charset="0"/>
              </a:rPr>
              <a:t> 6-</a:t>
            </a:r>
            <a:r>
              <a:rPr lang="en-US" altLang="en-US" smtClean="0">
                <a:solidFill>
                  <a:srgbClr val="FF0066"/>
                </a:solidFill>
                <a:cs typeface="Times New Roman" panose="02020603050405020304" pitchFamily="18" charset="0"/>
              </a:rPr>
              <a:t>Infection or hemorrhage</a:t>
            </a:r>
            <a:r>
              <a:rPr lang="en-US" altLang="en-US" smtClean="0">
                <a:cs typeface="Times New Roman" panose="02020603050405020304" pitchFamily="18" charset="0"/>
              </a:rPr>
              <a:t> in the gland. </a:t>
            </a:r>
            <a:endParaRPr lang="en-US" alt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0"/>
            <a:ext cx="8229600" cy="990600"/>
          </a:xfrm>
        </p:spPr>
        <p:txBody>
          <a:bodyPr/>
          <a:lstStyle/>
          <a:p>
            <a:pPr eaLnBrk="1" hangingPunct="1"/>
            <a:r>
              <a:rPr lang="en-US" altLang="en-US" sz="3200" smtClean="0">
                <a:solidFill>
                  <a:srgbClr val="27D9D5"/>
                </a:solidFill>
                <a:cs typeface="Times New Roman" panose="02020603050405020304" pitchFamily="18" charset="0"/>
              </a:rPr>
              <a:t>Preparation of Patient for Thyroidectomy</a:t>
            </a:r>
            <a:r>
              <a:rPr lang="en-US" altLang="en-US" smtClean="0"/>
              <a:t> </a:t>
            </a:r>
          </a:p>
        </p:txBody>
      </p:sp>
      <p:sp>
        <p:nvSpPr>
          <p:cNvPr id="41987" name="Rectangle 3"/>
          <p:cNvSpPr>
            <a:spLocks noGrp="1" noChangeArrowheads="1"/>
          </p:cNvSpPr>
          <p:nvPr>
            <p:ph type="body" idx="1"/>
          </p:nvPr>
        </p:nvSpPr>
        <p:spPr>
          <a:xfrm>
            <a:off x="0" y="990600"/>
            <a:ext cx="9144000" cy="5867400"/>
          </a:xfrm>
        </p:spPr>
        <p:txBody>
          <a:bodyPr/>
          <a:lstStyle/>
          <a:p>
            <a:pPr marL="711200" indent="-711200" algn="l" eaLnBrk="1" hangingPunct="1">
              <a:buClr>
                <a:schemeClr val="accent1"/>
              </a:buClr>
              <a:buSzPct val="120000"/>
              <a:buFont typeface="Wingdings" panose="05000000000000000000" pitchFamily="2" charset="2"/>
              <a:buNone/>
            </a:pPr>
            <a:r>
              <a:rPr lang="en-US" altLang="en-US" smtClean="0">
                <a:cs typeface="Times New Roman" panose="02020603050405020304" pitchFamily="18" charset="0"/>
              </a:rPr>
              <a:t> </a:t>
            </a:r>
            <a:r>
              <a:rPr lang="en-US" altLang="en-US" smtClean="0">
                <a:solidFill>
                  <a:srgbClr val="FF0066"/>
                </a:solidFill>
                <a:cs typeface="Times New Roman" panose="02020603050405020304" pitchFamily="18" charset="0"/>
              </a:rPr>
              <a:t>Neomercazole</a:t>
            </a:r>
            <a:r>
              <a:rPr lang="en-US" altLang="en-US" smtClean="0">
                <a:cs typeface="Times New Roman" panose="02020603050405020304" pitchFamily="18" charset="0"/>
              </a:rPr>
              <a:t>: </a:t>
            </a:r>
            <a:r>
              <a:rPr lang="en-US" altLang="en-US" u="sng" smtClean="0">
                <a:cs typeface="Times New Roman" panose="02020603050405020304" pitchFamily="18" charset="0"/>
              </a:rPr>
              <a:t>7-10 weeks</a:t>
            </a:r>
            <a:r>
              <a:rPr lang="en-US" altLang="en-US" smtClean="0">
                <a:cs typeface="Times New Roman" panose="02020603050405020304" pitchFamily="18" charset="0"/>
              </a:rPr>
              <a:t>, before operation to decrease hormone levels of until euthyroid state.</a:t>
            </a:r>
          </a:p>
          <a:p>
            <a:pPr marL="711200" indent="-711200" algn="l" eaLnBrk="1" hangingPunct="1">
              <a:buClr>
                <a:schemeClr val="accent1"/>
              </a:buClr>
              <a:buSzPct val="120000"/>
              <a:buFont typeface="Wingdings" panose="05000000000000000000" pitchFamily="2" charset="2"/>
              <a:buNone/>
            </a:pPr>
            <a:r>
              <a:rPr lang="en-US" altLang="en-US" smtClean="0">
                <a:cs typeface="Times New Roman" panose="02020603050405020304" pitchFamily="18" charset="0"/>
              </a:rPr>
              <a:t> </a:t>
            </a:r>
            <a:r>
              <a:rPr lang="en-US" altLang="en-US" smtClean="0">
                <a:solidFill>
                  <a:srgbClr val="FF0066"/>
                </a:solidFill>
                <a:cs typeface="Times New Roman" panose="02020603050405020304" pitchFamily="18" charset="0"/>
              </a:rPr>
              <a:t>K iodide</a:t>
            </a:r>
            <a:r>
              <a:rPr lang="en-US" altLang="en-US" smtClean="0">
                <a:cs typeface="Times New Roman" panose="02020603050405020304" pitchFamily="18" charset="0"/>
              </a:rPr>
              <a:t>: saturated solution 5 drops twice daily is given </a:t>
            </a:r>
            <a:r>
              <a:rPr lang="en-US" altLang="en-US" u="sng" smtClean="0">
                <a:cs typeface="Times New Roman" panose="02020603050405020304" pitchFamily="18" charset="0"/>
              </a:rPr>
              <a:t>7 - 10 days </a:t>
            </a:r>
            <a:r>
              <a:rPr lang="en-US" altLang="en-US" smtClean="0">
                <a:cs typeface="Times New Roman" panose="02020603050405020304" pitchFamily="18" charset="0"/>
              </a:rPr>
              <a:t>before operation to decrease the size and vascularity of gland and simplify surgery.</a:t>
            </a:r>
          </a:p>
          <a:p>
            <a:pPr marL="711200" indent="-711200" algn="l" eaLnBrk="1" hangingPunct="1">
              <a:buClr>
                <a:schemeClr val="accent1"/>
              </a:buClr>
              <a:buSzPct val="120000"/>
              <a:buFont typeface="Wingdings" panose="05000000000000000000" pitchFamily="2" charset="2"/>
              <a:buNone/>
            </a:pPr>
            <a:r>
              <a:rPr lang="en-US" altLang="en-US" smtClean="0">
                <a:solidFill>
                  <a:srgbClr val="FF0066"/>
                </a:solidFill>
                <a:cs typeface="Times New Roman" panose="02020603050405020304" pitchFamily="18" charset="0"/>
              </a:rPr>
              <a:t>B-blocker</a:t>
            </a:r>
            <a:r>
              <a:rPr lang="en-US" altLang="en-US" smtClean="0">
                <a:cs typeface="Times New Roman" panose="02020603050405020304" pitchFamily="18" charset="0"/>
              </a:rPr>
              <a:t>: is given to decrease H.R. </a:t>
            </a:r>
          </a:p>
          <a:p>
            <a:pPr marL="711200" indent="-711200" algn="l" eaLnBrk="1" hangingPunct="1">
              <a:buClr>
                <a:schemeClr val="accent1"/>
              </a:buClr>
              <a:buSzPct val="120000"/>
              <a:buFont typeface="Wingdings" panose="05000000000000000000" pitchFamily="2" charset="2"/>
              <a:buNone/>
            </a:pPr>
            <a:r>
              <a:rPr lang="en-US" altLang="en-US" smtClean="0">
                <a:solidFill>
                  <a:srgbClr val="FF0066"/>
                </a:solidFill>
                <a:cs typeface="Times New Roman" panose="02020603050405020304" pitchFamily="18" charset="0"/>
              </a:rPr>
              <a:t>Phenobarbitone</a:t>
            </a:r>
            <a:r>
              <a:rPr lang="en-US" altLang="en-US" smtClean="0">
                <a:cs typeface="Times New Roman" panose="02020603050405020304" pitchFamily="18" charset="0"/>
              </a:rPr>
              <a:t>: is given to decrease anxiety.</a:t>
            </a:r>
          </a:p>
          <a:p>
            <a:pPr marL="711200" indent="-711200" algn="l" eaLnBrk="1" hangingPunct="1">
              <a:buClr>
                <a:schemeClr val="folHlink"/>
              </a:buClr>
              <a:buSzPct val="120000"/>
              <a:buFont typeface="Wingdings" panose="05000000000000000000" pitchFamily="2" charset="2"/>
              <a:buNone/>
            </a:pPr>
            <a:r>
              <a:rPr lang="en-US" altLang="en-US" u="sng" smtClean="0">
                <a:cs typeface="Times New Roman" panose="02020603050405020304" pitchFamily="18" charset="0"/>
              </a:rPr>
              <a:t>50 - 60% of patients will require </a:t>
            </a:r>
            <a:r>
              <a:rPr lang="en-US" altLang="en-US" u="sng" smtClean="0">
                <a:solidFill>
                  <a:srgbClr val="FF0066"/>
                </a:solidFill>
                <a:cs typeface="Times New Roman" panose="02020603050405020304" pitchFamily="18" charset="0"/>
              </a:rPr>
              <a:t>thyroid supplementation</a:t>
            </a:r>
            <a:r>
              <a:rPr lang="en-US" altLang="en-US" u="sng" smtClean="0">
                <a:cs typeface="Times New Roman" panose="02020603050405020304" pitchFamily="18" charset="0"/>
              </a:rPr>
              <a:t> following surgery</a:t>
            </a:r>
            <a:r>
              <a:rPr lang="en-US" altLang="en-US" smtClean="0">
                <a:cs typeface="Times New Roman" panose="02020603050405020304" pitchFamily="18" charset="0"/>
              </a:rPr>
              <a:t>.</a:t>
            </a:r>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990600"/>
          </a:xfrm>
        </p:spPr>
        <p:txBody>
          <a:bodyPr/>
          <a:lstStyle/>
          <a:p>
            <a:pPr eaLnBrk="1" hangingPunct="1"/>
            <a:r>
              <a:rPr lang="en-US" altLang="en-US" b="1" i="0" smtClean="0">
                <a:solidFill>
                  <a:srgbClr val="33CC33"/>
                </a:solidFill>
                <a:cs typeface="Times New Roman" panose="02020603050405020304" pitchFamily="18" charset="0"/>
              </a:rPr>
              <a:t>Control of Thyroid Function</a:t>
            </a:r>
            <a:r>
              <a:rPr lang="en-US" altLang="en-US" smtClean="0"/>
              <a:t> </a:t>
            </a:r>
          </a:p>
        </p:txBody>
      </p:sp>
      <p:sp>
        <p:nvSpPr>
          <p:cNvPr id="6147" name="Rectangle 3"/>
          <p:cNvSpPr>
            <a:spLocks noGrp="1" noChangeArrowheads="1"/>
          </p:cNvSpPr>
          <p:nvPr>
            <p:ph type="body" idx="1"/>
          </p:nvPr>
        </p:nvSpPr>
        <p:spPr>
          <a:xfrm>
            <a:off x="457200" y="1066800"/>
            <a:ext cx="8305800" cy="5791200"/>
          </a:xfrm>
        </p:spPr>
        <p:txBody>
          <a:bodyPr/>
          <a:lstStyle/>
          <a:p>
            <a:pPr algn="l" eaLnBrk="1" hangingPunct="1">
              <a:buFont typeface="Wingdings" panose="05000000000000000000" pitchFamily="2" charset="2"/>
              <a:buNone/>
            </a:pPr>
            <a:r>
              <a:rPr lang="en-US" altLang="en-US" b="1" i="1" smtClean="0">
                <a:solidFill>
                  <a:schemeClr val="accent1"/>
                </a:solidFill>
                <a:cs typeface="Times New Roman" panose="02020603050405020304" pitchFamily="18" charset="0"/>
              </a:rPr>
              <a:t>A)</a:t>
            </a:r>
            <a:r>
              <a:rPr lang="en-US" altLang="en-US" b="1" i="1" smtClean="0">
                <a:cs typeface="Times New Roman" panose="02020603050405020304" pitchFamily="18" charset="0"/>
              </a:rPr>
              <a:t> </a:t>
            </a:r>
            <a:r>
              <a:rPr lang="en-US" altLang="en-US" sz="4000" smtClean="0">
                <a:solidFill>
                  <a:srgbClr val="FFFF66"/>
                </a:solidFill>
                <a:cs typeface="Times New Roman" panose="02020603050405020304" pitchFamily="18" charset="0"/>
              </a:rPr>
              <a:t>Thyroid pituitary relationship</a:t>
            </a:r>
            <a:r>
              <a:rPr lang="en-US" altLang="en-US" smtClean="0">
                <a:cs typeface="Times New Roman" panose="02020603050405020304" pitchFamily="18" charset="0"/>
              </a:rPr>
              <a:t>: </a:t>
            </a:r>
          </a:p>
          <a:p>
            <a:pPr algn="l" eaLnBrk="1" hangingPunct="1">
              <a:buClr>
                <a:schemeClr val="folHlink"/>
              </a:buClr>
              <a:buSzPct val="120000"/>
              <a:buFont typeface="Wingdings" panose="05000000000000000000" pitchFamily="2" charset="2"/>
              <a:buNone/>
            </a:pPr>
            <a:r>
              <a:rPr lang="en-US" altLang="en-US" sz="3600" smtClean="0">
                <a:cs typeface="Times New Roman" panose="02020603050405020304" pitchFamily="18" charset="0"/>
              </a:rPr>
              <a:t>Hypothalamic cells secrete thyrotrophin-releasing hormone (TRH).</a:t>
            </a:r>
          </a:p>
          <a:p>
            <a:pPr algn="l" eaLnBrk="1" hangingPunct="1">
              <a:buClr>
                <a:schemeClr val="folHlink"/>
              </a:buClr>
              <a:buSzPct val="120000"/>
              <a:buFont typeface="Wingdings" panose="05000000000000000000" pitchFamily="2" charset="2"/>
              <a:buNone/>
            </a:pPr>
            <a:r>
              <a:rPr lang="en-US" altLang="en-US" sz="3600" smtClean="0">
                <a:cs typeface="Times New Roman" panose="02020603050405020304" pitchFamily="18" charset="0"/>
              </a:rPr>
              <a:t> TSH in turn stimulates synthesis and release of T4 and T3.</a:t>
            </a:r>
          </a:p>
          <a:p>
            <a:pPr algn="l" eaLnBrk="1" hangingPunct="1">
              <a:buClr>
                <a:schemeClr val="folHlink"/>
              </a:buClr>
              <a:buSzPct val="120000"/>
              <a:buFont typeface="Wingdings" panose="05000000000000000000" pitchFamily="2" charset="2"/>
              <a:buNone/>
            </a:pPr>
            <a:r>
              <a:rPr lang="en-US" altLang="en-US" sz="3600" smtClean="0">
                <a:cs typeface="Times New Roman" panose="02020603050405020304" pitchFamily="18" charset="0"/>
              </a:rPr>
              <a:t> The thyroid hormones exert " negative feedback" effect on pituitary.</a:t>
            </a:r>
          </a:p>
          <a:p>
            <a:pPr algn="l" eaLnBrk="1" hangingPunct="1">
              <a:buFont typeface="Wingdings" panose="05000000000000000000" pitchFamily="2" charset="2"/>
              <a:buNone/>
            </a:pPr>
            <a:endParaRPr lang="en-US" alt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229600" cy="1139825"/>
          </a:xfrm>
        </p:spPr>
        <p:txBody>
          <a:bodyPr/>
          <a:lstStyle/>
          <a:p>
            <a:pPr eaLnBrk="1" hangingPunct="1"/>
            <a:r>
              <a:rPr lang="en-US" altLang="en-US" smtClean="0">
                <a:solidFill>
                  <a:srgbClr val="FF99CC"/>
                </a:solidFill>
                <a:cs typeface="Times New Roman" panose="02020603050405020304" pitchFamily="18" charset="0"/>
              </a:rPr>
              <a:t>RADIOACTIVE IODINE</a:t>
            </a:r>
            <a:r>
              <a:rPr lang="en-US" altLang="en-US" smtClean="0"/>
              <a:t> </a:t>
            </a:r>
          </a:p>
        </p:txBody>
      </p:sp>
      <p:sp>
        <p:nvSpPr>
          <p:cNvPr id="43011" name="Rectangle 3"/>
          <p:cNvSpPr>
            <a:spLocks noGrp="1" noChangeArrowheads="1"/>
          </p:cNvSpPr>
          <p:nvPr>
            <p:ph type="body" idx="1"/>
          </p:nvPr>
        </p:nvSpPr>
        <p:spPr>
          <a:xfrm>
            <a:off x="-73025" y="1966913"/>
            <a:ext cx="9144000" cy="5638800"/>
          </a:xfrm>
        </p:spPr>
        <p:txBody>
          <a:bodyPr/>
          <a:lstStyle/>
          <a:p>
            <a:pPr marL="812800" indent="-812800" algn="l" eaLnBrk="1" hangingPunct="1">
              <a:buClr>
                <a:srgbClr val="CC99FF"/>
              </a:buClr>
              <a:buSzPct val="115000"/>
              <a:buFont typeface="Wingdings" panose="05000000000000000000" pitchFamily="2" charset="2"/>
              <a:buNone/>
            </a:pPr>
            <a:r>
              <a:rPr lang="en-US" altLang="en-US" sz="4000" u="sng" smtClean="0">
                <a:solidFill>
                  <a:srgbClr val="009900"/>
                </a:solidFill>
                <a:cs typeface="Times New Roman" panose="02020603050405020304" pitchFamily="18" charset="0"/>
              </a:rPr>
              <a:t>Indicated in</a:t>
            </a:r>
            <a:r>
              <a:rPr lang="en-US" altLang="en-US" smtClean="0">
                <a:cs typeface="Times New Roman" panose="02020603050405020304" pitchFamily="18" charset="0"/>
              </a:rPr>
              <a:t>:</a:t>
            </a:r>
          </a:p>
          <a:p>
            <a:pPr marL="812800" indent="-812800" algn="l" eaLnBrk="1" hangingPunct="1">
              <a:buClr>
                <a:srgbClr val="27D9D5"/>
              </a:buClr>
              <a:buSzPct val="115000"/>
              <a:buFont typeface="Wingdings" panose="05000000000000000000" pitchFamily="2" charset="2"/>
              <a:buNone/>
            </a:pPr>
            <a:r>
              <a:rPr lang="en-US" altLang="en-US" smtClean="0">
                <a:solidFill>
                  <a:srgbClr val="FF0066"/>
                </a:solidFill>
                <a:cs typeface="Times New Roman" panose="02020603050405020304" pitchFamily="18" charset="0"/>
              </a:rPr>
              <a:t>1-Failure</a:t>
            </a:r>
            <a:r>
              <a:rPr lang="en-US" altLang="en-US" smtClean="0">
                <a:cs typeface="Times New Roman" panose="02020603050405020304" pitchFamily="18" charset="0"/>
              </a:rPr>
              <a:t> of medical treatment and patient can not stand operation.</a:t>
            </a:r>
          </a:p>
          <a:p>
            <a:pPr marL="812800" indent="-812800" algn="l" eaLnBrk="1" hangingPunct="1">
              <a:buClr>
                <a:srgbClr val="27D9D5"/>
              </a:buClr>
              <a:buSzPct val="115000"/>
              <a:buFont typeface="Wingdings" panose="05000000000000000000" pitchFamily="2" charset="2"/>
              <a:buNone/>
            </a:pPr>
            <a:r>
              <a:rPr lang="en-US" altLang="en-US" smtClean="0">
                <a:cs typeface="Times New Roman" panose="02020603050405020304" pitchFamily="18" charset="0"/>
              </a:rPr>
              <a:t>2-Presence of </a:t>
            </a:r>
            <a:r>
              <a:rPr lang="en-US" altLang="en-US" smtClean="0">
                <a:solidFill>
                  <a:srgbClr val="FF0066"/>
                </a:solidFill>
                <a:cs typeface="Times New Roman" panose="02020603050405020304" pitchFamily="18" charset="0"/>
              </a:rPr>
              <a:t>malignancy</a:t>
            </a:r>
            <a:r>
              <a:rPr lang="en-US" altLang="en-US" smtClean="0">
                <a:cs typeface="Times New Roman" panose="02020603050405020304" pitchFamily="18" charset="0"/>
              </a:rPr>
              <a:t>. </a:t>
            </a:r>
          </a:p>
          <a:p>
            <a:pPr marL="812800" indent="-812800" algn="l" eaLnBrk="1" hangingPunct="1">
              <a:buClr>
                <a:srgbClr val="27D9D5"/>
              </a:buClr>
              <a:buSzPct val="115000"/>
              <a:buFont typeface="Wingdings" panose="05000000000000000000" pitchFamily="2" charset="2"/>
              <a:buNone/>
            </a:pPr>
            <a:r>
              <a:rPr lang="en-US" altLang="en-US" smtClean="0">
                <a:cs typeface="Times New Roman" panose="02020603050405020304" pitchFamily="18" charset="0"/>
              </a:rPr>
              <a:t>3-Patient </a:t>
            </a:r>
            <a:r>
              <a:rPr lang="en-US" altLang="en-US" smtClean="0">
                <a:solidFill>
                  <a:srgbClr val="FF0066"/>
                </a:solidFill>
                <a:cs typeface="Times New Roman" panose="02020603050405020304" pitchFamily="18" charset="0"/>
              </a:rPr>
              <a:t>above 45 years</a:t>
            </a:r>
            <a:r>
              <a:rPr lang="en-US" altLang="en-US" smtClean="0">
                <a:cs typeface="Times New Roman" panose="02020603050405020304" pitchFamily="18" charset="0"/>
              </a:rPr>
              <a:t> due to fear of delayed side effect in young age.</a:t>
            </a:r>
          </a:p>
          <a:p>
            <a:pPr marL="812800" indent="-812800" algn="l" eaLnBrk="1" hangingPunct="1">
              <a:buClr>
                <a:srgbClr val="27D9D5"/>
              </a:buClr>
              <a:buSzPct val="115000"/>
              <a:buFont typeface="Wingdings" panose="05000000000000000000" pitchFamily="2" charset="2"/>
              <a:buNone/>
            </a:pPr>
            <a:r>
              <a:rPr lang="en-US" altLang="en-US" smtClean="0">
                <a:solidFill>
                  <a:srgbClr val="FF0066"/>
                </a:solidFill>
                <a:cs typeface="Times New Roman" panose="02020603050405020304" pitchFamily="18" charset="0"/>
              </a:rPr>
              <a:t>4-Diagnosis</a:t>
            </a:r>
            <a:r>
              <a:rPr lang="en-US" altLang="en-US" smtClean="0">
                <a:cs typeface="Times New Roman" panose="02020603050405020304" pitchFamily="18" charset="0"/>
              </a:rPr>
              <a:t> of thyroid function by measuring daily thyroid uptake of </a:t>
            </a:r>
            <a:r>
              <a:rPr lang="en-US" altLang="en-US" smtClean="0">
                <a:solidFill>
                  <a:srgbClr val="FF0066"/>
                </a:solidFill>
                <a:cs typeface="Times New Roman" panose="02020603050405020304" pitchFamily="18" charset="0"/>
              </a:rPr>
              <a:t>I</a:t>
            </a:r>
            <a:r>
              <a:rPr lang="en-US" altLang="en-US" baseline="30000" smtClean="0">
                <a:solidFill>
                  <a:srgbClr val="FF0066"/>
                </a:solidFill>
                <a:cs typeface="Times New Roman" panose="02020603050405020304" pitchFamily="18" charset="0"/>
              </a:rPr>
              <a:t>132 </a:t>
            </a:r>
            <a:r>
              <a:rPr lang="en-US" altLang="en-US" smtClean="0">
                <a:solidFill>
                  <a:srgbClr val="FF0066"/>
                </a:solidFill>
                <a:cs typeface="Times New Roman" panose="02020603050405020304" pitchFamily="18" charset="0"/>
              </a:rPr>
              <a:t>or  I</a:t>
            </a:r>
            <a:r>
              <a:rPr lang="en-US" altLang="en-US" baseline="30000" smtClean="0">
                <a:solidFill>
                  <a:srgbClr val="FF0066"/>
                </a:solidFill>
                <a:cs typeface="Times New Roman" panose="02020603050405020304" pitchFamily="18" charset="0"/>
              </a:rPr>
              <a:t>123</a:t>
            </a:r>
            <a:r>
              <a:rPr lang="en-US" altLang="en-US" baseline="30000" smtClean="0">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0" y="990600"/>
            <a:ext cx="9144000" cy="5562600"/>
          </a:xfrm>
        </p:spPr>
        <p:txBody>
          <a:bodyPr/>
          <a:lstStyle/>
          <a:p>
            <a:pPr algn="l" eaLnBrk="1" hangingPunct="1">
              <a:buClr>
                <a:schemeClr val="accent1"/>
              </a:buClr>
              <a:buSzPct val="120000"/>
              <a:buFont typeface="Wingdings" panose="05000000000000000000" pitchFamily="2" charset="2"/>
              <a:buNone/>
            </a:pPr>
            <a:r>
              <a:rPr lang="en-US" altLang="en-US" sz="3600" smtClean="0">
                <a:solidFill>
                  <a:srgbClr val="FF6600"/>
                </a:solidFill>
                <a:cs typeface="Times New Roman" panose="02020603050405020304" pitchFamily="18" charset="0"/>
              </a:rPr>
              <a:t> Mechanism of Action</a:t>
            </a:r>
          </a:p>
          <a:p>
            <a:pPr algn="l" eaLnBrk="1" hangingPunct="1">
              <a:buClr>
                <a:srgbClr val="99FF66"/>
              </a:buClr>
              <a:buSzPct val="110000"/>
              <a:buFont typeface="Wingdings" panose="05000000000000000000" pitchFamily="2" charset="2"/>
              <a:buNone/>
            </a:pPr>
            <a:r>
              <a:rPr lang="en-US" altLang="en-US" smtClean="0">
                <a:cs typeface="Times New Roman" panose="02020603050405020304" pitchFamily="18" charset="0"/>
              </a:rPr>
              <a:t> The hyperfunctioning nodules traps and </a:t>
            </a:r>
            <a:r>
              <a:rPr lang="en-US" altLang="en-US" smtClean="0">
                <a:solidFill>
                  <a:srgbClr val="FF0066"/>
                </a:solidFill>
                <a:cs typeface="Times New Roman" panose="02020603050405020304" pitchFamily="18" charset="0"/>
              </a:rPr>
              <a:t>concentrate   I</a:t>
            </a:r>
            <a:r>
              <a:rPr lang="en-US" altLang="en-US" baseline="30000" smtClean="0">
                <a:solidFill>
                  <a:srgbClr val="FF0066"/>
                </a:solidFill>
                <a:cs typeface="Times New Roman" panose="02020603050405020304" pitchFamily="18" charset="0"/>
              </a:rPr>
              <a:t>131</a:t>
            </a:r>
            <a:r>
              <a:rPr lang="en-US" altLang="en-US" smtClean="0">
                <a:cs typeface="Times New Roman" panose="02020603050405020304" pitchFamily="18" charset="0"/>
              </a:rPr>
              <a:t>  more than the others nodules. I</a:t>
            </a:r>
            <a:r>
              <a:rPr lang="en-US" altLang="en-US" baseline="30000" smtClean="0">
                <a:cs typeface="Times New Roman" panose="02020603050405020304" pitchFamily="18" charset="0"/>
              </a:rPr>
              <a:t>131</a:t>
            </a:r>
            <a:r>
              <a:rPr lang="en-US" altLang="en-US" smtClean="0">
                <a:cs typeface="Times New Roman" panose="02020603050405020304" pitchFamily="18" charset="0"/>
              </a:rPr>
              <a:t> , because of its low penetration </a:t>
            </a:r>
            <a:r>
              <a:rPr lang="en-US" altLang="en-US" smtClean="0">
                <a:solidFill>
                  <a:srgbClr val="FF0066"/>
                </a:solidFill>
                <a:cs typeface="Times New Roman" panose="02020603050405020304" pitchFamily="18" charset="0"/>
              </a:rPr>
              <a:t>remain localized</a:t>
            </a:r>
            <a:r>
              <a:rPr lang="en-US" altLang="en-US" smtClean="0">
                <a:cs typeface="Times New Roman" panose="02020603050405020304" pitchFamily="18" charset="0"/>
              </a:rPr>
              <a:t> in the diseased nodule. It </a:t>
            </a:r>
            <a:r>
              <a:rPr lang="en-US" altLang="en-US" smtClean="0">
                <a:solidFill>
                  <a:srgbClr val="FF0066"/>
                </a:solidFill>
                <a:cs typeface="Times New Roman" panose="02020603050405020304" pitchFamily="18" charset="0"/>
              </a:rPr>
              <a:t>destroys</a:t>
            </a:r>
            <a:r>
              <a:rPr lang="en-US" altLang="en-US" smtClean="0">
                <a:cs typeface="Times New Roman" panose="02020603050405020304" pitchFamily="18" charset="0"/>
              </a:rPr>
              <a:t> the thyroid gland by radiation of Beta-rays from I</a:t>
            </a:r>
            <a:r>
              <a:rPr lang="en-US" altLang="en-US" baseline="30000" smtClean="0">
                <a:cs typeface="Times New Roman" panose="02020603050405020304" pitchFamily="18" charset="0"/>
              </a:rPr>
              <a:t>131</a:t>
            </a:r>
            <a:r>
              <a:rPr lang="en-US" altLang="en-US" smtClean="0">
                <a:cs typeface="Times New Roman" panose="02020603050405020304" pitchFamily="18" charset="0"/>
              </a:rPr>
              <a:t>  with t</a:t>
            </a:r>
            <a:r>
              <a:rPr lang="en-US" altLang="en-US" smtClean="0">
                <a:cs typeface="Tahoma" panose="020B0604030504040204" pitchFamily="34" charset="0"/>
              </a:rPr>
              <a:t>½</a:t>
            </a:r>
            <a:r>
              <a:rPr lang="en-US" altLang="en-US" smtClean="0">
                <a:cs typeface="Times New Roman" panose="02020603050405020304" pitchFamily="18" charset="0"/>
              </a:rPr>
              <a:t> of </a:t>
            </a:r>
            <a:r>
              <a:rPr lang="en-US" altLang="en-US" smtClean="0">
                <a:solidFill>
                  <a:srgbClr val="FF0066"/>
                </a:solidFill>
                <a:cs typeface="Times New Roman" panose="02020603050405020304" pitchFamily="18" charset="0"/>
              </a:rPr>
              <a:t>5 days</a:t>
            </a:r>
            <a:r>
              <a:rPr lang="en-US" altLang="en-US" smtClean="0">
                <a:cs typeface="Times New Roman" panose="02020603050405020304" pitchFamily="18" charset="0"/>
              </a:rPr>
              <a:t> and </a:t>
            </a:r>
            <a:r>
              <a:rPr lang="en-US" altLang="en-US" smtClean="0">
                <a:solidFill>
                  <a:srgbClr val="FF0066"/>
                </a:solidFill>
                <a:cs typeface="Times New Roman" panose="02020603050405020304" pitchFamily="18" charset="0"/>
              </a:rPr>
              <a:t>without affecting</a:t>
            </a:r>
            <a:r>
              <a:rPr lang="en-US" altLang="en-US" smtClean="0">
                <a:cs typeface="Times New Roman" panose="02020603050405020304" pitchFamily="18" charset="0"/>
              </a:rPr>
              <a:t> the surrounding nodule</a:t>
            </a:r>
            <a:r>
              <a:rPr lang="en-US" altLang="en-US" smtClean="0"/>
              <a: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560388"/>
            <a:ext cx="7772400" cy="687387"/>
          </a:xfrm>
        </p:spPr>
        <p:txBody>
          <a:bodyPr/>
          <a:lstStyle/>
          <a:p>
            <a:pPr eaLnBrk="1" hangingPunct="1"/>
            <a:r>
              <a:rPr lang="en-US" altLang="en-US" smtClean="0">
                <a:cs typeface="Times New Roman" panose="02020603050405020304" pitchFamily="18" charset="0"/>
              </a:rPr>
              <a:t/>
            </a:r>
            <a:br>
              <a:rPr lang="en-US" altLang="en-US" smtClean="0">
                <a:cs typeface="Times New Roman" panose="02020603050405020304" pitchFamily="18" charset="0"/>
              </a:rPr>
            </a:br>
            <a:r>
              <a:rPr lang="en-US" altLang="en-US" smtClean="0">
                <a:solidFill>
                  <a:schemeClr val="hlink"/>
                </a:solidFill>
                <a:cs typeface="Times New Roman" panose="02020603050405020304" pitchFamily="18" charset="0"/>
              </a:rPr>
              <a:t>Side Effects</a:t>
            </a:r>
            <a:br>
              <a:rPr lang="en-US" altLang="en-US" smtClean="0">
                <a:solidFill>
                  <a:schemeClr val="hlink"/>
                </a:solidFill>
                <a:cs typeface="Times New Roman" panose="02020603050405020304" pitchFamily="18" charset="0"/>
              </a:rPr>
            </a:br>
            <a:r>
              <a:rPr lang="en-US" altLang="en-US" smtClean="0">
                <a:solidFill>
                  <a:schemeClr val="hlink"/>
                </a:solidFill>
                <a:latin typeface="Arial" panose="020B0604020202020204" pitchFamily="34" charset="0"/>
                <a:cs typeface="Times New Roman" panose="02020603050405020304" pitchFamily="18" charset="0"/>
              </a:rPr>
              <a:t> </a:t>
            </a:r>
            <a:r>
              <a:rPr lang="en-US" altLang="en-US" smtClean="0">
                <a:solidFill>
                  <a:schemeClr val="hlink"/>
                </a:solidFill>
                <a:cs typeface="Times New Roman" panose="02020603050405020304" pitchFamily="18" charset="0"/>
              </a:rPr>
              <a:t/>
            </a:r>
            <a:br>
              <a:rPr lang="en-US" altLang="en-US" smtClean="0">
                <a:solidFill>
                  <a:schemeClr val="hlink"/>
                </a:solidFill>
                <a:cs typeface="Times New Roman" panose="02020603050405020304" pitchFamily="18" charset="0"/>
              </a:rPr>
            </a:br>
            <a:endParaRPr lang="en-US" altLang="en-US" smtClean="0">
              <a:solidFill>
                <a:schemeClr val="hlink"/>
              </a:solidFill>
              <a:cs typeface="Times New Roman" panose="02020603050405020304" pitchFamily="18" charset="0"/>
            </a:endParaRPr>
          </a:p>
        </p:txBody>
      </p:sp>
      <p:sp>
        <p:nvSpPr>
          <p:cNvPr id="45059" name="Rectangle 3"/>
          <p:cNvSpPr>
            <a:spLocks noGrp="1" noChangeArrowheads="1"/>
          </p:cNvSpPr>
          <p:nvPr>
            <p:ph type="body" idx="1"/>
          </p:nvPr>
        </p:nvSpPr>
        <p:spPr>
          <a:xfrm>
            <a:off x="0" y="762000"/>
            <a:ext cx="9144000" cy="6096000"/>
          </a:xfrm>
        </p:spPr>
        <p:txBody>
          <a:bodyPr/>
          <a:lstStyle/>
          <a:p>
            <a:pPr marL="533400" indent="-533400" algn="l" eaLnBrk="1" hangingPunct="1">
              <a:buFont typeface="Wingdings" panose="05000000000000000000" pitchFamily="2" charset="2"/>
              <a:buNone/>
            </a:pPr>
            <a:r>
              <a:rPr lang="en-US" altLang="en-US" smtClean="0">
                <a:cs typeface="Times New Roman" panose="02020603050405020304" pitchFamily="18" charset="0"/>
              </a:rPr>
              <a:t> </a:t>
            </a:r>
            <a:r>
              <a:rPr lang="en-US" altLang="en-US" b="1" smtClean="0">
                <a:solidFill>
                  <a:schemeClr val="accent1"/>
                </a:solidFill>
                <a:cs typeface="Times New Roman" panose="02020603050405020304" pitchFamily="18" charset="0"/>
              </a:rPr>
              <a:t>A)</a:t>
            </a:r>
            <a:r>
              <a:rPr lang="en-US" altLang="en-US" smtClean="0">
                <a:cs typeface="Times New Roman" panose="02020603050405020304" pitchFamily="18" charset="0"/>
              </a:rPr>
              <a:t> </a:t>
            </a:r>
            <a:r>
              <a:rPr lang="en-US" altLang="en-US" smtClean="0">
                <a:solidFill>
                  <a:srgbClr val="FF0000"/>
                </a:solidFill>
                <a:cs typeface="Times New Roman" panose="02020603050405020304" pitchFamily="18" charset="0"/>
              </a:rPr>
              <a:t>Acute</a:t>
            </a:r>
            <a:r>
              <a:rPr lang="en-US" altLang="en-US" smtClean="0">
                <a:cs typeface="Times New Roman" panose="02020603050405020304" pitchFamily="18" charset="0"/>
              </a:rPr>
              <a:t>: nausea, vomiting, and pain in the thyroid.</a:t>
            </a:r>
          </a:p>
          <a:p>
            <a:pPr marL="533400" indent="-533400" algn="l" eaLnBrk="1" hangingPunct="1">
              <a:buFont typeface="Wingdings" panose="05000000000000000000" pitchFamily="2" charset="2"/>
              <a:buNone/>
            </a:pPr>
            <a:endParaRPr lang="en-US" altLang="en-US" smtClean="0">
              <a:cs typeface="Times New Roman" panose="02020603050405020304" pitchFamily="18" charset="0"/>
            </a:endParaRPr>
          </a:p>
          <a:p>
            <a:pPr marL="533400" indent="-533400" algn="l" eaLnBrk="1" hangingPunct="1">
              <a:buFont typeface="Wingdings" panose="05000000000000000000" pitchFamily="2" charset="2"/>
              <a:buNone/>
            </a:pPr>
            <a:r>
              <a:rPr lang="en-US" altLang="en-US" smtClean="0">
                <a:cs typeface="Times New Roman" panose="02020603050405020304" pitchFamily="18" charset="0"/>
              </a:rPr>
              <a:t> </a:t>
            </a:r>
            <a:r>
              <a:rPr lang="en-US" altLang="en-US" b="1" smtClean="0">
                <a:solidFill>
                  <a:schemeClr val="accent1"/>
                </a:solidFill>
                <a:cs typeface="Times New Roman" panose="02020603050405020304" pitchFamily="18" charset="0"/>
              </a:rPr>
              <a:t>B) </a:t>
            </a:r>
            <a:r>
              <a:rPr lang="en-US" altLang="en-US" smtClean="0">
                <a:solidFill>
                  <a:srgbClr val="FF0000"/>
                </a:solidFill>
                <a:cs typeface="Times New Roman" panose="02020603050405020304" pitchFamily="18" charset="0"/>
              </a:rPr>
              <a:t>Delayed</a:t>
            </a:r>
            <a:r>
              <a:rPr lang="en-US" altLang="en-US" smtClean="0">
                <a:cs typeface="Times New Roman" panose="02020603050405020304" pitchFamily="18" charset="0"/>
              </a:rPr>
              <a:t>: </a:t>
            </a:r>
          </a:p>
          <a:p>
            <a:pPr marL="533400" indent="-533400" algn="l" eaLnBrk="1" hangingPunct="1">
              <a:buClr>
                <a:srgbClr val="27D9D5"/>
              </a:buClr>
              <a:buSzPct val="120000"/>
              <a:buFont typeface="Wingdings" panose="05000000000000000000" pitchFamily="2" charset="2"/>
              <a:buNone/>
            </a:pPr>
            <a:r>
              <a:rPr lang="en-US" altLang="en-US" smtClean="0">
                <a:solidFill>
                  <a:srgbClr val="FF0066"/>
                </a:solidFill>
                <a:cs typeface="Times New Roman" panose="02020603050405020304" pitchFamily="18" charset="0"/>
              </a:rPr>
              <a:t>Hypothyroidism</a:t>
            </a:r>
            <a:r>
              <a:rPr lang="en-US" altLang="en-US" smtClean="0">
                <a:cs typeface="Times New Roman" panose="02020603050405020304" pitchFamily="18" charset="0"/>
              </a:rPr>
              <a:t> (80% of patients). So, serum FT4 I and TSH levels should be monitored. When this occur, promote replacement with L-thyroxin. </a:t>
            </a:r>
          </a:p>
          <a:p>
            <a:pPr marL="533400" indent="-533400" algn="l" eaLnBrk="1" hangingPunct="1">
              <a:buClr>
                <a:srgbClr val="27D9D5"/>
              </a:buClr>
              <a:buSzPct val="120000"/>
              <a:buFont typeface="Wingdings" panose="05000000000000000000" pitchFamily="2" charset="2"/>
              <a:buNone/>
            </a:pPr>
            <a:r>
              <a:rPr lang="en-US" altLang="en-US" smtClean="0">
                <a:cs typeface="Times New Roman" panose="02020603050405020304" pitchFamily="18" charset="0"/>
              </a:rPr>
              <a:t> </a:t>
            </a:r>
            <a:r>
              <a:rPr lang="en-US" altLang="en-US" smtClean="0">
                <a:solidFill>
                  <a:srgbClr val="FF0066"/>
                </a:solidFill>
                <a:cs typeface="Times New Roman" panose="02020603050405020304" pitchFamily="18" charset="0"/>
              </a:rPr>
              <a:t>Metaplasia</a:t>
            </a:r>
            <a:r>
              <a:rPr lang="en-US" altLang="en-US" smtClean="0">
                <a:cs typeface="Times New Roman" panose="02020603050405020304" pitchFamily="18" charset="0"/>
              </a:rPr>
              <a:t> </a:t>
            </a:r>
          </a:p>
          <a:p>
            <a:pPr marL="533400" indent="-533400" algn="l" eaLnBrk="1" hangingPunct="1">
              <a:buClr>
                <a:srgbClr val="27D9D5"/>
              </a:buClr>
              <a:buSzPct val="120000"/>
              <a:buFont typeface="Wingdings" panose="05000000000000000000" pitchFamily="2" charset="2"/>
              <a:buNone/>
            </a:pPr>
            <a:r>
              <a:rPr lang="en-US" altLang="en-US" smtClean="0">
                <a:cs typeface="Times New Roman" panose="02020603050405020304" pitchFamily="18" charset="0"/>
              </a:rPr>
              <a:t> </a:t>
            </a:r>
            <a:r>
              <a:rPr lang="en-US" altLang="en-US" smtClean="0">
                <a:solidFill>
                  <a:srgbClr val="FF0066"/>
                </a:solidFill>
                <a:cs typeface="Times New Roman" panose="02020603050405020304" pitchFamily="18" charset="0"/>
              </a:rPr>
              <a:t>Genetic damage</a:t>
            </a:r>
            <a:r>
              <a:rPr lang="en-US" altLang="en-US" smtClean="0">
                <a:cs typeface="Times New Roman" panose="02020603050405020304" pitchFamily="18" charset="0"/>
              </a:rPr>
              <a:t> allover the body. </a:t>
            </a:r>
          </a:p>
          <a:p>
            <a:pPr marL="533400" indent="-533400" algn="l" eaLnBrk="1" hangingPunct="1">
              <a:buClr>
                <a:srgbClr val="27D9D5"/>
              </a:buClr>
              <a:buSzPct val="120000"/>
              <a:buFont typeface="Wingdings" panose="05000000000000000000" pitchFamily="2" charset="2"/>
              <a:buNone/>
            </a:pPr>
            <a:r>
              <a:rPr lang="en-US" altLang="en-US" smtClean="0">
                <a:cs typeface="Times New Roman" panose="02020603050405020304" pitchFamily="18" charset="0"/>
              </a:rPr>
              <a:t> </a:t>
            </a:r>
            <a:r>
              <a:rPr lang="en-US" altLang="en-US" smtClean="0">
                <a:solidFill>
                  <a:srgbClr val="FF0066"/>
                </a:solidFill>
                <a:cs typeface="Times New Roman" panose="02020603050405020304" pitchFamily="18" charset="0"/>
              </a:rPr>
              <a:t>Leukemia.</a:t>
            </a:r>
            <a:endParaRPr lang="en-US" altLang="en-US" smtClean="0">
              <a:solidFill>
                <a:srgbClr val="FF0066"/>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z="4000" smtClean="0">
                <a:solidFill>
                  <a:srgbClr val="99FF66"/>
                </a:solidFill>
                <a:cs typeface="Times New Roman" panose="02020603050405020304" pitchFamily="18" charset="0"/>
              </a:rPr>
              <a:t>Contraindication and Precautions</a:t>
            </a:r>
            <a:r>
              <a:rPr lang="en-US" altLang="en-US" smtClean="0"/>
              <a:t> </a:t>
            </a:r>
          </a:p>
        </p:txBody>
      </p:sp>
      <p:sp>
        <p:nvSpPr>
          <p:cNvPr id="46083" name="Rectangle 3"/>
          <p:cNvSpPr>
            <a:spLocks noGrp="1" noChangeArrowheads="1"/>
          </p:cNvSpPr>
          <p:nvPr>
            <p:ph type="body" idx="1"/>
          </p:nvPr>
        </p:nvSpPr>
        <p:spPr/>
        <p:txBody>
          <a:bodyPr/>
          <a:lstStyle/>
          <a:p>
            <a:pPr marL="660400" indent="-660400" algn="l" eaLnBrk="1" hangingPunct="1">
              <a:buClr>
                <a:schemeClr val="accent1"/>
              </a:buClr>
              <a:buSzPct val="120000"/>
              <a:buFont typeface="Wingdings" panose="05000000000000000000" pitchFamily="2" charset="2"/>
              <a:buNone/>
            </a:pPr>
            <a:r>
              <a:rPr lang="en-US" altLang="en-US" smtClean="0">
                <a:cs typeface="Times New Roman" panose="02020603050405020304" pitchFamily="18" charset="0"/>
              </a:rPr>
              <a:t> </a:t>
            </a:r>
            <a:r>
              <a:rPr lang="en-US" altLang="en-US" smtClean="0">
                <a:solidFill>
                  <a:srgbClr val="FF0066"/>
                </a:solidFill>
                <a:cs typeface="Times New Roman" panose="02020603050405020304" pitchFamily="18" charset="0"/>
              </a:rPr>
              <a:t>Pregnancy and lactation</a:t>
            </a:r>
            <a:r>
              <a:rPr lang="en-US" altLang="en-US" smtClean="0">
                <a:cs typeface="Times New Roman" panose="02020603050405020304" pitchFamily="18" charset="0"/>
              </a:rPr>
              <a:t>: because I</a:t>
            </a:r>
            <a:r>
              <a:rPr lang="en-US" altLang="en-US" baseline="30000" smtClean="0">
                <a:cs typeface="Times New Roman" panose="02020603050405020304" pitchFamily="18" charset="0"/>
              </a:rPr>
              <a:t>131</a:t>
            </a:r>
            <a:r>
              <a:rPr lang="en-US" altLang="en-US" smtClean="0">
                <a:cs typeface="Times New Roman" panose="02020603050405020304" pitchFamily="18" charset="0"/>
              </a:rPr>
              <a:t>  passes the placental barrier and it excreted in milk. It can thus affect the thyroid gland in the foetus. </a:t>
            </a:r>
          </a:p>
          <a:p>
            <a:pPr marL="660400" indent="-660400" algn="l" eaLnBrk="1" hangingPunct="1">
              <a:buClr>
                <a:schemeClr val="accent1"/>
              </a:buClr>
              <a:buSzPct val="120000"/>
              <a:buFont typeface="Wingdings" panose="05000000000000000000" pitchFamily="2" charset="2"/>
              <a:buNone/>
            </a:pPr>
            <a:r>
              <a:rPr lang="en-US" altLang="en-US" smtClean="0">
                <a:cs typeface="Times New Roman" panose="02020603050405020304" pitchFamily="18" charset="0"/>
              </a:rPr>
              <a:t> Patients </a:t>
            </a:r>
            <a:r>
              <a:rPr lang="en-US" altLang="en-US" smtClean="0">
                <a:solidFill>
                  <a:srgbClr val="FF0066"/>
                </a:solidFill>
                <a:cs typeface="Times New Roman" panose="02020603050405020304" pitchFamily="18" charset="0"/>
              </a:rPr>
              <a:t>under 40 years</a:t>
            </a:r>
            <a:r>
              <a:rPr lang="en-US" altLang="en-US" smtClean="0">
                <a:cs typeface="Times New Roman" panose="02020603050405020304" pitchFamily="18" charset="0"/>
              </a:rPr>
              <a:t> of age and children, because of the hazard of inducing delayed malignant changes. </a:t>
            </a:r>
          </a:p>
          <a:p>
            <a:pPr marL="660400" indent="-660400" algn="l" eaLnBrk="1" hangingPunct="1">
              <a:buClr>
                <a:schemeClr val="accent1"/>
              </a:buClr>
              <a:buSzPct val="120000"/>
              <a:buFont typeface="Wingdings" panose="05000000000000000000" pitchFamily="2" charset="2"/>
              <a:buNone/>
            </a:pPr>
            <a:r>
              <a:rPr lang="en-US" altLang="en-US" smtClean="0">
                <a:cs typeface="Times New Roman" panose="02020603050405020304" pitchFamily="18" charset="0"/>
              </a:rPr>
              <a:t> During </a:t>
            </a:r>
            <a:r>
              <a:rPr lang="en-US" altLang="en-US" smtClean="0">
                <a:solidFill>
                  <a:srgbClr val="FF0066"/>
                </a:solidFill>
                <a:cs typeface="Times New Roman" panose="02020603050405020304" pitchFamily="18" charset="0"/>
              </a:rPr>
              <a:t>thyrotoxic crisis.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457200"/>
            <a:ext cx="7772400" cy="868363"/>
          </a:xfrm>
        </p:spPr>
        <p:txBody>
          <a:bodyPr/>
          <a:lstStyle/>
          <a:p>
            <a:pPr eaLnBrk="1" hangingPunct="1"/>
            <a:r>
              <a:rPr lang="en-US" altLang="en-US" smtClean="0">
                <a:solidFill>
                  <a:srgbClr val="990099"/>
                </a:solidFill>
                <a:cs typeface="Times New Roman" panose="02020603050405020304" pitchFamily="18" charset="0"/>
              </a:rPr>
              <a:t>Preparations and Doses</a:t>
            </a:r>
            <a:r>
              <a:rPr lang="en-US" altLang="en-US" smtClean="0"/>
              <a:t> </a:t>
            </a:r>
          </a:p>
        </p:txBody>
      </p:sp>
      <p:sp>
        <p:nvSpPr>
          <p:cNvPr id="47107" name="Rectangle 3"/>
          <p:cNvSpPr>
            <a:spLocks noGrp="1" noChangeArrowheads="1"/>
          </p:cNvSpPr>
          <p:nvPr>
            <p:ph type="body" idx="1"/>
          </p:nvPr>
        </p:nvSpPr>
        <p:spPr>
          <a:xfrm>
            <a:off x="0" y="1752600"/>
            <a:ext cx="9144000" cy="4800600"/>
          </a:xfrm>
        </p:spPr>
        <p:txBody>
          <a:bodyPr/>
          <a:lstStyle/>
          <a:p>
            <a:pPr marL="533400" indent="-533400" algn="l" eaLnBrk="1" hangingPunct="1">
              <a:buClr>
                <a:srgbClr val="FF0000"/>
              </a:buClr>
              <a:buSzPct val="125000"/>
              <a:buFont typeface="Wingdings" panose="05000000000000000000" pitchFamily="2" charset="2"/>
              <a:buNone/>
            </a:pPr>
            <a:r>
              <a:rPr lang="en-US" altLang="en-US" sz="2800" smtClean="0">
                <a:cs typeface="Times New Roman" panose="02020603050405020304" pitchFamily="18" charset="0"/>
              </a:rPr>
              <a:t> </a:t>
            </a:r>
            <a:r>
              <a:rPr lang="en-US" altLang="en-US" sz="2800" smtClean="0">
                <a:solidFill>
                  <a:srgbClr val="FF0066"/>
                </a:solidFill>
                <a:cs typeface="Times New Roman" panose="02020603050405020304" pitchFamily="18" charset="0"/>
              </a:rPr>
              <a:t>I131</a:t>
            </a:r>
            <a:r>
              <a:rPr lang="en-US" altLang="en-US" sz="2800" smtClean="0">
                <a:cs typeface="Times New Roman" panose="02020603050405020304" pitchFamily="18" charset="0"/>
              </a:rPr>
              <a:t>: mainly used for therapy (half-life = 8 days)</a:t>
            </a:r>
          </a:p>
          <a:p>
            <a:pPr marL="533400" indent="-533400" algn="l" eaLnBrk="1" hangingPunct="1">
              <a:buClr>
                <a:srgbClr val="FF0000"/>
              </a:buClr>
              <a:buSzPct val="125000"/>
              <a:buFont typeface="Wingdings" panose="05000000000000000000" pitchFamily="2" charset="2"/>
              <a:buNone/>
            </a:pPr>
            <a:r>
              <a:rPr lang="en-US" altLang="en-US" sz="2800" smtClean="0">
                <a:cs typeface="Times New Roman" panose="02020603050405020304" pitchFamily="18" charset="0"/>
              </a:rPr>
              <a:t> </a:t>
            </a:r>
            <a:r>
              <a:rPr lang="en-US" altLang="en-US" sz="2800" smtClean="0">
                <a:solidFill>
                  <a:srgbClr val="FF0066"/>
                </a:solidFill>
                <a:cs typeface="Times New Roman" panose="02020603050405020304" pitchFamily="18" charset="0"/>
              </a:rPr>
              <a:t>I132</a:t>
            </a:r>
            <a:r>
              <a:rPr lang="en-US" altLang="en-US" sz="2800" smtClean="0">
                <a:cs typeface="Times New Roman" panose="02020603050405020304" pitchFamily="18" charset="0"/>
              </a:rPr>
              <a:t>: mainly used for diagnosis (half-life =2-3 hours).</a:t>
            </a:r>
          </a:p>
          <a:p>
            <a:pPr marL="533400" indent="-533400" algn="l" eaLnBrk="1" hangingPunct="1">
              <a:buClr>
                <a:srgbClr val="FF0000"/>
              </a:buClr>
              <a:buSzPct val="125000"/>
              <a:buFont typeface="Wingdings" panose="05000000000000000000" pitchFamily="2" charset="2"/>
              <a:buNone/>
            </a:pPr>
            <a:r>
              <a:rPr lang="en-US" altLang="en-US" sz="2800" smtClean="0">
                <a:cs typeface="Times New Roman" panose="02020603050405020304" pitchFamily="18" charset="0"/>
              </a:rPr>
              <a:t> In therapy use I</a:t>
            </a:r>
            <a:r>
              <a:rPr lang="en-US" altLang="en-US" sz="2800" baseline="30000" smtClean="0">
                <a:cs typeface="Times New Roman" panose="02020603050405020304" pitchFamily="18" charset="0"/>
              </a:rPr>
              <a:t>131</a:t>
            </a:r>
            <a:r>
              <a:rPr lang="en-US" altLang="en-US" sz="2800" smtClean="0">
                <a:cs typeface="Times New Roman" panose="02020603050405020304" pitchFamily="18" charset="0"/>
              </a:rPr>
              <a:t>.</a:t>
            </a:r>
          </a:p>
          <a:p>
            <a:pPr marL="533400" indent="-533400" algn="l" eaLnBrk="1" hangingPunct="1">
              <a:buClr>
                <a:srgbClr val="FF0000"/>
              </a:buClr>
              <a:buSzPct val="125000"/>
              <a:buFont typeface="Wingdings" panose="05000000000000000000" pitchFamily="2" charset="2"/>
              <a:buNone/>
            </a:pPr>
            <a:r>
              <a:rPr lang="en-US" altLang="en-US" sz="2800" smtClean="0">
                <a:cs typeface="Times New Roman" panose="02020603050405020304" pitchFamily="18" charset="0"/>
              </a:rPr>
              <a:t> It produces its beneficial effect after 1 - 2 months. In presence of </a:t>
            </a:r>
            <a:r>
              <a:rPr lang="en-US" altLang="en-US" sz="2800" smtClean="0">
                <a:solidFill>
                  <a:srgbClr val="FF0066"/>
                </a:solidFill>
                <a:cs typeface="Times New Roman" panose="02020603050405020304" pitchFamily="18" charset="0"/>
              </a:rPr>
              <a:t>heart disease or large gland</a:t>
            </a:r>
            <a:r>
              <a:rPr lang="en-US" altLang="en-US" sz="2800" smtClean="0">
                <a:cs typeface="Times New Roman" panose="02020603050405020304" pitchFamily="18" charset="0"/>
              </a:rPr>
              <a:t> treat patient until euthyroid state before giving I</a:t>
            </a:r>
            <a:r>
              <a:rPr lang="en-US" altLang="en-US" sz="2800" baseline="30000" smtClean="0">
                <a:cs typeface="Times New Roman" panose="02020603050405020304" pitchFamily="18" charset="0"/>
              </a:rPr>
              <a:t>131</a:t>
            </a:r>
            <a:r>
              <a:rPr lang="en-US" altLang="en-US" sz="2800" smtClean="0">
                <a:cs typeface="Times New Roman" panose="02020603050405020304" pitchFamily="18" charset="0"/>
              </a:rPr>
              <a:t>.  6-12 weeks following the radioactive administration, the gland will shrink in size and patient will usually become euthyroid.</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781050" y="1963738"/>
            <a:ext cx="767715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accent2"/>
              </a:buClr>
              <a:buSzPct val="9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u"/>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SzPct val="90000"/>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SA" altLang="en-US" sz="1800"/>
          </a:p>
        </p:txBody>
      </p:sp>
      <p:sp>
        <p:nvSpPr>
          <p:cNvPr id="48131" name="Rectangle 3"/>
          <p:cNvSpPr>
            <a:spLocks noGrp="1" noChangeArrowheads="1"/>
          </p:cNvSpPr>
          <p:nvPr>
            <p:ph type="body" idx="1"/>
          </p:nvPr>
        </p:nvSpPr>
        <p:spPr>
          <a:xfrm>
            <a:off x="0" y="1871663"/>
            <a:ext cx="9144000" cy="4338637"/>
          </a:xfrm>
          <a:noFill/>
        </p:spPr>
        <p:txBody>
          <a:bodyPr/>
          <a:lstStyle/>
          <a:p>
            <a:pPr lvl="1" algn="l">
              <a:lnSpc>
                <a:spcPct val="90000"/>
              </a:lnSpc>
              <a:buFont typeface="Wingdings" panose="05000000000000000000" pitchFamily="2" charset="2"/>
              <a:buNone/>
            </a:pPr>
            <a:r>
              <a:rPr lang="en-US" altLang="en-US" smtClean="0"/>
              <a:t>Dose is determined by preliminary uptake test</a:t>
            </a:r>
          </a:p>
          <a:p>
            <a:pPr lvl="1" algn="l">
              <a:lnSpc>
                <a:spcPct val="90000"/>
              </a:lnSpc>
              <a:buFont typeface="Wingdings" panose="05000000000000000000" pitchFamily="2" charset="2"/>
              <a:buNone/>
            </a:pPr>
            <a:r>
              <a:rPr lang="en-US" altLang="en-US" smtClean="0"/>
              <a:t>Adjusted for complete or partial destruction of 	thyroid with no injury to adjacent tissue</a:t>
            </a:r>
          </a:p>
          <a:p>
            <a:pPr lvl="1" algn="l">
              <a:lnSpc>
                <a:spcPct val="90000"/>
              </a:lnSpc>
              <a:buFont typeface="Wingdings" panose="05000000000000000000" pitchFamily="2" charset="2"/>
              <a:buNone/>
            </a:pPr>
            <a:endParaRPr lang="en-US" altLang="en-US" smtClean="0"/>
          </a:p>
        </p:txBody>
      </p:sp>
      <p:sp>
        <p:nvSpPr>
          <p:cNvPr id="48132" name="Rectangle 4"/>
          <p:cNvSpPr>
            <a:spLocks noGrp="1" noChangeArrowheads="1"/>
          </p:cNvSpPr>
          <p:nvPr>
            <p:ph type="title"/>
          </p:nvPr>
        </p:nvSpPr>
        <p:spPr>
          <a:xfrm>
            <a:off x="323850" y="495300"/>
            <a:ext cx="8591550" cy="533400"/>
          </a:xfrm>
          <a:noFill/>
        </p:spPr>
        <p:txBody>
          <a:bodyPr/>
          <a:lstStyle/>
          <a:p>
            <a:r>
              <a:rPr lang="en-US" altLang="en-US" sz="3200" b="1" smtClean="0"/>
              <a:t>Radioactive iodine (</a:t>
            </a:r>
            <a:r>
              <a:rPr lang="en-US" altLang="en-US" sz="3200" b="1" baseline="30000" smtClean="0"/>
              <a:t>131</a:t>
            </a:r>
            <a:r>
              <a:rPr lang="en-US" altLang="en-US" sz="3200" b="1" smtClean="0"/>
              <a:t>I)</a:t>
            </a:r>
          </a:p>
        </p:txBody>
      </p:sp>
      <p:pic>
        <p:nvPicPr>
          <p:cNvPr id="48133" name="Picture 5" descr="2009081316011829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4221163"/>
            <a:ext cx="1728788"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6" descr="Iodine-123 thyroid scan in a patient with Graves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4221163"/>
            <a:ext cx="2047875" cy="143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781050" y="1963738"/>
            <a:ext cx="767715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accent2"/>
              </a:buClr>
              <a:buSzPct val="9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u"/>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SzPct val="90000"/>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SA" altLang="en-US" sz="1800"/>
          </a:p>
        </p:txBody>
      </p:sp>
      <p:sp>
        <p:nvSpPr>
          <p:cNvPr id="49155" name="Rectangle 6"/>
          <p:cNvSpPr>
            <a:spLocks noGrp="1" noChangeArrowheads="1"/>
          </p:cNvSpPr>
          <p:nvPr>
            <p:ph type="title"/>
          </p:nvPr>
        </p:nvSpPr>
        <p:spPr>
          <a:xfrm>
            <a:off x="323850" y="495300"/>
            <a:ext cx="8591550" cy="533400"/>
          </a:xfrm>
          <a:noFill/>
        </p:spPr>
        <p:txBody>
          <a:bodyPr/>
          <a:lstStyle/>
          <a:p>
            <a:r>
              <a:rPr lang="en-US" altLang="en-US" sz="3200" b="1" smtClean="0"/>
              <a:t>Radioactive iodine (</a:t>
            </a:r>
            <a:r>
              <a:rPr lang="en-US" altLang="en-US" sz="3200" b="1" baseline="30000" smtClean="0"/>
              <a:t>131</a:t>
            </a:r>
            <a:r>
              <a:rPr lang="en-US" altLang="en-US" sz="3200" b="1" smtClean="0"/>
              <a:t>I)</a:t>
            </a:r>
          </a:p>
        </p:txBody>
      </p:sp>
      <p:pic>
        <p:nvPicPr>
          <p:cNvPr id="49156" name="Picture 11" descr=" ">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75" y="2390775"/>
            <a:ext cx="1905000" cy="168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12" descr="Iodine-123 scan in a patient with a palpable nodu..."/>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50" y="2444750"/>
            <a:ext cx="1905000"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533400" y="0"/>
            <a:ext cx="8229600" cy="990600"/>
          </a:xfrm>
        </p:spPr>
        <p:txBody>
          <a:bodyPr/>
          <a:lstStyle/>
          <a:p>
            <a:pPr eaLnBrk="1" hangingPunct="1"/>
            <a:r>
              <a:rPr lang="en-US" altLang="en-US" smtClean="0">
                <a:solidFill>
                  <a:srgbClr val="FF6600"/>
                </a:solidFill>
              </a:rPr>
              <a:t>Thyrotoxic crisis</a:t>
            </a:r>
            <a:r>
              <a:rPr lang="en-US" altLang="en-US" sz="4000" smtClean="0">
                <a:solidFill>
                  <a:srgbClr val="FF6600"/>
                </a:solidFill>
                <a:cs typeface="Times New Roman" panose="02020603050405020304" pitchFamily="18" charset="0"/>
              </a:rPr>
              <a:t>(</a:t>
            </a:r>
            <a:r>
              <a:rPr lang="en-US" altLang="en-US" sz="3600" smtClean="0">
                <a:solidFill>
                  <a:srgbClr val="FF6600"/>
                </a:solidFill>
                <a:cs typeface="Times New Roman" panose="02020603050405020304" pitchFamily="18" charset="0"/>
              </a:rPr>
              <a:t>STORM</a:t>
            </a:r>
            <a:r>
              <a:rPr lang="en-US" altLang="en-US" sz="4000" smtClean="0">
                <a:solidFill>
                  <a:srgbClr val="FF6600"/>
                </a:solidFill>
                <a:cs typeface="Times New Roman" panose="02020603050405020304" pitchFamily="18" charset="0"/>
              </a:rPr>
              <a:t>)</a:t>
            </a:r>
            <a:r>
              <a:rPr lang="en-US" altLang="en-US" smtClean="0"/>
              <a:t> </a:t>
            </a:r>
          </a:p>
        </p:txBody>
      </p:sp>
      <p:sp>
        <p:nvSpPr>
          <p:cNvPr id="50179" name="Rectangle 3"/>
          <p:cNvSpPr>
            <a:spLocks noGrp="1" noChangeArrowheads="1"/>
          </p:cNvSpPr>
          <p:nvPr>
            <p:ph type="body" idx="1"/>
          </p:nvPr>
        </p:nvSpPr>
        <p:spPr>
          <a:xfrm>
            <a:off x="0" y="990600"/>
            <a:ext cx="9144000" cy="5867400"/>
          </a:xfrm>
        </p:spPr>
        <p:txBody>
          <a:bodyPr/>
          <a:lstStyle/>
          <a:p>
            <a:pPr marL="577850" indent="-577850" algn="l" eaLnBrk="1" hangingPunct="1">
              <a:buClr>
                <a:srgbClr val="FF99CC"/>
              </a:buClr>
              <a:buSzPct val="105000"/>
              <a:buFont typeface="Wingdings" panose="05000000000000000000" pitchFamily="2" charset="2"/>
              <a:buNone/>
            </a:pPr>
            <a:r>
              <a:rPr lang="en-US" altLang="en-US" sz="2800" smtClean="0">
                <a:solidFill>
                  <a:schemeClr val="folHlink"/>
                </a:solidFill>
              </a:rPr>
              <a:t>Def :</a:t>
            </a:r>
            <a:r>
              <a:rPr lang="en-US" altLang="en-US" sz="2800" smtClean="0"/>
              <a:t> </a:t>
            </a:r>
            <a:r>
              <a:rPr lang="en-US" altLang="en-US" sz="2800" smtClean="0">
                <a:cs typeface="Times New Roman" panose="02020603050405020304" pitchFamily="18" charset="0"/>
              </a:rPr>
              <a:t>It is a </a:t>
            </a:r>
            <a:r>
              <a:rPr lang="en-US" altLang="en-US" sz="2800" smtClean="0">
                <a:solidFill>
                  <a:srgbClr val="FF0066"/>
                </a:solidFill>
                <a:cs typeface="Times New Roman" panose="02020603050405020304" pitchFamily="18" charset="0"/>
              </a:rPr>
              <a:t>sudden acute exacerbation</a:t>
            </a:r>
            <a:r>
              <a:rPr lang="en-US" altLang="en-US" sz="2800" smtClean="0">
                <a:cs typeface="Times New Roman" panose="02020603050405020304" pitchFamily="18" charset="0"/>
              </a:rPr>
              <a:t> of all of the manifestations of thyrotoxicosis due to sudden release of large amount of thyroid hormones (</a:t>
            </a:r>
            <a:r>
              <a:rPr lang="en-US" altLang="en-US" sz="2800" smtClean="0">
                <a:solidFill>
                  <a:srgbClr val="FF0066"/>
                </a:solidFill>
                <a:cs typeface="Times New Roman" panose="02020603050405020304" pitchFamily="18" charset="0"/>
              </a:rPr>
              <a:t>Emergency</a:t>
            </a:r>
            <a:r>
              <a:rPr lang="en-US" altLang="en-US" sz="2800" smtClean="0">
                <a:cs typeface="Times New Roman" panose="02020603050405020304" pitchFamily="18" charset="0"/>
              </a:rPr>
              <a:t> syndrome). </a:t>
            </a:r>
          </a:p>
          <a:p>
            <a:pPr marL="577850" indent="-577850" algn="l" eaLnBrk="1" hangingPunct="1">
              <a:buClr>
                <a:srgbClr val="FF99CC"/>
              </a:buClr>
              <a:buSzPct val="105000"/>
              <a:buFont typeface="Wingdings" panose="05000000000000000000" pitchFamily="2" charset="2"/>
              <a:buNone/>
            </a:pPr>
            <a:r>
              <a:rPr lang="en-US" altLang="en-US" sz="2800" b="1" smtClean="0">
                <a:solidFill>
                  <a:schemeClr val="folHlink"/>
                </a:solidFill>
              </a:rPr>
              <a:t>MANIFESTATIONS :</a:t>
            </a:r>
          </a:p>
          <a:p>
            <a:pPr marL="577850" indent="-577850" algn="l" eaLnBrk="1" hangingPunct="1">
              <a:buClr>
                <a:schemeClr val="accent1"/>
              </a:buClr>
              <a:buFont typeface="Wingdings" panose="05000000000000000000" pitchFamily="2" charset="2"/>
              <a:buNone/>
            </a:pPr>
            <a:r>
              <a:rPr lang="en-US" altLang="en-US" sz="2800" smtClean="0">
                <a:solidFill>
                  <a:srgbClr val="FF0066"/>
                </a:solidFill>
                <a:cs typeface="Times New Roman" panose="02020603050405020304" pitchFamily="18" charset="0"/>
              </a:rPr>
              <a:t>Fever</a:t>
            </a:r>
            <a:r>
              <a:rPr lang="en-US" altLang="en-US" sz="2800" smtClean="0">
                <a:cs typeface="Times New Roman" panose="02020603050405020304" pitchFamily="18" charset="0"/>
              </a:rPr>
              <a:t> with flushing and sweating</a:t>
            </a:r>
          </a:p>
          <a:p>
            <a:pPr marL="577850" indent="-577850" algn="l" eaLnBrk="1" hangingPunct="1">
              <a:buClr>
                <a:schemeClr val="accent1"/>
              </a:buClr>
              <a:buFont typeface="Wingdings" panose="05000000000000000000" pitchFamily="2" charset="2"/>
              <a:buNone/>
            </a:pPr>
            <a:r>
              <a:rPr lang="en-US" altLang="en-US" sz="2800" smtClean="0">
                <a:solidFill>
                  <a:srgbClr val="FF0066"/>
                </a:solidFill>
                <a:cs typeface="Times New Roman" panose="02020603050405020304" pitchFamily="18" charset="0"/>
              </a:rPr>
              <a:t>Vomiting, diarrhoea</a:t>
            </a:r>
            <a:r>
              <a:rPr lang="en-US" altLang="en-US" sz="2800" smtClean="0">
                <a:cs typeface="Times New Roman" panose="02020603050405020304" pitchFamily="18" charset="0"/>
              </a:rPr>
              <a:t>.</a:t>
            </a:r>
          </a:p>
          <a:p>
            <a:pPr marL="577850" indent="-577850" algn="l" eaLnBrk="1" hangingPunct="1">
              <a:buClr>
                <a:schemeClr val="accent1"/>
              </a:buClr>
              <a:buFont typeface="Wingdings" panose="05000000000000000000" pitchFamily="2" charset="2"/>
              <a:buNone/>
            </a:pPr>
            <a:r>
              <a:rPr lang="en-US" altLang="en-US" sz="2800" smtClean="0">
                <a:solidFill>
                  <a:srgbClr val="FF0066"/>
                </a:solidFill>
                <a:cs typeface="Times New Roman" panose="02020603050405020304" pitchFamily="18" charset="0"/>
              </a:rPr>
              <a:t>Tachycardia, arrhythmia</a:t>
            </a:r>
            <a:r>
              <a:rPr lang="en-US" altLang="en-US" sz="2800" smtClean="0">
                <a:cs typeface="Times New Roman" panose="02020603050405020304" pitchFamily="18" charset="0"/>
              </a:rPr>
              <a:t> (A.F.), occasionally HF and shock.</a:t>
            </a:r>
          </a:p>
          <a:p>
            <a:pPr marL="577850" indent="-577850" algn="l" eaLnBrk="1" hangingPunct="1">
              <a:buClr>
                <a:schemeClr val="accent1"/>
              </a:buClr>
              <a:buFont typeface="Wingdings" panose="05000000000000000000" pitchFamily="2" charset="2"/>
              <a:buNone/>
            </a:pPr>
            <a:r>
              <a:rPr lang="en-US" altLang="en-US" sz="2800" smtClean="0">
                <a:latin typeface="Times New Roman" panose="02020603050405020304" pitchFamily="18" charset="0"/>
                <a:cs typeface="Times New Roman" panose="02020603050405020304" pitchFamily="18" charset="0"/>
              </a:rPr>
              <a:t> </a:t>
            </a:r>
            <a:r>
              <a:rPr lang="en-US" altLang="en-US" sz="2800" smtClean="0">
                <a:solidFill>
                  <a:srgbClr val="FF0066"/>
                </a:solidFill>
                <a:cs typeface="Times New Roman" panose="02020603050405020304" pitchFamily="18" charset="0"/>
              </a:rPr>
              <a:t>Agitation, restlessness</a:t>
            </a:r>
            <a:r>
              <a:rPr lang="en-US" altLang="en-US" sz="2800" smtClean="0">
                <a:cs typeface="Times New Roman" panose="02020603050405020304" pitchFamily="18" charset="0"/>
              </a:rPr>
              <a:t>, delirium, coma (CNS manifestations).</a:t>
            </a:r>
          </a:p>
          <a:p>
            <a:pPr marL="577850" indent="-577850" algn="l" eaLnBrk="1" hangingPunct="1">
              <a:buClr>
                <a:schemeClr val="accent1"/>
              </a:buClr>
              <a:buFont typeface="Wingdings" panose="05000000000000000000" pitchFamily="2" charset="2"/>
              <a:buNone/>
            </a:pPr>
            <a:r>
              <a:rPr lang="en-US" altLang="en-US" sz="2800" smtClean="0">
                <a:cs typeface="Times New Roman" panose="02020603050405020304" pitchFamily="18" charset="0"/>
              </a:rPr>
              <a:t> </a:t>
            </a:r>
            <a:r>
              <a:rPr lang="en-US" altLang="en-US" sz="2800" smtClean="0">
                <a:latin typeface="Times New Roman" panose="02020603050405020304" pitchFamily="18" charset="0"/>
                <a:cs typeface="Times New Roman" panose="02020603050405020304" pitchFamily="18" charset="0"/>
              </a:rPr>
              <a:t> </a:t>
            </a:r>
            <a:r>
              <a:rPr lang="en-US" altLang="en-US" sz="2800" smtClean="0">
                <a:cs typeface="Times New Roman" panose="02020603050405020304" pitchFamily="18" charset="0"/>
              </a:rPr>
              <a:t>Even </a:t>
            </a:r>
            <a:r>
              <a:rPr lang="en-US" altLang="en-US" sz="2800" smtClean="0">
                <a:solidFill>
                  <a:srgbClr val="FF0066"/>
                </a:solidFill>
                <a:cs typeface="Times New Roman" panose="02020603050405020304" pitchFamily="18" charset="0"/>
              </a:rPr>
              <a:t>death</a:t>
            </a:r>
            <a:r>
              <a:rPr lang="en-US" altLang="en-US" sz="2800" smtClean="0">
                <a:cs typeface="Times New Roman" panose="02020603050405020304" pitchFamily="18" charset="0"/>
              </a:rPr>
              <a:t> from heart failure and shock.</a:t>
            </a:r>
          </a:p>
          <a:p>
            <a:pPr marL="577850" indent="-577850" algn="l" eaLnBrk="1" hangingPunct="1">
              <a:buFont typeface="Wingdings" panose="05000000000000000000" pitchFamily="2" charset="2"/>
              <a:buNone/>
            </a:pPr>
            <a:endParaRPr lang="en-US" altLang="en-US" sz="2800" smtClean="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04800" y="636588"/>
            <a:ext cx="7772400" cy="611187"/>
          </a:xfrm>
        </p:spPr>
        <p:txBody>
          <a:bodyPr/>
          <a:lstStyle/>
          <a:p>
            <a:pPr eaLnBrk="1" hangingPunct="1"/>
            <a:r>
              <a:rPr lang="en-US" altLang="en-US" b="1" smtClean="0"/>
              <a:t>TREATMENT</a:t>
            </a:r>
            <a:r>
              <a:rPr lang="en-US" altLang="en-US" smtClean="0">
                <a:cs typeface="Times New Roman" panose="02020603050405020304" pitchFamily="18" charset="0"/>
              </a:rPr>
              <a:t/>
            </a:r>
            <a:br>
              <a:rPr lang="en-US" altLang="en-US" smtClean="0">
                <a:cs typeface="Times New Roman" panose="02020603050405020304" pitchFamily="18" charset="0"/>
              </a:rPr>
            </a:br>
            <a:endParaRPr lang="en-US" altLang="en-US" smtClean="0">
              <a:cs typeface="Times New Roman" panose="02020603050405020304" pitchFamily="18" charset="0"/>
            </a:endParaRPr>
          </a:p>
        </p:txBody>
      </p:sp>
      <p:sp>
        <p:nvSpPr>
          <p:cNvPr id="51203" name="Rectangle 3"/>
          <p:cNvSpPr>
            <a:spLocks noGrp="1" noChangeArrowheads="1"/>
          </p:cNvSpPr>
          <p:nvPr>
            <p:ph type="body" idx="1"/>
          </p:nvPr>
        </p:nvSpPr>
        <p:spPr>
          <a:xfrm>
            <a:off x="0" y="990600"/>
            <a:ext cx="9144000" cy="5867400"/>
          </a:xfrm>
        </p:spPr>
        <p:txBody>
          <a:bodyPr/>
          <a:lstStyle/>
          <a:p>
            <a:pPr marL="609600" indent="-609600" algn="l" eaLnBrk="1" hangingPunct="1">
              <a:buClr>
                <a:schemeClr val="folHlink"/>
              </a:buClr>
              <a:buFont typeface="Wingdings" panose="05000000000000000000" pitchFamily="2" charset="2"/>
              <a:buNone/>
            </a:pPr>
            <a:r>
              <a:rPr lang="en-US" altLang="en-US" sz="4000" b="1" smtClean="0">
                <a:solidFill>
                  <a:srgbClr val="FF6600"/>
                </a:solidFill>
                <a:cs typeface="Times New Roman" panose="02020603050405020304" pitchFamily="18" charset="0"/>
                <a:sym typeface="Symbol" panose="05050102010706020507" pitchFamily="18" charset="2"/>
              </a:rPr>
              <a:t></a:t>
            </a:r>
            <a:r>
              <a:rPr lang="en-US" altLang="en-US" sz="4000" b="1" smtClean="0">
                <a:solidFill>
                  <a:srgbClr val="FF6600"/>
                </a:solidFill>
                <a:cs typeface="Times New Roman" panose="02020603050405020304" pitchFamily="18" charset="0"/>
              </a:rPr>
              <a:t>-blockers :</a:t>
            </a:r>
          </a:p>
          <a:p>
            <a:pPr marL="609600" indent="-609600" algn="l" eaLnBrk="1" hangingPunct="1">
              <a:buClr>
                <a:schemeClr val="accent1"/>
              </a:buClr>
              <a:buSzPct val="110000"/>
              <a:buFont typeface="Wingdings" panose="05000000000000000000" pitchFamily="2" charset="2"/>
              <a:buNone/>
            </a:pPr>
            <a:r>
              <a:rPr lang="en-US" altLang="en-US" smtClean="0">
                <a:solidFill>
                  <a:srgbClr val="FF6600"/>
                </a:solidFill>
              </a:rPr>
              <a:t> </a:t>
            </a:r>
            <a:r>
              <a:rPr lang="en-US" altLang="en-US" smtClean="0">
                <a:cs typeface="Times New Roman" panose="02020603050405020304" pitchFamily="18" charset="0"/>
              </a:rPr>
              <a:t> </a:t>
            </a:r>
            <a:r>
              <a:rPr lang="en-US" altLang="en-US" smtClean="0">
                <a:solidFill>
                  <a:srgbClr val="FF0066"/>
                </a:solidFill>
                <a:cs typeface="Times New Roman" panose="02020603050405020304" pitchFamily="18" charset="0"/>
              </a:rPr>
              <a:t>Propranolol </a:t>
            </a:r>
            <a:r>
              <a:rPr lang="en-US" altLang="en-US" smtClean="0">
                <a:cs typeface="Times New Roman" panose="02020603050405020304" pitchFamily="18" charset="0"/>
              </a:rPr>
              <a:t>1 - 2 mg I.V. slowly or 40 - 80 mg oral / 6 hours.</a:t>
            </a:r>
          </a:p>
          <a:p>
            <a:pPr marL="609600" indent="-609600" algn="l" eaLnBrk="1" hangingPunct="1">
              <a:buClr>
                <a:schemeClr val="accent1"/>
              </a:buClr>
              <a:buSzPct val="110000"/>
              <a:buFont typeface="Wingdings" panose="05000000000000000000" pitchFamily="2" charset="2"/>
              <a:buNone/>
            </a:pPr>
            <a:r>
              <a:rPr lang="en-US" altLang="en-US" smtClean="0">
                <a:cs typeface="Times New Roman" panose="02020603050405020304" pitchFamily="18" charset="0"/>
              </a:rPr>
              <a:t> </a:t>
            </a:r>
            <a:r>
              <a:rPr lang="en-US" altLang="en-US" smtClean="0">
                <a:latin typeface="Times New Roman" panose="02020603050405020304" pitchFamily="18" charset="0"/>
                <a:cs typeface="Times New Roman" panose="02020603050405020304" pitchFamily="18" charset="0"/>
              </a:rPr>
              <a:t> </a:t>
            </a:r>
            <a:r>
              <a:rPr lang="en-US" altLang="en-US" smtClean="0">
                <a:cs typeface="Times New Roman" panose="02020603050405020304" pitchFamily="18" charset="0"/>
              </a:rPr>
              <a:t>It can abolish or </a:t>
            </a:r>
            <a:r>
              <a:rPr lang="en-US" altLang="en-US" smtClean="0">
                <a:solidFill>
                  <a:srgbClr val="FF0066"/>
                </a:solidFill>
                <a:cs typeface="Times New Roman" panose="02020603050405020304" pitchFamily="18" charset="0"/>
              </a:rPr>
              <a:t>control excessive adrenergic</a:t>
            </a:r>
            <a:r>
              <a:rPr lang="en-US" altLang="en-US" smtClean="0">
                <a:cs typeface="Times New Roman" panose="02020603050405020304" pitchFamily="18" charset="0"/>
              </a:rPr>
              <a:t> response in C.V. system.</a:t>
            </a:r>
          </a:p>
          <a:p>
            <a:pPr marL="609600" indent="-609600" algn="l" eaLnBrk="1" hangingPunct="1">
              <a:buClr>
                <a:schemeClr val="accent1"/>
              </a:buClr>
              <a:buSzPct val="110000"/>
              <a:buFont typeface="Wingdings" panose="05000000000000000000" pitchFamily="2" charset="2"/>
              <a:buNone/>
            </a:pPr>
            <a:r>
              <a:rPr lang="en-US" altLang="en-US" smtClean="0">
                <a:cs typeface="Times New Roman" panose="02020603050405020304" pitchFamily="18" charset="0"/>
              </a:rPr>
              <a:t>1 mg oral, I.M. or I.V or </a:t>
            </a:r>
            <a:r>
              <a:rPr lang="en-US" altLang="en-US" smtClean="0">
                <a:solidFill>
                  <a:srgbClr val="FF0066"/>
                </a:solidFill>
                <a:cs typeface="Times New Roman" panose="02020603050405020304" pitchFamily="18" charset="0"/>
              </a:rPr>
              <a:t>diltiazem</a:t>
            </a:r>
            <a:r>
              <a:rPr lang="en-US" altLang="en-US" smtClean="0">
                <a:cs typeface="Times New Roman" panose="02020603050405020304" pitchFamily="18" charset="0"/>
              </a:rPr>
              <a:t> 90 - 120 mg/kg t.d.s orally.</a:t>
            </a:r>
            <a:r>
              <a:rPr lang="en-US" altLang="en-US" smtClean="0"/>
              <a:t> </a:t>
            </a:r>
            <a:endParaRPr lang="en-US" altLang="en-US" smtClean="0">
              <a:solidFill>
                <a:srgbClr val="FF6600"/>
              </a:solidFill>
            </a:endParaRPr>
          </a:p>
          <a:p>
            <a:pPr marL="609600" indent="-609600" algn="l" eaLnBrk="1" hangingPunct="1">
              <a:buFont typeface="Wingdings" panose="05000000000000000000" pitchFamily="2" charset="2"/>
              <a:buNone/>
            </a:pPr>
            <a:endParaRPr lang="en-US" altLang="en-US"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xfrm>
            <a:off x="0" y="0"/>
            <a:ext cx="9144000" cy="6858000"/>
          </a:xfrm>
        </p:spPr>
        <p:txBody>
          <a:bodyPr/>
          <a:lstStyle/>
          <a:p>
            <a:pPr marL="533400" indent="-533400" algn="l" eaLnBrk="1" hangingPunct="1">
              <a:lnSpc>
                <a:spcPct val="90000"/>
              </a:lnSpc>
              <a:buClr>
                <a:srgbClr val="FF6600"/>
              </a:buClr>
              <a:buFont typeface="Wingdings" panose="05000000000000000000" pitchFamily="2" charset="2"/>
              <a:buNone/>
            </a:pPr>
            <a:r>
              <a:rPr lang="en-US" altLang="en-US" sz="2800" b="1" smtClean="0">
                <a:cs typeface="Times New Roman" panose="02020603050405020304" pitchFamily="18" charset="0"/>
              </a:rPr>
              <a:t> </a:t>
            </a:r>
            <a:r>
              <a:rPr lang="en-US" altLang="en-US" sz="3600" b="1" smtClean="0">
                <a:solidFill>
                  <a:schemeClr val="folHlink"/>
                </a:solidFill>
                <a:cs typeface="Times New Roman" panose="02020603050405020304" pitchFamily="18" charset="0"/>
              </a:rPr>
              <a:t>Iodides:</a:t>
            </a:r>
          </a:p>
          <a:p>
            <a:pPr marL="533400" indent="-533400" algn="l" eaLnBrk="1" hangingPunct="1">
              <a:lnSpc>
                <a:spcPct val="90000"/>
              </a:lnSpc>
              <a:buClr>
                <a:schemeClr val="accent1"/>
              </a:buClr>
              <a:buFont typeface="Wingdings" panose="05000000000000000000" pitchFamily="2" charset="2"/>
              <a:buNone/>
            </a:pPr>
            <a:r>
              <a:rPr lang="en-US" altLang="en-US" sz="2800" smtClean="0">
                <a:cs typeface="Times New Roman" panose="02020603050405020304" pitchFamily="18" charset="0"/>
              </a:rPr>
              <a:t> </a:t>
            </a:r>
            <a:r>
              <a:rPr lang="en-US" altLang="en-US" sz="2800" smtClean="0">
                <a:solidFill>
                  <a:srgbClr val="FF0066"/>
                </a:solidFill>
                <a:cs typeface="Times New Roman" panose="02020603050405020304" pitchFamily="18" charset="0"/>
              </a:rPr>
              <a:t>1-2 gm/day IV drips</a:t>
            </a:r>
            <a:r>
              <a:rPr lang="en-US" altLang="en-US" sz="2800" smtClean="0">
                <a:cs typeface="Times New Roman" panose="02020603050405020304" pitchFamily="18" charset="0"/>
              </a:rPr>
              <a:t> "NaI"  or 10 drops orally of saturated "KI" / day to produce rapidly </a:t>
            </a:r>
            <a:r>
              <a:rPr lang="en-US" altLang="en-US" sz="2800" smtClean="0">
                <a:solidFill>
                  <a:srgbClr val="FF0066"/>
                </a:solidFill>
                <a:cs typeface="Times New Roman" panose="02020603050405020304" pitchFamily="18" charset="0"/>
              </a:rPr>
              <a:t>decreased in the release</a:t>
            </a:r>
            <a:r>
              <a:rPr lang="en-US" altLang="en-US" sz="2800" smtClean="0">
                <a:cs typeface="Times New Roman" panose="02020603050405020304" pitchFamily="18" charset="0"/>
              </a:rPr>
              <a:t> of hormones from the gland </a:t>
            </a:r>
          </a:p>
          <a:p>
            <a:pPr marL="533400" indent="-533400" algn="l" eaLnBrk="1" hangingPunct="1">
              <a:lnSpc>
                <a:spcPct val="90000"/>
              </a:lnSpc>
              <a:buClr>
                <a:schemeClr val="accent1"/>
              </a:buClr>
              <a:buFont typeface="Wingdings" panose="05000000000000000000" pitchFamily="2" charset="2"/>
              <a:buNone/>
            </a:pPr>
            <a:r>
              <a:rPr lang="en-US" altLang="en-US" sz="2800" smtClean="0">
                <a:cs typeface="Times New Roman" panose="02020603050405020304" pitchFamily="18" charset="0"/>
              </a:rPr>
              <a:t> Following recovery iodide is discontinued gradually.</a:t>
            </a:r>
          </a:p>
          <a:p>
            <a:pPr marL="533400" indent="-533400" algn="l" eaLnBrk="1" hangingPunct="1">
              <a:lnSpc>
                <a:spcPct val="90000"/>
              </a:lnSpc>
              <a:buClr>
                <a:srgbClr val="FF6600"/>
              </a:buClr>
              <a:buFont typeface="Wingdings" panose="05000000000000000000" pitchFamily="2" charset="2"/>
              <a:buNone/>
            </a:pPr>
            <a:r>
              <a:rPr lang="en-US" altLang="en-US" sz="2800" b="1" smtClean="0">
                <a:cs typeface="Times New Roman" panose="02020603050405020304" pitchFamily="18" charset="0"/>
              </a:rPr>
              <a:t> </a:t>
            </a:r>
            <a:r>
              <a:rPr lang="en-US" altLang="en-US" sz="3600" b="1" smtClean="0">
                <a:solidFill>
                  <a:schemeClr val="folHlink"/>
                </a:solidFill>
                <a:cs typeface="Times New Roman" panose="02020603050405020304" pitchFamily="18" charset="0"/>
              </a:rPr>
              <a:t>Propylthioueracil:</a:t>
            </a:r>
          </a:p>
          <a:p>
            <a:pPr marL="533400" indent="-533400" algn="l" eaLnBrk="1" hangingPunct="1">
              <a:lnSpc>
                <a:spcPct val="90000"/>
              </a:lnSpc>
              <a:buClr>
                <a:schemeClr val="accent1"/>
              </a:buClr>
              <a:buFont typeface="Wingdings" panose="05000000000000000000" pitchFamily="2" charset="2"/>
              <a:buNone/>
            </a:pPr>
            <a:r>
              <a:rPr lang="en-US" altLang="en-US" sz="2800" smtClean="0">
                <a:solidFill>
                  <a:srgbClr val="FF0066"/>
                </a:solidFill>
                <a:cs typeface="Times New Roman" panose="02020603050405020304" pitchFamily="18" charset="0"/>
              </a:rPr>
              <a:t>250 mg /6 hours</a:t>
            </a:r>
            <a:r>
              <a:rPr lang="en-US" altLang="en-US" sz="2800" smtClean="0">
                <a:cs typeface="Times New Roman" panose="02020603050405020304" pitchFamily="18" charset="0"/>
              </a:rPr>
              <a:t> orally or methimazole 25 mg / 6 hours IV  to block hormone synthesis more rapidly than other thiouracil drugs.</a:t>
            </a:r>
          </a:p>
          <a:p>
            <a:pPr marL="533400" indent="-533400" algn="l" eaLnBrk="1" hangingPunct="1">
              <a:lnSpc>
                <a:spcPct val="90000"/>
              </a:lnSpc>
              <a:buClr>
                <a:srgbClr val="FF6600"/>
              </a:buClr>
              <a:buFont typeface="Wingdings" panose="05000000000000000000" pitchFamily="2" charset="2"/>
              <a:buNone/>
            </a:pPr>
            <a:r>
              <a:rPr lang="en-US" altLang="en-US" sz="2800" b="1" smtClean="0">
                <a:cs typeface="Times New Roman" panose="02020603050405020304" pitchFamily="18" charset="0"/>
              </a:rPr>
              <a:t> </a:t>
            </a:r>
            <a:r>
              <a:rPr lang="en-US" altLang="en-US" sz="3600" b="1" smtClean="0">
                <a:solidFill>
                  <a:schemeClr val="folHlink"/>
                </a:solidFill>
                <a:cs typeface="Times New Roman" panose="02020603050405020304" pitchFamily="18" charset="0"/>
              </a:rPr>
              <a:t>Hydrocortisone:</a:t>
            </a:r>
          </a:p>
          <a:p>
            <a:pPr marL="533400" indent="-533400" algn="l" eaLnBrk="1" hangingPunct="1">
              <a:lnSpc>
                <a:spcPct val="90000"/>
              </a:lnSpc>
              <a:buClr>
                <a:schemeClr val="accent1"/>
              </a:buClr>
              <a:buFont typeface="Wingdings" panose="05000000000000000000" pitchFamily="2" charset="2"/>
              <a:buNone/>
            </a:pPr>
            <a:r>
              <a:rPr lang="en-US" altLang="en-US" sz="2800" b="1" smtClean="0">
                <a:cs typeface="Times New Roman" panose="02020603050405020304" pitchFamily="18" charset="0"/>
              </a:rPr>
              <a:t> </a:t>
            </a:r>
            <a:r>
              <a:rPr lang="en-US" altLang="en-US" sz="2800" smtClean="0">
                <a:solidFill>
                  <a:srgbClr val="FF0066"/>
                </a:solidFill>
                <a:cs typeface="Times New Roman" panose="02020603050405020304" pitchFamily="18" charset="0"/>
              </a:rPr>
              <a:t>200 mg</a:t>
            </a:r>
            <a:r>
              <a:rPr lang="en-US" altLang="en-US" sz="2800" smtClean="0">
                <a:cs typeface="Times New Roman" panose="02020603050405020304" pitchFamily="18" charset="0"/>
              </a:rPr>
              <a:t> I.V. / 6 hours.</a:t>
            </a:r>
          </a:p>
          <a:p>
            <a:pPr marL="533400" indent="-533400" algn="l" eaLnBrk="1" hangingPunct="1">
              <a:lnSpc>
                <a:spcPct val="90000"/>
              </a:lnSpc>
              <a:buClr>
                <a:schemeClr val="accent1"/>
              </a:buClr>
              <a:buFont typeface="Wingdings" panose="05000000000000000000" pitchFamily="2" charset="2"/>
              <a:buNone/>
            </a:pPr>
            <a:r>
              <a:rPr lang="en-US" altLang="en-US" sz="2800" smtClean="0">
                <a:cs typeface="Times New Roman" panose="02020603050405020304" pitchFamily="18" charset="0"/>
              </a:rPr>
              <a:t>Protect patient against shock.</a:t>
            </a:r>
          </a:p>
          <a:p>
            <a:pPr marL="533400" indent="-533400" algn="l" eaLnBrk="1" hangingPunct="1">
              <a:lnSpc>
                <a:spcPct val="90000"/>
              </a:lnSpc>
              <a:buClr>
                <a:schemeClr val="accent1"/>
              </a:buClr>
              <a:buFont typeface="Wingdings" panose="05000000000000000000" pitchFamily="2" charset="2"/>
              <a:buNone/>
            </a:pPr>
            <a:r>
              <a:rPr lang="en-US" altLang="en-US" sz="2800" b="1" u="sng" smtClean="0">
                <a:cs typeface="Times New Roman" panose="02020603050405020304" pitchFamily="18" charset="0"/>
              </a:rPr>
              <a:t>Block the </a:t>
            </a:r>
            <a:r>
              <a:rPr lang="en-US" altLang="en-US" sz="2800" b="1" u="sng" smtClean="0">
                <a:solidFill>
                  <a:srgbClr val="FF0066"/>
                </a:solidFill>
                <a:cs typeface="Times New Roman" panose="02020603050405020304" pitchFamily="18" charset="0"/>
              </a:rPr>
              <a:t>conversion</a:t>
            </a:r>
            <a:r>
              <a:rPr lang="en-US" altLang="en-US" sz="2800" b="1" u="sng" smtClean="0">
                <a:cs typeface="Times New Roman" panose="02020603050405020304" pitchFamily="18" charset="0"/>
              </a:rPr>
              <a:t> of T4 to T3.</a:t>
            </a:r>
          </a:p>
          <a:p>
            <a:pPr marL="533400" indent="-533400" algn="l" eaLnBrk="1" hangingPunct="1">
              <a:lnSpc>
                <a:spcPct val="90000"/>
              </a:lnSpc>
              <a:buClr>
                <a:schemeClr val="accent1"/>
              </a:buClr>
              <a:buFont typeface="Wingdings" panose="05000000000000000000" pitchFamily="2" charset="2"/>
              <a:buNone/>
            </a:pPr>
            <a:r>
              <a:rPr lang="en-US" altLang="en-US" sz="2800" smtClean="0">
                <a:cs typeface="Times New Roman" panose="02020603050405020304" pitchFamily="18" charset="0"/>
              </a:rPr>
              <a:t>Decrease the hormone </a:t>
            </a:r>
            <a:r>
              <a:rPr lang="en-US" altLang="en-US" sz="2800" smtClean="0">
                <a:solidFill>
                  <a:srgbClr val="FF0066"/>
                </a:solidFill>
                <a:cs typeface="Times New Roman" panose="02020603050405020304" pitchFamily="18" charset="0"/>
              </a:rPr>
              <a:t>release</a:t>
            </a:r>
            <a:r>
              <a:rPr lang="en-US" altLang="en-US" sz="280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0" y="-171450"/>
            <a:ext cx="9144000" cy="6553200"/>
          </a:xfrm>
          <a:noFill/>
        </p:spPr>
        <p:txBody>
          <a:bodyPr/>
          <a:lstStyle/>
          <a:p>
            <a:pPr marL="577850" indent="-577850" algn="l" eaLnBrk="1" hangingPunct="1">
              <a:buFont typeface="Wingdings" panose="05000000000000000000" pitchFamily="2" charset="2"/>
              <a:buNone/>
            </a:pPr>
            <a:r>
              <a:rPr lang="en-US" altLang="en-US" sz="4000" b="1" i="1" smtClean="0">
                <a:solidFill>
                  <a:schemeClr val="accent1"/>
                </a:solidFill>
                <a:latin typeface="Times New Roman" panose="02020603050405020304" pitchFamily="18" charset="0"/>
                <a:cs typeface="Times New Roman" panose="02020603050405020304" pitchFamily="18" charset="0"/>
              </a:rPr>
              <a:t>B)</a:t>
            </a:r>
            <a:r>
              <a:rPr lang="en-US" altLang="en-US" sz="4000" b="1" i="1" smtClean="0">
                <a:latin typeface="Times New Roman" panose="02020603050405020304" pitchFamily="18" charset="0"/>
                <a:cs typeface="Times New Roman" panose="02020603050405020304" pitchFamily="18" charset="0"/>
              </a:rPr>
              <a:t> </a:t>
            </a:r>
            <a:r>
              <a:rPr lang="en-US" altLang="en-US" sz="4000" smtClean="0">
                <a:solidFill>
                  <a:srgbClr val="FFFF66"/>
                </a:solidFill>
                <a:latin typeface="Times New Roman" panose="02020603050405020304" pitchFamily="18" charset="0"/>
                <a:cs typeface="Times New Roman" panose="02020603050405020304" pitchFamily="18" charset="0"/>
              </a:rPr>
              <a:t>Autoregulation of the thyroid gland</a:t>
            </a:r>
          </a:p>
          <a:p>
            <a:pPr marL="577850" indent="-577850" algn="l" eaLnBrk="1" hangingPunct="1">
              <a:buClr>
                <a:srgbClr val="FF0000"/>
              </a:buClr>
              <a:buSzPct val="122000"/>
              <a:buFont typeface="Wingdings" panose="05000000000000000000" pitchFamily="2" charset="2"/>
              <a:buNone/>
            </a:pPr>
            <a:r>
              <a:rPr lang="en-US" altLang="en-US" sz="2800" smtClean="0">
                <a:cs typeface="Times New Roman" panose="02020603050405020304" pitchFamily="18" charset="0"/>
              </a:rPr>
              <a:t> The thyroid gland regulates its uptake of iodide and thyroid hormone synthesis by intrathyroidal mechanisms independent of TSH. These mechanisms are primary related to the level of iodine in the blood:</a:t>
            </a:r>
          </a:p>
          <a:p>
            <a:pPr marL="577850" indent="-577850" algn="l" eaLnBrk="1" hangingPunct="1">
              <a:buClr>
                <a:schemeClr val="accent1"/>
              </a:buClr>
              <a:buSzPct val="122000"/>
              <a:buFont typeface="Wingdings" panose="05000000000000000000" pitchFamily="2" charset="2"/>
              <a:buNone/>
            </a:pPr>
            <a:r>
              <a:rPr lang="en-US" altLang="en-US" sz="2800" smtClean="0">
                <a:cs typeface="Times New Roman" panose="02020603050405020304" pitchFamily="18" charset="0"/>
              </a:rPr>
              <a:t> Large  doses of iodine inhibit iodide organfication and decrease size and vascularity of the gland. </a:t>
            </a:r>
          </a:p>
          <a:p>
            <a:pPr marL="577850" indent="-577850" algn="l" eaLnBrk="1" hangingPunct="1">
              <a:buClr>
                <a:schemeClr val="accent1"/>
              </a:buClr>
              <a:buSzPct val="122000"/>
              <a:buFont typeface="Wingdings" panose="05000000000000000000" pitchFamily="2" charset="2"/>
              <a:buNone/>
            </a:pPr>
            <a:r>
              <a:rPr lang="en-US" altLang="en-US" sz="2800" smtClean="0">
                <a:cs typeface="Times New Roman" panose="02020603050405020304" pitchFamily="18" charset="0"/>
              </a:rPr>
              <a:t> Prolonged decrease of iodine lead to increase in its </a:t>
            </a:r>
          </a:p>
          <a:p>
            <a:pPr marL="577850" indent="-577850" algn="l" eaLnBrk="1" hangingPunct="1">
              <a:buClr>
                <a:schemeClr val="accent1"/>
              </a:buClr>
              <a:buSzPct val="122000"/>
              <a:buFont typeface="Wingdings" panose="05000000000000000000" pitchFamily="2" charset="2"/>
              <a:buNone/>
            </a:pPr>
            <a:r>
              <a:rPr lang="en-US" altLang="en-US" sz="2800" smtClean="0">
                <a:cs typeface="Times New Roman" panose="02020603050405020304" pitchFamily="18" charset="0"/>
              </a:rPr>
              <a:t>size and vascularity.</a:t>
            </a:r>
          </a:p>
        </p:txBody>
      </p:sp>
      <p:sp>
        <p:nvSpPr>
          <p:cNvPr id="7171" name="Rectangle 1"/>
          <p:cNvSpPr>
            <a:spLocks noChangeArrowheads="1"/>
          </p:cNvSpPr>
          <p:nvPr/>
        </p:nvSpPr>
        <p:spPr bwMode="auto">
          <a:xfrm>
            <a:off x="0" y="4800600"/>
            <a:ext cx="91440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90000"/>
              <a:buFont typeface="Wingdings" pitchFamily="2" charset="2"/>
              <a:buChar char="l"/>
              <a:defRPr sz="3200">
                <a:solidFill>
                  <a:schemeClr val="tx1"/>
                </a:solidFill>
                <a:latin typeface="Arial" charset="0"/>
                <a:cs typeface="Arial" charset="0"/>
              </a:defRPr>
            </a:lvl1pPr>
            <a:lvl2pPr eaLnBrk="0" hangingPunct="0">
              <a:spcBef>
                <a:spcPct val="20000"/>
              </a:spcBef>
              <a:buClr>
                <a:schemeClr val="hlink"/>
              </a:buClr>
              <a:buSzPct val="65000"/>
              <a:buFont typeface="Wingdings" pitchFamily="2" charset="2"/>
              <a:buChar char="u"/>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SzPct val="90000"/>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SzPct val="90000"/>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SzPct val="90000"/>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SzPct val="90000"/>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SzPct val="90000"/>
              <a:buChar char="•"/>
              <a:defRPr sz="2000">
                <a:solidFill>
                  <a:schemeClr val="tx1"/>
                </a:solidFill>
                <a:latin typeface="Arial" charset="0"/>
                <a:cs typeface="Arial" charset="0"/>
              </a:defRPr>
            </a:lvl9pPr>
          </a:lstStyle>
          <a:p>
            <a:pPr algn="l" eaLnBrk="1" hangingPunct="1">
              <a:lnSpc>
                <a:spcPct val="80000"/>
              </a:lnSpc>
              <a:spcBef>
                <a:spcPct val="0"/>
              </a:spcBef>
              <a:buClrTx/>
              <a:buSzTx/>
              <a:buFont typeface="Monotype Sorts" pitchFamily="2" charset="2"/>
              <a:buNone/>
              <a:defRPr/>
            </a:pPr>
            <a:r>
              <a:rPr lang="en-US" altLang="en-US" sz="2400" dirty="0" smtClean="0">
                <a:solidFill>
                  <a:srgbClr val="66FFFF"/>
                </a:solidFill>
              </a:rPr>
              <a:t>Extreme iodide excess inhibits </a:t>
            </a:r>
            <a:r>
              <a:rPr lang="en-US" altLang="en-US" sz="2400" dirty="0" err="1" smtClean="0">
                <a:solidFill>
                  <a:srgbClr val="66FFFF"/>
                </a:solidFill>
              </a:rPr>
              <a:t>organification</a:t>
            </a:r>
            <a:r>
              <a:rPr lang="en-US" altLang="en-US" sz="2400" dirty="0" smtClean="0">
                <a:solidFill>
                  <a:srgbClr val="66FFFF"/>
                </a:solidFill>
              </a:rPr>
              <a:t> and hormone </a:t>
            </a:r>
            <a:r>
              <a:rPr lang="en-US" altLang="en-US" sz="2800" dirty="0">
                <a:latin typeface="+mn-lt"/>
                <a:cs typeface="Times New Roman" pitchFamily="18" charset="0"/>
              </a:rPr>
              <a:t>secretion</a:t>
            </a:r>
          </a:p>
          <a:p>
            <a:pPr lvl="1" algn="l" eaLnBrk="1" hangingPunct="1">
              <a:lnSpc>
                <a:spcPct val="80000"/>
              </a:lnSpc>
              <a:spcBef>
                <a:spcPct val="0"/>
              </a:spcBef>
              <a:buClrTx/>
              <a:buSzTx/>
              <a:buFont typeface="Monotype Sorts" pitchFamily="2" charset="2"/>
              <a:buNone/>
              <a:defRPr/>
            </a:pPr>
            <a:r>
              <a:rPr lang="en-US" altLang="en-US" sz="2400" dirty="0" smtClean="0">
                <a:solidFill>
                  <a:srgbClr val="66FFFF"/>
                </a:solidFill>
              </a:rPr>
              <a:t>Wolff-</a:t>
            </a:r>
            <a:r>
              <a:rPr lang="en-US" altLang="en-US" sz="2400" dirty="0" err="1" smtClean="0">
                <a:solidFill>
                  <a:srgbClr val="66FFFF"/>
                </a:solidFill>
              </a:rPr>
              <a:t>Chaikoff</a:t>
            </a:r>
            <a:r>
              <a:rPr lang="en-US" altLang="en-US" sz="2400" dirty="0" smtClean="0">
                <a:solidFill>
                  <a:srgbClr val="66FFFF"/>
                </a:solidFill>
              </a:rPr>
              <a:t> effect</a:t>
            </a:r>
          </a:p>
          <a:p>
            <a:pPr lvl="1" algn="l" eaLnBrk="1" hangingPunct="1">
              <a:lnSpc>
                <a:spcPct val="80000"/>
              </a:lnSpc>
              <a:spcBef>
                <a:spcPct val="0"/>
              </a:spcBef>
              <a:buClrTx/>
              <a:buSzTx/>
              <a:buFont typeface="Monotype Sorts" pitchFamily="2" charset="2"/>
              <a:buNone/>
              <a:defRPr/>
            </a:pPr>
            <a:r>
              <a:rPr lang="en-US" altLang="en-US" sz="2400" dirty="0" smtClean="0">
                <a:solidFill>
                  <a:srgbClr val="66FFFF"/>
                </a:solidFill>
              </a:rPr>
              <a:t>Probably from inhibition of peroxide (H</a:t>
            </a:r>
            <a:r>
              <a:rPr lang="en-US" altLang="en-US" sz="2400" baseline="-25000" dirty="0" smtClean="0">
                <a:solidFill>
                  <a:srgbClr val="66FFFF"/>
                </a:solidFill>
              </a:rPr>
              <a:t>2</a:t>
            </a:r>
            <a:r>
              <a:rPr lang="en-US" altLang="en-US" sz="2400" dirty="0" smtClean="0">
                <a:solidFill>
                  <a:srgbClr val="66FFFF"/>
                </a:solidFill>
              </a:rPr>
              <a:t>O</a:t>
            </a:r>
            <a:r>
              <a:rPr lang="en-US" altLang="en-US" sz="2400" baseline="-25000" dirty="0" smtClean="0">
                <a:solidFill>
                  <a:srgbClr val="66FFFF"/>
                </a:solidFill>
              </a:rPr>
              <a:t>2</a:t>
            </a:r>
            <a:r>
              <a:rPr lang="en-US" altLang="en-US" sz="2400" dirty="0" smtClean="0">
                <a:solidFill>
                  <a:srgbClr val="66FFFF"/>
                </a:solidFill>
              </a:rPr>
              <a:t>) formation by high </a:t>
            </a:r>
            <a:r>
              <a:rPr lang="en-US" altLang="en-US" sz="2400" dirty="0" err="1" smtClean="0">
                <a:solidFill>
                  <a:srgbClr val="66FFFF"/>
                </a:solidFill>
              </a:rPr>
              <a:t>intrathyroidal</a:t>
            </a:r>
            <a:r>
              <a:rPr lang="en-US" altLang="en-US" sz="2400" dirty="0" smtClean="0">
                <a:solidFill>
                  <a:srgbClr val="66FFFF"/>
                </a:solidFill>
              </a:rPr>
              <a:t> I</a:t>
            </a:r>
          </a:p>
          <a:p>
            <a:pPr lvl="1" algn="l" eaLnBrk="1" hangingPunct="1">
              <a:lnSpc>
                <a:spcPct val="80000"/>
              </a:lnSpc>
              <a:spcBef>
                <a:spcPct val="0"/>
              </a:spcBef>
              <a:buClrTx/>
              <a:buSzTx/>
              <a:buFont typeface="Monotype Sorts" pitchFamily="2" charset="2"/>
              <a:buNone/>
              <a:defRPr/>
            </a:pPr>
            <a:r>
              <a:rPr lang="en-US" altLang="en-US" sz="2400" dirty="0" smtClean="0">
                <a:solidFill>
                  <a:srgbClr val="66FFFF"/>
                </a:solidFill>
              </a:rPr>
              <a:t> “iodide escape</a:t>
            </a:r>
            <a:r>
              <a:rPr lang="en-US" altLang="en-US" sz="3600" dirty="0" smtClean="0">
                <a:solidFill>
                  <a:srgbClr val="66FFFF"/>
                </a:solidFill>
              </a:rPr>
              <a: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xfrm>
            <a:off x="0" y="228600"/>
            <a:ext cx="8915400" cy="6629400"/>
          </a:xfrm>
          <a:noFill/>
        </p:spPr>
        <p:txBody>
          <a:bodyPr/>
          <a:lstStyle/>
          <a:p>
            <a:pPr marL="533400" indent="-533400" algn="just" eaLnBrk="1" hangingPunct="1">
              <a:buClr>
                <a:srgbClr val="FF6600"/>
              </a:buClr>
              <a:buFont typeface="Wingdings" panose="05000000000000000000" pitchFamily="2" charset="2"/>
              <a:buNone/>
            </a:pPr>
            <a:r>
              <a:rPr lang="en-US" altLang="en-US" sz="3600" b="1" smtClean="0">
                <a:solidFill>
                  <a:schemeClr val="folHlink"/>
                </a:solidFill>
                <a:cs typeface="Times New Roman" panose="02020603050405020304" pitchFamily="18" charset="0"/>
              </a:rPr>
              <a:t> Supportive or symptomatic therapy</a:t>
            </a:r>
          </a:p>
          <a:p>
            <a:pPr marL="533400" indent="-533400" algn="l" eaLnBrk="1" hangingPunct="1">
              <a:buClr>
                <a:schemeClr val="accent1"/>
              </a:buClr>
              <a:buFont typeface="Wingdings" panose="05000000000000000000" pitchFamily="2" charset="2"/>
              <a:buNone/>
            </a:pPr>
            <a:r>
              <a:rPr lang="en-US" altLang="en-US" b="1" smtClean="0">
                <a:solidFill>
                  <a:schemeClr val="folHlink"/>
                </a:solidFill>
                <a:cs typeface="Times New Roman" panose="02020603050405020304" pitchFamily="18" charset="0"/>
              </a:rPr>
              <a:t> </a:t>
            </a:r>
            <a:r>
              <a:rPr lang="en-US" altLang="en-US" smtClean="0">
                <a:cs typeface="Times New Roman" panose="02020603050405020304" pitchFamily="18" charset="0"/>
              </a:rPr>
              <a:t>Treatment of fever by </a:t>
            </a:r>
            <a:r>
              <a:rPr lang="en-US" altLang="en-US" smtClean="0">
                <a:solidFill>
                  <a:srgbClr val="FF0066"/>
                </a:solidFill>
                <a:cs typeface="Times New Roman" panose="02020603050405020304" pitchFamily="18" charset="0"/>
              </a:rPr>
              <a:t>cold fomentation</a:t>
            </a:r>
          </a:p>
          <a:p>
            <a:pPr marL="533400" indent="-533400" algn="l" eaLnBrk="1" hangingPunct="1">
              <a:buClr>
                <a:schemeClr val="accent1"/>
              </a:buClr>
              <a:buFont typeface="Wingdings" panose="05000000000000000000" pitchFamily="2" charset="2"/>
              <a:buNone/>
            </a:pPr>
            <a:r>
              <a:rPr lang="en-US" altLang="en-US" smtClean="0">
                <a:latin typeface="Times New Roman" panose="02020603050405020304" pitchFamily="18" charset="0"/>
                <a:cs typeface="Times New Roman" panose="02020603050405020304" pitchFamily="18" charset="0"/>
              </a:rPr>
              <a:t> </a:t>
            </a:r>
            <a:r>
              <a:rPr lang="en-US" altLang="en-US" smtClean="0">
                <a:solidFill>
                  <a:srgbClr val="FF0066"/>
                </a:solidFill>
                <a:cs typeface="Times New Roman" panose="02020603050405020304" pitchFamily="18" charset="0"/>
              </a:rPr>
              <a:t>Fluids, electrolytes</a:t>
            </a:r>
            <a:r>
              <a:rPr lang="en-US" altLang="en-US" smtClean="0">
                <a:cs typeface="Times New Roman" panose="02020603050405020304" pitchFamily="18" charset="0"/>
              </a:rPr>
              <a:t> and vasopressors for ttt of dehydration and hypotension.</a:t>
            </a:r>
          </a:p>
          <a:p>
            <a:pPr marL="533400" indent="-533400" algn="l" eaLnBrk="1" hangingPunct="1">
              <a:buClr>
                <a:schemeClr val="accent1"/>
              </a:buClr>
              <a:buFont typeface="Wingdings" panose="05000000000000000000" pitchFamily="2" charset="2"/>
              <a:buNone/>
            </a:pPr>
            <a:r>
              <a:rPr lang="en-US" altLang="en-US" smtClean="0">
                <a:cs typeface="Times New Roman" panose="02020603050405020304" pitchFamily="18" charset="0"/>
              </a:rPr>
              <a:t>Phenobarbitone for treatment of </a:t>
            </a:r>
            <a:r>
              <a:rPr lang="en-US" altLang="en-US" smtClean="0">
                <a:solidFill>
                  <a:srgbClr val="FF0066"/>
                </a:solidFill>
                <a:cs typeface="Times New Roman" panose="02020603050405020304" pitchFamily="18" charset="0"/>
              </a:rPr>
              <a:t>convulsions</a:t>
            </a:r>
            <a:r>
              <a:rPr lang="en-US" altLang="en-US" smtClean="0">
                <a:cs typeface="Times New Roman" panose="02020603050405020304" pitchFamily="18" charset="0"/>
              </a:rPr>
              <a:t> </a:t>
            </a:r>
          </a:p>
          <a:p>
            <a:pPr marL="533400" indent="-533400" algn="l" eaLnBrk="1" hangingPunct="1">
              <a:buClr>
                <a:schemeClr val="accent1"/>
              </a:buClr>
              <a:buFont typeface="Wingdings" panose="05000000000000000000" pitchFamily="2" charset="2"/>
              <a:buNone/>
            </a:pPr>
            <a:r>
              <a:rPr lang="en-US" altLang="en-US" smtClean="0">
                <a:cs typeface="Times New Roman" panose="02020603050405020304" pitchFamily="18" charset="0"/>
              </a:rPr>
              <a:t>Treatment of </a:t>
            </a:r>
            <a:r>
              <a:rPr lang="en-US" altLang="en-US" smtClean="0">
                <a:solidFill>
                  <a:srgbClr val="FF0066"/>
                </a:solidFill>
                <a:cs typeface="Times New Roman" panose="02020603050405020304" pitchFamily="18" charset="0"/>
              </a:rPr>
              <a:t>underlying disease</a:t>
            </a:r>
            <a:r>
              <a:rPr lang="en-US" altLang="en-US" smtClean="0">
                <a:cs typeface="Times New Roman" panose="02020603050405020304" pitchFamily="18" charset="0"/>
              </a:rPr>
              <a:t> which may have precipitated the acute storm.</a:t>
            </a:r>
          </a:p>
          <a:p>
            <a:pPr marL="533400" indent="-533400" algn="l" eaLnBrk="1" hangingPunct="1">
              <a:buClr>
                <a:schemeClr val="accent1"/>
              </a:buClr>
              <a:buFont typeface="Wingdings" panose="05000000000000000000" pitchFamily="2" charset="2"/>
              <a:buNone/>
            </a:pPr>
            <a:endParaRPr lang="en-US" altLang="en-US" smtClean="0">
              <a:cs typeface="Times New Roman" panose="02020603050405020304" pitchFamily="18" charset="0"/>
            </a:endParaRPr>
          </a:p>
          <a:p>
            <a:pPr marL="533400" indent="-533400" algn="l" eaLnBrk="1" hangingPunct="1">
              <a:buClr>
                <a:srgbClr val="FF6600"/>
              </a:buClr>
              <a:buFont typeface="Wingdings" panose="05000000000000000000" pitchFamily="2" charset="2"/>
              <a:buNone/>
            </a:pPr>
            <a:r>
              <a:rPr lang="en-US" altLang="en-US" sz="3600" b="1" smtClean="0">
                <a:solidFill>
                  <a:schemeClr val="folHlink"/>
                </a:solidFill>
                <a:cs typeface="Times New Roman" panose="02020603050405020304" pitchFamily="18" charset="0"/>
              </a:rPr>
              <a:t>Plasmaphorisis or peritoneal dialysis</a:t>
            </a:r>
          </a:p>
          <a:p>
            <a:pPr marL="533400" indent="-533400" algn="l" eaLnBrk="1" hangingPunct="1">
              <a:buClr>
                <a:schemeClr val="accent1"/>
              </a:buClr>
              <a:buFont typeface="Wingdings" panose="05000000000000000000" pitchFamily="2" charset="2"/>
              <a:buNone/>
            </a:pPr>
            <a:r>
              <a:rPr lang="en-US" altLang="en-US" b="1" smtClean="0">
                <a:cs typeface="Times New Roman" panose="02020603050405020304" pitchFamily="18" charset="0"/>
              </a:rPr>
              <a:t> in rare </a:t>
            </a:r>
            <a:r>
              <a:rPr lang="en-US" altLang="en-US" b="1" smtClean="0">
                <a:solidFill>
                  <a:srgbClr val="FF0066"/>
                </a:solidFill>
                <a:cs typeface="Times New Roman" panose="02020603050405020304" pitchFamily="18" charset="0"/>
              </a:rPr>
              <a:t>severe cases</a:t>
            </a:r>
            <a:r>
              <a:rPr lang="en-US" altLang="en-US" b="1" smtClean="0">
                <a:cs typeface="Times New Roman" panose="02020603050405020304" pitchFamily="18" charset="0"/>
              </a:rPr>
              <a:t> </a:t>
            </a:r>
            <a:r>
              <a:rPr lang="en-US" altLang="en-US" smtClean="0">
                <a:cs typeface="Times New Roman" panose="02020603050405020304" pitchFamily="18" charset="0"/>
              </a:rPr>
              <a:t>to lower the level of circulating thyroxin.</a:t>
            </a:r>
          </a:p>
          <a:p>
            <a:pPr marL="533400" indent="-533400" eaLnBrk="1" hangingPunct="1">
              <a:buFont typeface="Wingdings" panose="05000000000000000000" pitchFamily="2" charset="2"/>
              <a:buNone/>
            </a:pPr>
            <a:endParaRPr lang="en-US" altLang="en-US"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a:spLocks noGrp="1"/>
          </p:cNvSpPr>
          <p:nvPr>
            <p:ph idx="1"/>
          </p:nvPr>
        </p:nvSpPr>
        <p:spPr>
          <a:xfrm>
            <a:off x="357188" y="357188"/>
            <a:ext cx="8358187" cy="6072187"/>
          </a:xfrm>
        </p:spPr>
        <p:txBody>
          <a:bodyPr/>
          <a:lstStyle/>
          <a:p>
            <a:pPr algn="l" rtl="0" eaLnBrk="1" hangingPunct="1">
              <a:buFont typeface="Wingdings" panose="05000000000000000000" pitchFamily="2" charset="2"/>
              <a:buNone/>
            </a:pPr>
            <a:r>
              <a:rPr lang="en-US" altLang="en-US" sz="2000" b="1" u="sng" smtClean="0"/>
              <a:t>Case I</a:t>
            </a:r>
            <a:endParaRPr lang="en-US" altLang="en-US" sz="2000" smtClean="0"/>
          </a:p>
          <a:p>
            <a:pPr algn="l" rtl="0" eaLnBrk="1" hangingPunct="1">
              <a:buFont typeface="Wingdings" panose="05000000000000000000" pitchFamily="2" charset="2"/>
              <a:buNone/>
            </a:pPr>
            <a:r>
              <a:rPr lang="en-US" altLang="en-US" sz="2000" smtClean="0"/>
              <a:t>A 45 years old female came to the clinic complaining of enlarged thyroid gland with manifestations of thyrotoxicosis, difficult in swallowing and breathing. On examination there were multinodules in the gland.</a:t>
            </a:r>
          </a:p>
          <a:p>
            <a:pPr algn="l" rtl="0" eaLnBrk="1" hangingPunct="1">
              <a:buFont typeface="Wingdings" panose="05000000000000000000" pitchFamily="2" charset="2"/>
              <a:buNone/>
            </a:pPr>
            <a:r>
              <a:rPr lang="en-US" altLang="en-US" sz="2000" smtClean="0"/>
              <a:t> </a:t>
            </a:r>
          </a:p>
          <a:p>
            <a:pPr algn="l" rtl="0" eaLnBrk="1" hangingPunct="1">
              <a:buFont typeface="Wingdings" panose="05000000000000000000" pitchFamily="2" charset="2"/>
              <a:buNone/>
            </a:pPr>
            <a:r>
              <a:rPr lang="en-US" altLang="en-US" sz="2000" smtClean="0"/>
              <a:t>1-What is the proper line of treatment for this case?</a:t>
            </a:r>
          </a:p>
          <a:p>
            <a:pPr algn="l" rtl="0" eaLnBrk="1" hangingPunct="1">
              <a:buFont typeface="Wingdings" panose="05000000000000000000" pitchFamily="2" charset="2"/>
              <a:buNone/>
            </a:pPr>
            <a:r>
              <a:rPr lang="en-US" altLang="en-US" sz="2000" smtClean="0"/>
              <a:t>2-What are the preoperative preparations for this patient?</a:t>
            </a:r>
          </a:p>
          <a:p>
            <a:pPr algn="l" rtl="0" eaLnBrk="1" hangingPunct="1">
              <a:buFont typeface="Wingdings" panose="05000000000000000000" pitchFamily="2" charset="2"/>
              <a:buNone/>
            </a:pPr>
            <a:r>
              <a:rPr lang="en-US" altLang="en-US" sz="2000" smtClean="0"/>
              <a:t>3-Six hours after the operation the patient developed high fever, tachycardia, dyspnea, tremors, convulsion, dehydration and diagnosed as thyrotoxic crisis.</a:t>
            </a:r>
          </a:p>
          <a:p>
            <a:pPr algn="l" rtl="0" eaLnBrk="1" hangingPunct="1">
              <a:buFont typeface="Wingdings" panose="05000000000000000000" pitchFamily="2" charset="2"/>
              <a:buNone/>
            </a:pPr>
            <a:r>
              <a:rPr lang="en-US" altLang="en-US" sz="2000" smtClean="0"/>
              <a:t>4-What is the most common cause of this complication?</a:t>
            </a:r>
          </a:p>
          <a:p>
            <a:pPr algn="l" rtl="0" eaLnBrk="1" hangingPunct="1">
              <a:buFont typeface="Wingdings" panose="05000000000000000000" pitchFamily="2" charset="2"/>
              <a:buNone/>
            </a:pPr>
            <a:r>
              <a:rPr lang="en-US" altLang="en-US" sz="2000" smtClean="0"/>
              <a:t>5-What are the lines of treatment of this emergency and why?</a:t>
            </a:r>
          </a:p>
          <a:p>
            <a:pPr algn="l" rtl="0" eaLnBrk="1" hangingPunct="1">
              <a:buFont typeface="Wingdings" panose="05000000000000000000" pitchFamily="2" charset="2"/>
              <a:buNone/>
            </a:pPr>
            <a:r>
              <a:rPr lang="en-US" altLang="en-US" sz="2000" smtClean="0"/>
              <a:t>8-Mention drugs which impair conversion of T4 into T3?</a:t>
            </a:r>
          </a:p>
          <a:p>
            <a:pPr algn="l" rtl="0" eaLnBrk="1" hangingPunct="1">
              <a:buFont typeface="Wingdings" panose="05000000000000000000" pitchFamily="2" charset="2"/>
              <a:buNone/>
            </a:pPr>
            <a:r>
              <a:rPr lang="en-US" altLang="en-US" sz="2000" smtClean="0"/>
              <a:t> </a:t>
            </a:r>
          </a:p>
          <a:p>
            <a:pPr algn="l" eaLnBrk="1" hangingPunct="1">
              <a:buFont typeface="Wingdings" panose="05000000000000000000" pitchFamily="2" charset="2"/>
              <a:buNone/>
            </a:pPr>
            <a:endParaRPr lang="ar-EG" altLang="en-US" sz="200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26"/>
          <p:cNvSpPr>
            <a:spLocks noChangeArrowheads="1"/>
          </p:cNvSpPr>
          <p:nvPr/>
        </p:nvSpPr>
        <p:spPr bwMode="auto">
          <a:xfrm>
            <a:off x="781050" y="1963738"/>
            <a:ext cx="767715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accent2"/>
              </a:buClr>
              <a:buSzPct val="9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u"/>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SzPct val="90000"/>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SA" altLang="en-US" sz="1800"/>
          </a:p>
        </p:txBody>
      </p:sp>
      <p:sp>
        <p:nvSpPr>
          <p:cNvPr id="55299" name="Rectangle 1027"/>
          <p:cNvSpPr>
            <a:spLocks noGrp="1" noChangeArrowheads="1"/>
          </p:cNvSpPr>
          <p:nvPr>
            <p:ph type="title"/>
          </p:nvPr>
        </p:nvSpPr>
        <p:spPr>
          <a:xfrm>
            <a:off x="2343150" y="508000"/>
            <a:ext cx="4457700" cy="533400"/>
          </a:xfrm>
          <a:noFill/>
        </p:spPr>
        <p:txBody>
          <a:bodyPr/>
          <a:lstStyle/>
          <a:p>
            <a:r>
              <a:rPr lang="en-US" altLang="en-US" sz="3600" b="1" smtClean="0"/>
              <a:t>Hypothyroidism</a:t>
            </a:r>
          </a:p>
        </p:txBody>
      </p:sp>
      <p:sp>
        <p:nvSpPr>
          <p:cNvPr id="55300" name="Rectangle 1028"/>
          <p:cNvSpPr>
            <a:spLocks noGrp="1" noChangeArrowheads="1"/>
          </p:cNvSpPr>
          <p:nvPr>
            <p:ph type="body" idx="1"/>
          </p:nvPr>
        </p:nvSpPr>
        <p:spPr>
          <a:xfrm>
            <a:off x="666750" y="1257300"/>
            <a:ext cx="7772400" cy="4953000"/>
          </a:xfrm>
          <a:noFill/>
        </p:spPr>
        <p:txBody>
          <a:bodyPr/>
          <a:lstStyle/>
          <a:p>
            <a:pPr algn="l">
              <a:lnSpc>
                <a:spcPct val="80000"/>
              </a:lnSpc>
              <a:buFont typeface="Wingdings" panose="05000000000000000000" pitchFamily="2" charset="2"/>
              <a:buNone/>
            </a:pPr>
            <a:r>
              <a:rPr lang="en-US" altLang="en-US" sz="2400" smtClean="0">
                <a:solidFill>
                  <a:srgbClr val="FFFFCC"/>
                </a:solidFill>
              </a:rPr>
              <a:t>Myxedema:</a:t>
            </a:r>
            <a:r>
              <a:rPr lang="en-US" altLang="en-US" sz="2400" smtClean="0"/>
              <a:t> </a:t>
            </a:r>
          </a:p>
          <a:p>
            <a:pPr algn="l">
              <a:lnSpc>
                <a:spcPct val="80000"/>
              </a:lnSpc>
              <a:buFont typeface="Wingdings" panose="05000000000000000000" pitchFamily="2" charset="2"/>
              <a:buNone/>
            </a:pPr>
            <a:r>
              <a:rPr lang="en-US" altLang="en-US" sz="2400" smtClean="0"/>
              <a:t>	Onset of hypothyroidism in the adult</a:t>
            </a:r>
          </a:p>
          <a:p>
            <a:pPr algn="l">
              <a:lnSpc>
                <a:spcPct val="80000"/>
              </a:lnSpc>
              <a:buFont typeface="Wingdings" panose="05000000000000000000" pitchFamily="2" charset="2"/>
              <a:buNone/>
            </a:pPr>
            <a:r>
              <a:rPr lang="en-US" altLang="en-US" sz="2400" smtClean="0"/>
              <a:t>	Named for characteristic thickening of subcutaneous tissue caused by deposition of mucopolysaccharides </a:t>
            </a:r>
          </a:p>
          <a:p>
            <a:pPr algn="l">
              <a:lnSpc>
                <a:spcPct val="80000"/>
              </a:lnSpc>
              <a:buFont typeface="Wingdings" panose="05000000000000000000" pitchFamily="2" charset="2"/>
              <a:buNone/>
            </a:pPr>
            <a:r>
              <a:rPr lang="en-US" altLang="en-US" sz="2400" smtClean="0"/>
              <a:t>	Once thought to be due to increased mucus 		("myx") formation</a:t>
            </a:r>
          </a:p>
          <a:p>
            <a:pPr algn="l">
              <a:lnSpc>
                <a:spcPct val="80000"/>
              </a:lnSpc>
              <a:buFont typeface="Wingdings" panose="05000000000000000000" pitchFamily="2" charset="2"/>
              <a:buNone/>
            </a:pPr>
            <a:endParaRPr lang="en-US" altLang="en-US" sz="2400" smtClean="0"/>
          </a:p>
          <a:p>
            <a:pPr algn="l">
              <a:lnSpc>
                <a:spcPct val="80000"/>
              </a:lnSpc>
              <a:buFont typeface="Wingdings" panose="05000000000000000000" pitchFamily="2" charset="2"/>
              <a:buNone/>
            </a:pPr>
            <a:r>
              <a:rPr lang="en-US" altLang="en-US" sz="2400" smtClean="0">
                <a:solidFill>
                  <a:srgbClr val="FFFFCC"/>
                </a:solidFill>
              </a:rPr>
              <a:t>Cretinism:</a:t>
            </a:r>
          </a:p>
          <a:p>
            <a:pPr algn="l">
              <a:lnSpc>
                <a:spcPct val="80000"/>
              </a:lnSpc>
              <a:buFont typeface="Wingdings" panose="05000000000000000000" pitchFamily="2" charset="2"/>
              <a:buNone/>
            </a:pPr>
            <a:r>
              <a:rPr lang="en-US" altLang="en-US" sz="2400" smtClean="0"/>
              <a:t>	Onset in infancy</a:t>
            </a:r>
          </a:p>
          <a:p>
            <a:pPr algn="l">
              <a:lnSpc>
                <a:spcPct val="80000"/>
              </a:lnSpc>
              <a:buFont typeface="Wingdings" panose="05000000000000000000" pitchFamily="2" charset="2"/>
              <a:buNone/>
            </a:pPr>
            <a:r>
              <a:rPr lang="en-US" altLang="en-US" sz="2400" smtClean="0"/>
              <a:t>	Usually due to thyroid dysgenesis</a:t>
            </a:r>
          </a:p>
          <a:p>
            <a:pPr algn="l">
              <a:lnSpc>
                <a:spcPct val="80000"/>
              </a:lnSpc>
              <a:buFont typeface="Wingdings" panose="05000000000000000000" pitchFamily="2" charset="2"/>
              <a:buNone/>
            </a:pPr>
            <a:r>
              <a:rPr lang="en-US" altLang="en-US" sz="2400" smtClean="0"/>
              <a:t>	Impaired physical growth</a:t>
            </a:r>
          </a:p>
          <a:p>
            <a:pPr algn="l">
              <a:lnSpc>
                <a:spcPct val="80000"/>
              </a:lnSpc>
              <a:buFont typeface="Wingdings" panose="05000000000000000000" pitchFamily="2" charset="2"/>
              <a:buNone/>
            </a:pPr>
            <a:r>
              <a:rPr lang="en-US" altLang="en-US" sz="2400" smtClean="0"/>
              <a:t>	Impaired brain growth and myelination</a:t>
            </a:r>
          </a:p>
          <a:p>
            <a:pPr algn="l">
              <a:lnSpc>
                <a:spcPct val="80000"/>
              </a:lnSpc>
              <a:buFont typeface="Wingdings" panose="05000000000000000000" pitchFamily="2" charset="2"/>
              <a:buNone/>
            </a:pPr>
            <a:r>
              <a:rPr lang="en-US" altLang="en-US" sz="2400" smtClean="0"/>
              <a:t>	Mental retardation</a:t>
            </a:r>
          </a:p>
          <a:p>
            <a:pPr algn="l">
              <a:lnSpc>
                <a:spcPct val="80000"/>
              </a:lnSpc>
              <a:buFont typeface="Wingdings" panose="05000000000000000000" pitchFamily="2" charset="2"/>
              <a:buNone/>
            </a:pPr>
            <a:r>
              <a:rPr lang="en-US" altLang="en-US" sz="2400" smtClean="0"/>
              <a:t>	Delays in reaching developmental milestones</a:t>
            </a:r>
          </a:p>
          <a:p>
            <a:pPr>
              <a:lnSpc>
                <a:spcPct val="80000"/>
              </a:lnSpc>
            </a:pPr>
            <a:endParaRPr lang="en-US" altLang="en-US" sz="240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1"/>
          </p:nvPr>
        </p:nvSpPr>
        <p:spPr>
          <a:xfrm>
            <a:off x="685800" y="428625"/>
            <a:ext cx="7772400" cy="5929313"/>
          </a:xfrm>
        </p:spPr>
        <p:txBody>
          <a:bodyPr/>
          <a:lstStyle/>
          <a:p>
            <a:pPr algn="ctr" eaLnBrk="1" hangingPunct="1">
              <a:buFont typeface="Wingdings" panose="05000000000000000000" pitchFamily="2" charset="2"/>
              <a:buNone/>
            </a:pPr>
            <a:endParaRPr lang="en-US" altLang="en-US" sz="8800" smtClean="0"/>
          </a:p>
          <a:p>
            <a:pPr algn="ctr" eaLnBrk="1" hangingPunct="1">
              <a:buFont typeface="Wingdings" panose="05000000000000000000" pitchFamily="2" charset="2"/>
              <a:buNone/>
            </a:pPr>
            <a:r>
              <a:rPr lang="en-US" altLang="en-US" sz="8800" smtClean="0"/>
              <a:t>Thank You </a:t>
            </a:r>
            <a:endParaRPr lang="ar-EG" altLang="en-US" sz="880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idx="1"/>
          </p:nvPr>
        </p:nvSpPr>
        <p:spPr>
          <a:xfrm>
            <a:off x="685800" y="571500"/>
            <a:ext cx="7772400" cy="5524500"/>
          </a:xfrm>
        </p:spPr>
        <p:txBody>
          <a:bodyPr/>
          <a:lstStyle/>
          <a:p>
            <a:pPr algn="ctr" eaLnBrk="1" hangingPunct="1"/>
            <a:endParaRPr lang="en-US" altLang="en-US" sz="8800" smtClean="0"/>
          </a:p>
          <a:p>
            <a:pPr algn="ctr" eaLnBrk="1" hangingPunct="1">
              <a:buFont typeface="Wingdings" panose="05000000000000000000" pitchFamily="2" charset="2"/>
              <a:buNone/>
            </a:pPr>
            <a:r>
              <a:rPr lang="en-US" altLang="en-US" sz="8800" smtClean="0"/>
              <a:t>STUDY SMART…….</a:t>
            </a:r>
            <a:endParaRPr lang="ar-EG" altLang="en-US" sz="8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457200" y="304800"/>
            <a:ext cx="8229600" cy="5826125"/>
          </a:xfrm>
          <a:noFill/>
        </p:spPr>
        <p:txBody>
          <a:bodyPr/>
          <a:lstStyle/>
          <a:p>
            <a:pPr algn="l" eaLnBrk="1" hangingPunct="1">
              <a:buFont typeface="Wingdings" panose="05000000000000000000" pitchFamily="2" charset="2"/>
              <a:buNone/>
            </a:pPr>
            <a:r>
              <a:rPr lang="en-US" altLang="en-US" sz="4000" i="1" smtClean="0">
                <a:solidFill>
                  <a:schemeClr val="accent1"/>
                </a:solidFill>
                <a:cs typeface="Times New Roman" panose="02020603050405020304" pitchFamily="18" charset="0"/>
              </a:rPr>
              <a:t>C)</a:t>
            </a:r>
            <a:r>
              <a:rPr lang="en-US" altLang="en-US" sz="4000" i="1" smtClean="0">
                <a:cs typeface="Times New Roman" panose="02020603050405020304" pitchFamily="18" charset="0"/>
              </a:rPr>
              <a:t> </a:t>
            </a:r>
            <a:r>
              <a:rPr lang="en-US" altLang="en-US" sz="4000" smtClean="0">
                <a:solidFill>
                  <a:srgbClr val="FFFF66"/>
                </a:solidFill>
                <a:cs typeface="Times New Roman" panose="02020603050405020304" pitchFamily="18" charset="0"/>
              </a:rPr>
              <a:t>Abnormal thyroid stimulators</a:t>
            </a:r>
          </a:p>
          <a:p>
            <a:pPr algn="l" eaLnBrk="1" hangingPunct="1">
              <a:buFont typeface="Wingdings" panose="05000000000000000000" pitchFamily="2" charset="2"/>
              <a:buNone/>
            </a:pPr>
            <a:endParaRPr lang="en-US" altLang="en-US" sz="4000" smtClean="0">
              <a:solidFill>
                <a:srgbClr val="FFFF66"/>
              </a:solidFill>
              <a:cs typeface="Times New Roman" panose="02020603050405020304" pitchFamily="18" charset="0"/>
            </a:endParaRPr>
          </a:p>
          <a:p>
            <a:pPr algn="l" eaLnBrk="1" hangingPunct="1">
              <a:buClr>
                <a:srgbClr val="66FF66"/>
              </a:buClr>
              <a:buFont typeface="Wingdings" panose="05000000000000000000" pitchFamily="2" charset="2"/>
              <a:buNone/>
            </a:pPr>
            <a:r>
              <a:rPr lang="en-US" altLang="en-US" smtClean="0">
                <a:cs typeface="Times New Roman" panose="02020603050405020304" pitchFamily="18" charset="0"/>
              </a:rPr>
              <a:t>  In Graves' disease lymphocytes secrete a thyroid-stimulating immunoglobulin (TSI). This immunoglobulin is probably bound to the TSH receptor site and turns on the gland in exactly the same as TSH itself.</a:t>
            </a:r>
          </a:p>
          <a:p>
            <a:pPr algn="l" eaLnBrk="1" hangingPunct="1">
              <a:buClr>
                <a:srgbClr val="66FF66"/>
              </a:buClr>
              <a:buFont typeface="Wingdings" panose="05000000000000000000" pitchFamily="2" charset="2"/>
              <a:buNone/>
            </a:pPr>
            <a:r>
              <a:rPr lang="en-US" altLang="en-US" smtClean="0">
                <a:cs typeface="Times New Roman" panose="02020603050405020304" pitchFamily="18" charset="0"/>
              </a:rPr>
              <a:t> The duration of the effect is much longer than that of TSH.  </a:t>
            </a:r>
          </a:p>
          <a:p>
            <a:pPr algn="l" eaLnBrk="1" hangingPunct="1">
              <a:buFont typeface="Wingdings" panose="05000000000000000000" pitchFamily="2" charset="2"/>
              <a:buNone/>
            </a:pPr>
            <a:endParaRPr lang="en-US"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ChangeArrowheads="1"/>
          </p:cNvSpPr>
          <p:nvPr/>
        </p:nvSpPr>
        <p:spPr bwMode="auto">
          <a:xfrm>
            <a:off x="781050" y="1963738"/>
            <a:ext cx="767715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accent2"/>
              </a:buClr>
              <a:buSzPct val="9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u"/>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SzPct val="90000"/>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SA" altLang="en-US" sz="1800"/>
          </a:p>
        </p:txBody>
      </p:sp>
      <p:sp>
        <p:nvSpPr>
          <p:cNvPr id="9219" name="Rectangle 1027"/>
          <p:cNvSpPr>
            <a:spLocks noGrp="1" noChangeArrowheads="1"/>
          </p:cNvSpPr>
          <p:nvPr>
            <p:ph type="title"/>
          </p:nvPr>
        </p:nvSpPr>
        <p:spPr>
          <a:xfrm>
            <a:off x="685800" y="590550"/>
            <a:ext cx="7772400" cy="533400"/>
          </a:xfrm>
          <a:noFill/>
        </p:spPr>
        <p:txBody>
          <a:bodyPr/>
          <a:lstStyle/>
          <a:p>
            <a:r>
              <a:rPr lang="en-US" altLang="en-US" sz="3600" b="1" smtClean="0"/>
              <a:t>Actions and mechanism of action</a:t>
            </a:r>
            <a:br>
              <a:rPr lang="en-US" altLang="en-US" sz="3600" b="1" smtClean="0"/>
            </a:br>
            <a:endParaRPr lang="en-US" altLang="en-US" sz="3600" b="1" smtClean="0"/>
          </a:p>
        </p:txBody>
      </p:sp>
      <p:sp>
        <p:nvSpPr>
          <p:cNvPr id="9220" name="Rectangle 1028"/>
          <p:cNvSpPr>
            <a:spLocks noGrp="1" noChangeArrowheads="1"/>
          </p:cNvSpPr>
          <p:nvPr>
            <p:ph type="body" idx="1"/>
          </p:nvPr>
        </p:nvSpPr>
        <p:spPr>
          <a:xfrm>
            <a:off x="0" y="981075"/>
            <a:ext cx="8912225" cy="5457825"/>
          </a:xfrm>
          <a:noFill/>
        </p:spPr>
        <p:txBody>
          <a:bodyPr/>
          <a:lstStyle/>
          <a:p>
            <a:pPr algn="l">
              <a:lnSpc>
                <a:spcPct val="90000"/>
              </a:lnSpc>
              <a:buFont typeface="Wingdings" panose="05000000000000000000" pitchFamily="2" charset="2"/>
              <a:buNone/>
            </a:pPr>
            <a:r>
              <a:rPr lang="en-US" altLang="en-US" smtClean="0">
                <a:solidFill>
                  <a:srgbClr val="FFFFCC"/>
                </a:solidFill>
              </a:rPr>
              <a:t>Mechanism of action:</a:t>
            </a:r>
            <a:endParaRPr lang="en-US" altLang="en-US" sz="2400" smtClean="0"/>
          </a:p>
          <a:p>
            <a:pPr algn="l">
              <a:lnSpc>
                <a:spcPct val="90000"/>
              </a:lnSpc>
              <a:buFont typeface="Wingdings" panose="05000000000000000000" pitchFamily="2" charset="2"/>
              <a:buNone/>
            </a:pPr>
            <a:r>
              <a:rPr lang="en-US" altLang="en-US" sz="2400" smtClean="0"/>
              <a:t>T3 binds to a specific nuclear hormone receptor</a:t>
            </a:r>
          </a:p>
          <a:p>
            <a:pPr lvl="1" algn="l">
              <a:lnSpc>
                <a:spcPct val="90000"/>
              </a:lnSpc>
              <a:buFont typeface="Wingdings" panose="05000000000000000000" pitchFamily="2" charset="2"/>
              <a:buNone/>
            </a:pPr>
            <a:r>
              <a:rPr lang="en-US" altLang="en-US" sz="2000" smtClean="0"/>
              <a:t>Regulates transcription of genes containing thyroid hormone response elements</a:t>
            </a:r>
          </a:p>
          <a:p>
            <a:pPr algn="l">
              <a:lnSpc>
                <a:spcPct val="120000"/>
              </a:lnSpc>
              <a:buFont typeface="Wingdings" panose="05000000000000000000" pitchFamily="2" charset="2"/>
              <a:buNone/>
            </a:pPr>
            <a:r>
              <a:rPr lang="en-US" altLang="en-US" smtClean="0">
                <a:solidFill>
                  <a:srgbClr val="FFFFCC"/>
                </a:solidFill>
              </a:rPr>
              <a:t>Normal thyroid function:</a:t>
            </a:r>
            <a:r>
              <a:rPr lang="en-US" altLang="en-US" sz="2400" smtClean="0"/>
              <a:t> </a:t>
            </a:r>
          </a:p>
          <a:p>
            <a:pPr algn="l">
              <a:lnSpc>
                <a:spcPct val="90000"/>
              </a:lnSpc>
              <a:buFont typeface="Wingdings" panose="05000000000000000000" pitchFamily="2" charset="2"/>
              <a:buNone/>
            </a:pPr>
            <a:r>
              <a:rPr lang="en-US" altLang="en-US" sz="2400" smtClean="0"/>
              <a:t>	Required for normal fetal growth and development</a:t>
            </a:r>
          </a:p>
          <a:p>
            <a:pPr algn="l">
              <a:lnSpc>
                <a:spcPct val="90000"/>
              </a:lnSpc>
              <a:buFont typeface="Wingdings" panose="05000000000000000000" pitchFamily="2" charset="2"/>
              <a:buNone/>
            </a:pPr>
            <a:r>
              <a:rPr lang="en-US" altLang="en-US" sz="2400" smtClean="0"/>
              <a:t>	Exerts</a:t>
            </a:r>
            <a:r>
              <a:rPr lang="en-US" altLang="en-US" sz="2400" smtClean="0">
                <a:solidFill>
                  <a:srgbClr val="00FF00"/>
                </a:solidFill>
              </a:rPr>
              <a:t> calorigenic</a:t>
            </a:r>
            <a:r>
              <a:rPr lang="en-US" altLang="en-US" sz="2400" smtClean="0"/>
              <a:t> actions</a:t>
            </a:r>
          </a:p>
          <a:p>
            <a:pPr lvl="1" algn="l">
              <a:lnSpc>
                <a:spcPct val="80000"/>
              </a:lnSpc>
              <a:buFont typeface="Wingdings" panose="05000000000000000000" pitchFamily="2" charset="2"/>
              <a:buNone/>
            </a:pPr>
            <a:r>
              <a:rPr lang="en-US" altLang="en-US" sz="2000" smtClean="0"/>
              <a:t>		Increased O</a:t>
            </a:r>
            <a:r>
              <a:rPr lang="en-US" altLang="en-US" sz="2000" baseline="-25000" smtClean="0"/>
              <a:t>2</a:t>
            </a:r>
            <a:r>
              <a:rPr lang="en-US" altLang="en-US" sz="2000" smtClean="0"/>
              <a:t> consumption</a:t>
            </a:r>
          </a:p>
          <a:p>
            <a:pPr lvl="1" algn="l">
              <a:lnSpc>
                <a:spcPct val="80000"/>
              </a:lnSpc>
              <a:buFont typeface="Wingdings" panose="05000000000000000000" pitchFamily="2" charset="2"/>
              <a:buNone/>
            </a:pPr>
            <a:r>
              <a:rPr lang="en-US" altLang="en-US" sz="2000" smtClean="0"/>
              <a:t>		Increased heat production</a:t>
            </a:r>
          </a:p>
          <a:p>
            <a:pPr lvl="1" algn="l">
              <a:lnSpc>
                <a:spcPct val="80000"/>
              </a:lnSpc>
              <a:buFont typeface="Wingdings" panose="05000000000000000000" pitchFamily="2" charset="2"/>
              <a:buNone/>
            </a:pPr>
            <a:r>
              <a:rPr lang="en-US" altLang="en-US" sz="2000" smtClean="0"/>
              <a:t>		Increased basal metabolic rate (BMR)</a:t>
            </a:r>
          </a:p>
          <a:p>
            <a:pPr algn="l">
              <a:lnSpc>
                <a:spcPct val="90000"/>
              </a:lnSpc>
              <a:buFont typeface="Wingdings" panose="05000000000000000000" pitchFamily="2" charset="2"/>
              <a:buNone/>
            </a:pPr>
            <a:r>
              <a:rPr lang="en-US" altLang="en-US" sz="2400" smtClean="0"/>
              <a:t>	Stimulates </a:t>
            </a:r>
            <a:r>
              <a:rPr lang="en-US" altLang="en-US" sz="2400" smtClean="0">
                <a:solidFill>
                  <a:srgbClr val="00FF00"/>
                </a:solidFill>
              </a:rPr>
              <a:t>lipolysis, glycogenolysis, gluconeogenesis</a:t>
            </a:r>
          </a:p>
          <a:p>
            <a:pPr algn="l">
              <a:lnSpc>
                <a:spcPct val="90000"/>
              </a:lnSpc>
              <a:buFont typeface="Wingdings" panose="05000000000000000000" pitchFamily="2" charset="2"/>
              <a:buNone/>
            </a:pPr>
            <a:r>
              <a:rPr lang="en-US" altLang="en-US" sz="2400" smtClean="0"/>
              <a:t>	Inhibits cholesterol synthesis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ChangeArrowheads="1"/>
          </p:cNvSpPr>
          <p:nvPr/>
        </p:nvSpPr>
        <p:spPr bwMode="auto">
          <a:xfrm>
            <a:off x="781050" y="1963738"/>
            <a:ext cx="767715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accent2"/>
              </a:buClr>
              <a:buSzPct val="90000"/>
              <a:buFont typeface="Wingdings" panose="05000000000000000000" pitchFamily="2" charset="2"/>
              <a:buChar char="l"/>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u"/>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SzPct val="90000"/>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SzPct val="9000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ar-SA" altLang="en-US" sz="1800"/>
          </a:p>
        </p:txBody>
      </p:sp>
      <p:sp>
        <p:nvSpPr>
          <p:cNvPr id="10243" name="Rectangle 1027"/>
          <p:cNvSpPr>
            <a:spLocks noGrp="1" noChangeArrowheads="1"/>
          </p:cNvSpPr>
          <p:nvPr>
            <p:ph type="title"/>
          </p:nvPr>
        </p:nvSpPr>
        <p:spPr>
          <a:xfrm>
            <a:off x="685800" y="419100"/>
            <a:ext cx="7772400" cy="533400"/>
          </a:xfrm>
          <a:noFill/>
        </p:spPr>
        <p:txBody>
          <a:bodyPr/>
          <a:lstStyle/>
          <a:p>
            <a:r>
              <a:rPr lang="en-US" altLang="en-US" sz="3600" b="1" smtClean="0"/>
              <a:t>Actions and mechanism of action</a:t>
            </a:r>
          </a:p>
        </p:txBody>
      </p:sp>
      <p:sp>
        <p:nvSpPr>
          <p:cNvPr id="10244" name="Rectangle 1028"/>
          <p:cNvSpPr>
            <a:spLocks noGrp="1" noChangeArrowheads="1"/>
          </p:cNvSpPr>
          <p:nvPr>
            <p:ph type="body" idx="1"/>
          </p:nvPr>
        </p:nvSpPr>
        <p:spPr>
          <a:xfrm>
            <a:off x="336550" y="1028700"/>
            <a:ext cx="8413750" cy="5713413"/>
          </a:xfrm>
          <a:noFill/>
        </p:spPr>
        <p:txBody>
          <a:bodyPr/>
          <a:lstStyle/>
          <a:p>
            <a:pPr algn="l" defTabSz="457200">
              <a:lnSpc>
                <a:spcPct val="80000"/>
              </a:lnSpc>
              <a:buFont typeface="Wingdings" panose="05000000000000000000" pitchFamily="2" charset="2"/>
              <a:buNone/>
            </a:pPr>
            <a:r>
              <a:rPr lang="en-US" altLang="en-US" smtClean="0">
                <a:solidFill>
                  <a:srgbClr val="FFFFCC"/>
                </a:solidFill>
              </a:rPr>
              <a:t>Normal thyroid function:</a:t>
            </a:r>
            <a:r>
              <a:rPr lang="en-US" altLang="en-US" sz="2400" smtClean="0"/>
              <a:t> </a:t>
            </a:r>
          </a:p>
          <a:p>
            <a:pPr algn="l" defTabSz="457200">
              <a:lnSpc>
                <a:spcPct val="80000"/>
              </a:lnSpc>
              <a:buFont typeface="Wingdings" panose="05000000000000000000" pitchFamily="2" charset="2"/>
              <a:buNone/>
            </a:pPr>
            <a:r>
              <a:rPr lang="en-US" altLang="en-US" sz="2400" smtClean="0"/>
              <a:t>	</a:t>
            </a:r>
            <a:r>
              <a:rPr lang="en-US" altLang="en-US" sz="2400" smtClean="0">
                <a:solidFill>
                  <a:srgbClr val="00FF00"/>
                </a:solidFill>
              </a:rPr>
              <a:t>Positive inotropic and chronotropic effects on heart</a:t>
            </a:r>
          </a:p>
          <a:p>
            <a:pPr algn="l" defTabSz="457200">
              <a:lnSpc>
                <a:spcPct val="80000"/>
              </a:lnSpc>
              <a:buFont typeface="Wingdings" panose="05000000000000000000" pitchFamily="2" charset="2"/>
              <a:buNone/>
            </a:pPr>
            <a:r>
              <a:rPr lang="en-US" altLang="en-US" sz="2400" smtClean="0"/>
              <a:t>	</a:t>
            </a:r>
            <a:endParaRPr lang="en-US" altLang="en-US" sz="2000" smtClean="0"/>
          </a:p>
          <a:p>
            <a:pPr algn="l" defTabSz="457200">
              <a:lnSpc>
                <a:spcPct val="80000"/>
              </a:lnSpc>
              <a:buFont typeface="Wingdings" panose="05000000000000000000" pitchFamily="2" charset="2"/>
              <a:buNone/>
            </a:pPr>
            <a:r>
              <a:rPr lang="en-US" altLang="en-US" sz="2400" smtClean="0"/>
              <a:t>	Required for normal responsiveness of respiratory control center</a:t>
            </a:r>
          </a:p>
          <a:p>
            <a:pPr algn="l" defTabSz="457200">
              <a:lnSpc>
                <a:spcPct val="80000"/>
              </a:lnSpc>
              <a:buFont typeface="Wingdings" panose="05000000000000000000" pitchFamily="2" charset="2"/>
              <a:buNone/>
            </a:pPr>
            <a:r>
              <a:rPr lang="en-US" altLang="en-US" sz="2400" smtClean="0"/>
              <a:t>	Increases turnover of cortisol, other hormones, drugs</a:t>
            </a:r>
          </a:p>
          <a:p>
            <a:pPr algn="l" defTabSz="457200">
              <a:lnSpc>
                <a:spcPct val="80000"/>
              </a:lnSpc>
              <a:buFont typeface="Wingdings" panose="05000000000000000000" pitchFamily="2" charset="2"/>
              <a:buNone/>
            </a:pPr>
            <a:r>
              <a:rPr lang="en-US" altLang="en-US" sz="2400" smtClean="0"/>
              <a:t>	</a:t>
            </a:r>
            <a:r>
              <a:rPr lang="en-US" altLang="en-US" sz="2400" smtClean="0">
                <a:solidFill>
                  <a:srgbClr val="00FF00"/>
                </a:solidFill>
              </a:rPr>
              <a:t>Stimulates GI motility</a:t>
            </a:r>
          </a:p>
          <a:p>
            <a:pPr algn="l" defTabSz="457200">
              <a:lnSpc>
                <a:spcPct val="80000"/>
              </a:lnSpc>
              <a:buFont typeface="Wingdings" panose="05000000000000000000" pitchFamily="2" charset="2"/>
              <a:buNone/>
            </a:pPr>
            <a:r>
              <a:rPr lang="en-US" altLang="en-US" sz="2400" smtClean="0"/>
              <a:t>	</a:t>
            </a:r>
            <a:r>
              <a:rPr lang="en-US" altLang="en-US" sz="2400" smtClean="0">
                <a:solidFill>
                  <a:srgbClr val="00FF00"/>
                </a:solidFill>
              </a:rPr>
              <a:t>Increases bone turnover</a:t>
            </a:r>
          </a:p>
          <a:p>
            <a:pPr lvl="1" algn="l" defTabSz="457200">
              <a:lnSpc>
                <a:spcPct val="80000"/>
              </a:lnSpc>
              <a:buFont typeface="Wingdings" panose="05000000000000000000" pitchFamily="2" charset="2"/>
              <a:buNone/>
            </a:pPr>
            <a:r>
              <a:rPr lang="en-US" altLang="en-US" sz="2000" smtClean="0">
                <a:solidFill>
                  <a:srgbClr val="00FF00"/>
                </a:solidFill>
              </a:rPr>
              <a:t>		Hyperthyroidism may </a:t>
            </a:r>
            <a:r>
              <a:rPr lang="en-US" altLang="en-US" smtClean="0">
                <a:solidFill>
                  <a:srgbClr val="00FF00"/>
                </a:solidFill>
                <a:latin typeface="Symbol" panose="05050102010706020507" pitchFamily="18" charset="2"/>
              </a:rPr>
              <a:t>Þ</a:t>
            </a:r>
            <a:r>
              <a:rPr lang="en-US" altLang="en-US" sz="2000" smtClean="0">
                <a:solidFill>
                  <a:srgbClr val="00FF00"/>
                </a:solidFill>
              </a:rPr>
              <a:t> moderate hypercalcemia</a:t>
            </a:r>
          </a:p>
          <a:p>
            <a:pPr algn="l" defTabSz="457200">
              <a:lnSpc>
                <a:spcPct val="130000"/>
              </a:lnSpc>
              <a:buFont typeface="Wingdings" panose="05000000000000000000" pitchFamily="2" charset="2"/>
              <a:buNone/>
            </a:pPr>
            <a:r>
              <a:rPr lang="en-US" altLang="en-US" sz="2000" smtClean="0">
                <a:solidFill>
                  <a:srgbClr val="FFFFCC"/>
                </a:solidFill>
              </a:rPr>
              <a:t>Half-life:</a:t>
            </a:r>
            <a:r>
              <a:rPr lang="en-US" altLang="en-US" sz="2000" smtClean="0">
                <a:solidFill>
                  <a:srgbClr val="66FFFF"/>
                </a:solidFill>
              </a:rPr>
              <a:t> </a:t>
            </a:r>
          </a:p>
          <a:p>
            <a:pPr algn="l" defTabSz="457200">
              <a:lnSpc>
                <a:spcPct val="80000"/>
              </a:lnSpc>
              <a:buFont typeface="Wingdings" panose="05000000000000000000" pitchFamily="2" charset="2"/>
              <a:buNone/>
            </a:pPr>
            <a:r>
              <a:rPr lang="en-US" altLang="en-US" sz="2000" smtClean="0">
                <a:solidFill>
                  <a:srgbClr val="66FFFF"/>
                </a:solidFill>
              </a:rPr>
              <a:t>	T</a:t>
            </a:r>
            <a:r>
              <a:rPr lang="en-US" altLang="en-US" sz="2000" baseline="-25000" smtClean="0">
                <a:solidFill>
                  <a:srgbClr val="66FFFF"/>
                </a:solidFill>
              </a:rPr>
              <a:t>4</a:t>
            </a:r>
            <a:r>
              <a:rPr lang="en-US" altLang="en-US" sz="2000" smtClean="0">
                <a:solidFill>
                  <a:srgbClr val="66FFFF"/>
                </a:solidFill>
              </a:rPr>
              <a:t>: 5-7 days</a:t>
            </a:r>
          </a:p>
          <a:p>
            <a:pPr algn="l" defTabSz="457200">
              <a:lnSpc>
                <a:spcPct val="80000"/>
              </a:lnSpc>
              <a:buFont typeface="Wingdings" panose="05000000000000000000" pitchFamily="2" charset="2"/>
              <a:buNone/>
            </a:pPr>
            <a:r>
              <a:rPr lang="en-US" altLang="en-US" sz="2000" smtClean="0">
                <a:solidFill>
                  <a:srgbClr val="66FFFF"/>
                </a:solidFill>
              </a:rPr>
              <a:t>	T</a:t>
            </a:r>
            <a:r>
              <a:rPr lang="en-US" altLang="en-US" sz="2000" baseline="-25000" smtClean="0">
                <a:solidFill>
                  <a:srgbClr val="66FFFF"/>
                </a:solidFill>
              </a:rPr>
              <a:t>3</a:t>
            </a:r>
            <a:r>
              <a:rPr lang="en-US" altLang="en-US" sz="2000" smtClean="0">
                <a:solidFill>
                  <a:srgbClr val="66FFFF"/>
                </a:solidFill>
              </a:rPr>
              <a:t>: 1 day </a:t>
            </a:r>
          </a:p>
          <a:p>
            <a:pPr algn="l" defTabSz="457200">
              <a:lnSpc>
                <a:spcPct val="110000"/>
              </a:lnSpc>
              <a:buFont typeface="Symbol" panose="05050102010706020507" pitchFamily="18" charset="2"/>
              <a:buNone/>
            </a:pPr>
            <a:r>
              <a:rPr lang="en-US" altLang="en-US" sz="2000" smtClean="0"/>
              <a:t>Only free hormone are active.</a:t>
            </a:r>
          </a:p>
          <a:p>
            <a:pPr algn="l" defTabSz="457200" eaLnBrk="1" hangingPunct="1">
              <a:buClr>
                <a:schemeClr val="accent1"/>
              </a:buClr>
              <a:buSzPct val="120000"/>
              <a:buFont typeface="Wingdings" panose="05000000000000000000" pitchFamily="2" charset="2"/>
              <a:buNone/>
            </a:pPr>
            <a:r>
              <a:rPr lang="en-US" altLang="en-US" sz="2000" smtClean="0">
                <a:cs typeface="Times New Roman" panose="02020603050405020304" pitchFamily="18" charset="0"/>
              </a:rPr>
              <a:t>T4 deiodenated into T3 by peripheral deiodenase enzyme.</a:t>
            </a:r>
          </a:p>
          <a:p>
            <a:pPr defTabSz="457200">
              <a:lnSpc>
                <a:spcPct val="80000"/>
              </a:lnSpc>
            </a:pPr>
            <a:endParaRPr lang="en-US" altLang="en-US" sz="2000" smtClean="0">
              <a:solidFill>
                <a:srgbClr val="00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b="1" smtClean="0">
                <a:solidFill>
                  <a:schemeClr val="accent1"/>
                </a:solidFill>
                <a:cs typeface="Times New Roman" panose="02020603050405020304" pitchFamily="18" charset="0"/>
              </a:rPr>
              <a:t>Uses of Thyroxin</a:t>
            </a:r>
            <a:r>
              <a:rPr lang="en-US" altLang="en-US" smtClean="0"/>
              <a:t> </a:t>
            </a:r>
          </a:p>
        </p:txBody>
      </p:sp>
      <p:sp>
        <p:nvSpPr>
          <p:cNvPr id="11267" name="Rectangle 3"/>
          <p:cNvSpPr>
            <a:spLocks noGrp="1" noChangeArrowheads="1"/>
          </p:cNvSpPr>
          <p:nvPr>
            <p:ph type="body" idx="1"/>
          </p:nvPr>
        </p:nvSpPr>
        <p:spPr/>
        <p:txBody>
          <a:bodyPr/>
          <a:lstStyle/>
          <a:p>
            <a:pPr marL="711200" indent="-711200" algn="l" eaLnBrk="1" hangingPunct="1">
              <a:lnSpc>
                <a:spcPct val="90000"/>
              </a:lnSpc>
              <a:buClr>
                <a:srgbClr val="FF0000"/>
              </a:buClr>
              <a:buSzPct val="120000"/>
              <a:buFont typeface="Wingdings" panose="05000000000000000000" pitchFamily="2" charset="2"/>
              <a:buNone/>
            </a:pPr>
            <a:r>
              <a:rPr lang="en-US" altLang="en-US" sz="2800" smtClean="0">
                <a:cs typeface="Times New Roman" panose="02020603050405020304" pitchFamily="18" charset="0"/>
              </a:rPr>
              <a:t>- Replacement therapy in myxodema and cretinism.</a:t>
            </a:r>
          </a:p>
          <a:p>
            <a:pPr marL="711200" indent="-711200" algn="l" eaLnBrk="1" hangingPunct="1">
              <a:lnSpc>
                <a:spcPct val="90000"/>
              </a:lnSpc>
              <a:buClr>
                <a:srgbClr val="FF0000"/>
              </a:buClr>
              <a:buSzPct val="120000"/>
              <a:buFont typeface="Wingdings" panose="05000000000000000000" pitchFamily="2" charset="2"/>
              <a:buNone/>
            </a:pPr>
            <a:r>
              <a:rPr lang="en-US" altLang="en-US" sz="2800" smtClean="0">
                <a:cs typeface="Times New Roman" panose="02020603050405020304" pitchFamily="18" charset="0"/>
              </a:rPr>
              <a:t>-Hypercholesterolaemia and atherosclerosis. </a:t>
            </a:r>
          </a:p>
          <a:p>
            <a:pPr marL="711200" indent="-711200" algn="l" eaLnBrk="1" hangingPunct="1">
              <a:lnSpc>
                <a:spcPct val="90000"/>
              </a:lnSpc>
              <a:buClr>
                <a:srgbClr val="FF0000"/>
              </a:buClr>
              <a:buSzPct val="120000"/>
              <a:buFont typeface="Wingdings" panose="05000000000000000000" pitchFamily="2" charset="2"/>
              <a:buNone/>
            </a:pPr>
            <a:r>
              <a:rPr lang="en-US" altLang="en-US" sz="2800" smtClean="0">
                <a:cs typeface="Times New Roman" panose="02020603050405020304" pitchFamily="18" charset="0"/>
              </a:rPr>
              <a:t>-Gynecological disorders: female infertility, menorrhagia, habitual abortion.</a:t>
            </a:r>
          </a:p>
          <a:p>
            <a:pPr marL="711200" indent="-711200" algn="l" eaLnBrk="1" hangingPunct="1">
              <a:lnSpc>
                <a:spcPct val="90000"/>
              </a:lnSpc>
              <a:buClr>
                <a:srgbClr val="FF0000"/>
              </a:buClr>
              <a:buSzPct val="120000"/>
              <a:buFont typeface="Wingdings" panose="05000000000000000000" pitchFamily="2" charset="2"/>
              <a:buNone/>
            </a:pPr>
            <a:r>
              <a:rPr lang="en-US" altLang="en-US" sz="2800" smtClean="0">
                <a:cs typeface="Times New Roman" panose="02020603050405020304" pitchFamily="18" charset="0"/>
              </a:rPr>
              <a:t>- Physiological goiter to decrease TSH.</a:t>
            </a:r>
          </a:p>
          <a:p>
            <a:pPr marL="711200" indent="-711200" algn="l" eaLnBrk="1" hangingPunct="1">
              <a:lnSpc>
                <a:spcPct val="90000"/>
              </a:lnSpc>
              <a:buClr>
                <a:srgbClr val="FF0000"/>
              </a:buClr>
              <a:buSzPct val="120000"/>
              <a:buFont typeface="Wingdings" panose="05000000000000000000" pitchFamily="2" charset="2"/>
              <a:buNone/>
            </a:pPr>
            <a:r>
              <a:rPr lang="en-US" altLang="en-US" sz="2800" smtClean="0">
                <a:cs typeface="Times New Roman" panose="02020603050405020304" pitchFamily="18" charset="0"/>
              </a:rPr>
              <a:t>- With antithyroid drugs in goiter.</a:t>
            </a:r>
            <a:endParaRPr lang="en-US" altLang="en-US"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NMOTION">
  <a:themeElements>
    <a:clrScheme name="INMOTION 1">
      <a:dk1>
        <a:srgbClr val="000000"/>
      </a:dk1>
      <a:lt1>
        <a:srgbClr val="FFFFFF"/>
      </a:lt1>
      <a:dk2>
        <a:srgbClr val="000000"/>
      </a:dk2>
      <a:lt2>
        <a:srgbClr val="FFCC00"/>
      </a:lt2>
      <a:accent1>
        <a:srgbClr val="33CCCC"/>
      </a:accent1>
      <a:accent2>
        <a:srgbClr val="FF00FF"/>
      </a:accent2>
      <a:accent3>
        <a:srgbClr val="AAAAAA"/>
      </a:accent3>
      <a:accent4>
        <a:srgbClr val="DADADA"/>
      </a:accent4>
      <a:accent5>
        <a:srgbClr val="ADE2E2"/>
      </a:accent5>
      <a:accent6>
        <a:srgbClr val="E700E7"/>
      </a:accent6>
      <a:hlink>
        <a:srgbClr val="6702FC"/>
      </a:hlink>
      <a:folHlink>
        <a:srgbClr val="1D92FD"/>
      </a:folHlink>
    </a:clrScheme>
    <a:fontScheme name="INMOTION">
      <a:majorFont>
        <a:latin typeface="Arial Narrow"/>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MOTION 1">
        <a:dk1>
          <a:srgbClr val="000000"/>
        </a:dk1>
        <a:lt1>
          <a:srgbClr val="FFFFFF"/>
        </a:lt1>
        <a:dk2>
          <a:srgbClr val="000000"/>
        </a:dk2>
        <a:lt2>
          <a:srgbClr val="FFCC00"/>
        </a:lt2>
        <a:accent1>
          <a:srgbClr val="33CCCC"/>
        </a:accent1>
        <a:accent2>
          <a:srgbClr val="FF00FF"/>
        </a:accent2>
        <a:accent3>
          <a:srgbClr val="AAAAAA"/>
        </a:accent3>
        <a:accent4>
          <a:srgbClr val="DADADA"/>
        </a:accent4>
        <a:accent5>
          <a:srgbClr val="ADE2E2"/>
        </a:accent5>
        <a:accent6>
          <a:srgbClr val="E700E7"/>
        </a:accent6>
        <a:hlink>
          <a:srgbClr val="6702FC"/>
        </a:hlink>
        <a:folHlink>
          <a:srgbClr val="1D92FD"/>
        </a:folHlink>
      </a:clrScheme>
      <a:clrMap bg1="dk2" tx1="lt1" bg2="dk1" tx2="lt2" accent1="accent1" accent2="accent2" accent3="accent3" accent4="accent4" accent5="accent5" accent6="accent6" hlink="hlink" folHlink="folHlink"/>
    </a:extraClrScheme>
    <a:extraClrScheme>
      <a:clrScheme name="INMOTION 2">
        <a:dk1>
          <a:srgbClr val="000000"/>
        </a:dk1>
        <a:lt1>
          <a:srgbClr val="FFFFFF"/>
        </a:lt1>
        <a:dk2>
          <a:srgbClr val="000000"/>
        </a:dk2>
        <a:lt2>
          <a:srgbClr val="FFFFFF"/>
        </a:lt2>
        <a:accent1>
          <a:srgbClr val="FFFFCC"/>
        </a:accent1>
        <a:accent2>
          <a:srgbClr val="990000"/>
        </a:accent2>
        <a:accent3>
          <a:srgbClr val="FFFFFF"/>
        </a:accent3>
        <a:accent4>
          <a:srgbClr val="000000"/>
        </a:accent4>
        <a:accent5>
          <a:srgbClr val="FFFFE2"/>
        </a:accent5>
        <a:accent6>
          <a:srgbClr val="8A0000"/>
        </a:accent6>
        <a:hlink>
          <a:srgbClr val="FF0066"/>
        </a:hlink>
        <a:folHlink>
          <a:srgbClr val="FFCC00"/>
        </a:folHlink>
      </a:clrScheme>
      <a:clrMap bg1="lt1" tx1="dk1" bg2="lt2" tx2="dk2" accent1="accent1" accent2="accent2" accent3="accent3" accent4="accent4" accent5="accent5" accent6="accent6" hlink="hlink" folHlink="folHlink"/>
    </a:extraClrScheme>
    <a:extraClrScheme>
      <a:clrScheme name="INMOTION 3">
        <a:dk1>
          <a:srgbClr val="000000"/>
        </a:dk1>
        <a:lt1>
          <a:srgbClr val="FFFFFF"/>
        </a:lt1>
        <a:dk2>
          <a:srgbClr val="000000"/>
        </a:dk2>
        <a:lt2>
          <a:srgbClr val="FFFFFF"/>
        </a:lt2>
        <a:accent1>
          <a:srgbClr val="F8F8F8"/>
        </a:accent1>
        <a:accent2>
          <a:srgbClr val="808080"/>
        </a:accent2>
        <a:accent3>
          <a:srgbClr val="FFFFFF"/>
        </a:accent3>
        <a:accent4>
          <a:srgbClr val="000000"/>
        </a:accent4>
        <a:accent5>
          <a:srgbClr val="FBFBFB"/>
        </a:accent5>
        <a:accent6>
          <a:srgbClr val="737373"/>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INMOTION 4">
        <a:dk1>
          <a:srgbClr val="240157"/>
        </a:dk1>
        <a:lt1>
          <a:srgbClr val="FFFFFF"/>
        </a:lt1>
        <a:dk2>
          <a:srgbClr val="4601AB"/>
        </a:dk2>
        <a:lt2>
          <a:srgbClr val="FFCC00"/>
        </a:lt2>
        <a:accent1>
          <a:srgbClr val="33CCCC"/>
        </a:accent1>
        <a:accent2>
          <a:srgbClr val="FF00FF"/>
        </a:accent2>
        <a:accent3>
          <a:srgbClr val="B0AAD2"/>
        </a:accent3>
        <a:accent4>
          <a:srgbClr val="DADADA"/>
        </a:accent4>
        <a:accent5>
          <a:srgbClr val="ADE2E2"/>
        </a:accent5>
        <a:accent6>
          <a:srgbClr val="E700E7"/>
        </a:accent6>
        <a:hlink>
          <a:srgbClr val="6702FC"/>
        </a:hlink>
        <a:folHlink>
          <a:srgbClr val="1D92FD"/>
        </a:folHlink>
      </a:clrScheme>
      <a:clrMap bg1="dk2" tx1="lt1" bg2="dk1" tx2="lt2" accent1="accent1" accent2="accent2" accent3="accent3" accent4="accent4" accent5="accent5" accent6="accent6" hlink="hlink" folHlink="folHlink"/>
    </a:extraClrScheme>
    <a:extraClrScheme>
      <a:clrScheme name="INMOTION 5">
        <a:dk1>
          <a:srgbClr val="000000"/>
        </a:dk1>
        <a:lt1>
          <a:srgbClr val="FFFFFF"/>
        </a:lt1>
        <a:dk2>
          <a:srgbClr val="660033"/>
        </a:dk2>
        <a:lt2>
          <a:srgbClr val="FFCC00"/>
        </a:lt2>
        <a:accent1>
          <a:srgbClr val="CC9900"/>
        </a:accent1>
        <a:accent2>
          <a:srgbClr val="FF9900"/>
        </a:accent2>
        <a:accent3>
          <a:srgbClr val="B8AAAD"/>
        </a:accent3>
        <a:accent4>
          <a:srgbClr val="DADADA"/>
        </a:accent4>
        <a:accent5>
          <a:srgbClr val="E2CAAA"/>
        </a:accent5>
        <a:accent6>
          <a:srgbClr val="E78A00"/>
        </a:accent6>
        <a:hlink>
          <a:srgbClr val="D60093"/>
        </a:hlink>
        <a:folHlink>
          <a:srgbClr val="FF5050"/>
        </a:folHlink>
      </a:clrScheme>
      <a:clrMap bg1="dk2" tx1="lt1" bg2="dk1" tx2="lt2" accent1="accent1" accent2="accent2" accent3="accent3" accent4="accent4" accent5="accent5" accent6="accent6" hlink="hlink" folHlink="folHlink"/>
    </a:extraClrScheme>
    <a:extraClrScheme>
      <a:clrScheme name="INMOTION 6">
        <a:dk1>
          <a:srgbClr val="000000"/>
        </a:dk1>
        <a:lt1>
          <a:srgbClr val="717BAD"/>
        </a:lt1>
        <a:dk2>
          <a:srgbClr val="FFFFFF"/>
        </a:dk2>
        <a:lt2>
          <a:srgbClr val="A9AABB"/>
        </a:lt2>
        <a:accent1>
          <a:srgbClr val="8BB6CB"/>
        </a:accent1>
        <a:accent2>
          <a:srgbClr val="DDDDDD"/>
        </a:accent2>
        <a:accent3>
          <a:srgbClr val="BBBFD3"/>
        </a:accent3>
        <a:accent4>
          <a:srgbClr val="000000"/>
        </a:accent4>
        <a:accent5>
          <a:srgbClr val="C4D7E2"/>
        </a:accent5>
        <a:accent6>
          <a:srgbClr val="C8C8C8"/>
        </a:accent6>
        <a:hlink>
          <a:srgbClr val="53628D"/>
        </a:hlink>
        <a:folHlink>
          <a:srgbClr val="989BBA"/>
        </a:folHlink>
      </a:clrScheme>
      <a:clrMap bg1="lt1" tx1="dk1" bg2="lt2" tx2="dk2" accent1="accent1" accent2="accent2" accent3="accent3" accent4="accent4" accent5="accent5" accent6="accent6" hlink="hlink" folHlink="folHlink"/>
    </a:extraClrScheme>
    <a:extraClrScheme>
      <a:clrScheme name="INMOTION 7">
        <a:dk1>
          <a:srgbClr val="003D50"/>
        </a:dk1>
        <a:lt1>
          <a:srgbClr val="FFFFFF"/>
        </a:lt1>
        <a:dk2>
          <a:srgbClr val="007D7A"/>
        </a:dk2>
        <a:lt2>
          <a:srgbClr val="FFCC66"/>
        </a:lt2>
        <a:accent1>
          <a:srgbClr val="33CCCC"/>
        </a:accent1>
        <a:accent2>
          <a:srgbClr val="00FFFF"/>
        </a:accent2>
        <a:accent3>
          <a:srgbClr val="AABFBE"/>
        </a:accent3>
        <a:accent4>
          <a:srgbClr val="DADADA"/>
        </a:accent4>
        <a:accent5>
          <a:srgbClr val="ADE2E2"/>
        </a:accent5>
        <a:accent6>
          <a:srgbClr val="00E7E7"/>
        </a:accent6>
        <a:hlink>
          <a:srgbClr val="02A3B4"/>
        </a:hlink>
        <a:folHlink>
          <a:srgbClr val="3CB1B4"/>
        </a:folHlink>
      </a:clrScheme>
      <a:clrMap bg1="dk2" tx1="lt1" bg2="dk1" tx2="lt2" accent1="accent1" accent2="accent2" accent3="accent3" accent4="accent4" accent5="accent5" accent6="accent6" hlink="hlink" folHlink="folHlink"/>
    </a:extraClrScheme>
    <a:extraClrScheme>
      <a:clrScheme name="INMOTION 8">
        <a:dk1>
          <a:srgbClr val="000000"/>
        </a:dk1>
        <a:lt1>
          <a:srgbClr val="FFFFFF"/>
        </a:lt1>
        <a:dk2>
          <a:srgbClr val="666699"/>
        </a:dk2>
        <a:lt2>
          <a:srgbClr val="F9EED3"/>
        </a:lt2>
        <a:accent1>
          <a:srgbClr val="FFFFCC"/>
        </a:accent1>
        <a:accent2>
          <a:srgbClr val="D195A0"/>
        </a:accent2>
        <a:accent3>
          <a:srgbClr val="FFFFFF"/>
        </a:accent3>
        <a:accent4>
          <a:srgbClr val="000000"/>
        </a:accent4>
        <a:accent5>
          <a:srgbClr val="FFFFE2"/>
        </a:accent5>
        <a:accent6>
          <a:srgbClr val="BD8791"/>
        </a:accent6>
        <a:hlink>
          <a:srgbClr val="993366"/>
        </a:hlink>
        <a:folHlink>
          <a:srgbClr val="FFD7CD"/>
        </a:folHlink>
      </a:clrScheme>
      <a:clrMap bg1="lt1" tx1="dk1" bg2="lt2" tx2="dk2" accent1="accent1" accent2="accent2" accent3="accent3" accent4="accent4" accent5="accent5" accent6="accent6" hlink="hlink" folHlink="folHlink"/>
    </a:extraClrScheme>
    <a:extraClrScheme>
      <a:clrScheme name="INMOTION 9">
        <a:dk1>
          <a:srgbClr val="000000"/>
        </a:dk1>
        <a:lt1>
          <a:srgbClr val="FFFFFF"/>
        </a:lt1>
        <a:dk2>
          <a:srgbClr val="CC0099"/>
        </a:dk2>
        <a:lt2>
          <a:srgbClr val="FFFFFF"/>
        </a:lt2>
        <a:accent1>
          <a:srgbClr val="FFFFCC"/>
        </a:accent1>
        <a:accent2>
          <a:srgbClr val="CCCC00"/>
        </a:accent2>
        <a:accent3>
          <a:srgbClr val="FFFFFF"/>
        </a:accent3>
        <a:accent4>
          <a:srgbClr val="000000"/>
        </a:accent4>
        <a:accent5>
          <a:srgbClr val="FFFFE2"/>
        </a:accent5>
        <a:accent6>
          <a:srgbClr val="B9B900"/>
        </a:accent6>
        <a:hlink>
          <a:srgbClr val="CCFF33"/>
        </a:hlink>
        <a:folHlink>
          <a:srgbClr val="00FF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INMOTION</Template>
  <TotalTime>336</TotalTime>
  <Words>2115</Words>
  <Application>Microsoft Office PowerPoint</Application>
  <PresentationFormat>On-screen Show (4:3)</PresentationFormat>
  <Paragraphs>358</Paragraphs>
  <Slides>54</Slides>
  <Notes>44</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INMOTION</vt:lpstr>
      <vt:lpstr>Thyroid disorders</vt:lpstr>
      <vt:lpstr>Thyroid Gland </vt:lpstr>
      <vt:lpstr>Synthesis of T3 and T4 </vt:lpstr>
      <vt:lpstr>Control of Thyroid Function </vt:lpstr>
      <vt:lpstr>PowerPoint Presentation</vt:lpstr>
      <vt:lpstr>PowerPoint Presentation</vt:lpstr>
      <vt:lpstr>Actions and mechanism of action </vt:lpstr>
      <vt:lpstr>Actions and mechanism of action</vt:lpstr>
      <vt:lpstr>Uses of Thyroxin </vt:lpstr>
      <vt:lpstr>PowerPoint Presentation</vt:lpstr>
      <vt:lpstr>Agents for thyroid replacement</vt:lpstr>
      <vt:lpstr>Adverse effects</vt:lpstr>
      <vt:lpstr>Contraindications </vt:lpstr>
      <vt:lpstr>Thyrotoxicosis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MANAGEMENT </vt:lpstr>
      <vt:lpstr>ANTITHYROID DRUG THERAPY </vt:lpstr>
      <vt:lpstr>PERCHLORATE (Anion Inhibitors) </vt:lpstr>
      <vt:lpstr>THIOURACIL DRUGS </vt:lpstr>
      <vt:lpstr>Pharmacokinetics </vt:lpstr>
      <vt:lpstr>Indications </vt:lpstr>
      <vt:lpstr>  Precautions during Thiouracil Treatment   </vt:lpstr>
      <vt:lpstr>IODIDES </vt:lpstr>
      <vt:lpstr>Preparations </vt:lpstr>
      <vt:lpstr>Pharmacological Effects </vt:lpstr>
      <vt:lpstr> Indications   </vt:lpstr>
      <vt:lpstr> Disadvantages   </vt:lpstr>
      <vt:lpstr>Side Effects </vt:lpstr>
      <vt:lpstr>Adjuncts to Antithyroid Drugs </vt:lpstr>
      <vt:lpstr>PowerPoint Presentation</vt:lpstr>
      <vt:lpstr> *Barbiturates   </vt:lpstr>
      <vt:lpstr> SURGICAL THYROIDECTOMY   </vt:lpstr>
      <vt:lpstr>Preparation of Patient for Thyroidectomy </vt:lpstr>
      <vt:lpstr>RADIOACTIVE IODINE </vt:lpstr>
      <vt:lpstr>PowerPoint Presentation</vt:lpstr>
      <vt:lpstr> Side Effects   </vt:lpstr>
      <vt:lpstr>Contraindication and Precautions </vt:lpstr>
      <vt:lpstr>Preparations and Doses </vt:lpstr>
      <vt:lpstr>Radioactive iodine (131I)</vt:lpstr>
      <vt:lpstr>Radioactive iodine (131I)</vt:lpstr>
      <vt:lpstr>Thyrotoxic crisis(STORM) </vt:lpstr>
      <vt:lpstr>TREATMENT </vt:lpstr>
      <vt:lpstr>PowerPoint Presentation</vt:lpstr>
      <vt:lpstr>PowerPoint Presentation</vt:lpstr>
      <vt:lpstr>PowerPoint Presentation</vt:lpstr>
      <vt:lpstr>Hypothyroidism</vt:lpstr>
      <vt:lpstr>PowerPoint Presentation</vt:lpstr>
      <vt:lpstr>PowerPoint Presentation</vt:lpstr>
    </vt:vector>
  </TitlesOfParts>
  <Company>Cyrix SoftStore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Thyroid Gland </dc:title>
  <dc:creator>Ahmed El-Hendy</dc:creator>
  <cp:lastModifiedBy>Mohammed Atia</cp:lastModifiedBy>
  <cp:revision>54</cp:revision>
  <dcterms:created xsi:type="dcterms:W3CDTF">2005-10-19T19:22:33Z</dcterms:created>
  <dcterms:modified xsi:type="dcterms:W3CDTF">2015-10-04T11:03:36Z</dcterms:modified>
</cp:coreProperties>
</file>