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4"/>
  </p:notesMasterIdLst>
  <p:sldIdLst>
    <p:sldId id="256" r:id="rId2"/>
    <p:sldId id="405" r:id="rId3"/>
    <p:sldId id="615" r:id="rId4"/>
    <p:sldId id="616" r:id="rId5"/>
    <p:sldId id="617" r:id="rId6"/>
    <p:sldId id="618" r:id="rId7"/>
    <p:sldId id="619" r:id="rId8"/>
    <p:sldId id="620" r:id="rId9"/>
    <p:sldId id="621" r:id="rId10"/>
    <p:sldId id="622" r:id="rId11"/>
    <p:sldId id="623" r:id="rId12"/>
    <p:sldId id="624" r:id="rId13"/>
    <p:sldId id="625" r:id="rId14"/>
    <p:sldId id="626" r:id="rId15"/>
    <p:sldId id="627" r:id="rId16"/>
    <p:sldId id="628" r:id="rId17"/>
    <p:sldId id="629" r:id="rId18"/>
    <p:sldId id="630" r:id="rId19"/>
    <p:sldId id="631" r:id="rId20"/>
    <p:sldId id="632" r:id="rId21"/>
    <p:sldId id="633" r:id="rId22"/>
    <p:sldId id="634" r:id="rId23"/>
    <p:sldId id="635" r:id="rId24"/>
    <p:sldId id="636" r:id="rId25"/>
    <p:sldId id="637" r:id="rId26"/>
    <p:sldId id="638" r:id="rId27"/>
    <p:sldId id="639" r:id="rId28"/>
    <p:sldId id="640" r:id="rId29"/>
    <p:sldId id="641" r:id="rId30"/>
    <p:sldId id="642" r:id="rId31"/>
    <p:sldId id="644" r:id="rId32"/>
    <p:sldId id="645" r:id="rId33"/>
    <p:sldId id="646" r:id="rId34"/>
    <p:sldId id="477" r:id="rId35"/>
    <p:sldId id="258" r:id="rId36"/>
    <p:sldId id="560" r:id="rId37"/>
    <p:sldId id="561" r:id="rId38"/>
    <p:sldId id="562" r:id="rId39"/>
    <p:sldId id="580" r:id="rId40"/>
    <p:sldId id="581" r:id="rId41"/>
    <p:sldId id="563" r:id="rId42"/>
    <p:sldId id="564" r:id="rId43"/>
    <p:sldId id="565" r:id="rId44"/>
    <p:sldId id="578" r:id="rId45"/>
    <p:sldId id="566" r:id="rId46"/>
    <p:sldId id="567" r:id="rId47"/>
    <p:sldId id="568" r:id="rId48"/>
    <p:sldId id="569" r:id="rId49"/>
    <p:sldId id="570" r:id="rId50"/>
    <p:sldId id="571" r:id="rId51"/>
    <p:sldId id="572" r:id="rId52"/>
    <p:sldId id="573" r:id="rId53"/>
    <p:sldId id="583" r:id="rId54"/>
    <p:sldId id="584" r:id="rId55"/>
    <p:sldId id="582" r:id="rId56"/>
    <p:sldId id="574" r:id="rId57"/>
    <p:sldId id="575" r:id="rId58"/>
    <p:sldId id="576" r:id="rId59"/>
    <p:sldId id="577" r:id="rId60"/>
    <p:sldId id="559" r:id="rId61"/>
    <p:sldId id="585" r:id="rId62"/>
    <p:sldId id="259" r:id="rId63"/>
    <p:sldId id="260" r:id="rId64"/>
    <p:sldId id="261" r:id="rId65"/>
    <p:sldId id="555" r:id="rId66"/>
    <p:sldId id="556" r:id="rId67"/>
    <p:sldId id="586" r:id="rId68"/>
    <p:sldId id="557" r:id="rId69"/>
    <p:sldId id="558" r:id="rId70"/>
    <p:sldId id="461" r:id="rId71"/>
    <p:sldId id="462" r:id="rId72"/>
    <p:sldId id="463" r:id="rId73"/>
    <p:sldId id="464" r:id="rId74"/>
    <p:sldId id="465" r:id="rId75"/>
    <p:sldId id="466" r:id="rId76"/>
    <p:sldId id="467" r:id="rId77"/>
    <p:sldId id="469" r:id="rId78"/>
    <p:sldId id="471" r:id="rId79"/>
    <p:sldId id="472" r:id="rId80"/>
    <p:sldId id="473" r:id="rId81"/>
    <p:sldId id="474" r:id="rId82"/>
    <p:sldId id="475" r:id="rId83"/>
    <p:sldId id="263" r:id="rId84"/>
    <p:sldId id="264" r:id="rId85"/>
    <p:sldId id="265" r:id="rId86"/>
    <p:sldId id="588" r:id="rId87"/>
    <p:sldId id="597" r:id="rId88"/>
    <p:sldId id="587" r:id="rId89"/>
    <p:sldId id="444" r:id="rId90"/>
    <p:sldId id="445" r:id="rId91"/>
    <p:sldId id="476" r:id="rId92"/>
    <p:sldId id="590" r:id="rId93"/>
    <p:sldId id="449" r:id="rId94"/>
    <p:sldId id="266" r:id="rId95"/>
    <p:sldId id="487" r:id="rId96"/>
    <p:sldId id="494" r:id="rId97"/>
    <p:sldId id="495" r:id="rId98"/>
    <p:sldId id="496" r:id="rId99"/>
    <p:sldId id="497" r:id="rId100"/>
    <p:sldId id="267" r:id="rId101"/>
    <p:sldId id="268" r:id="rId102"/>
    <p:sldId id="605" r:id="rId103"/>
    <p:sldId id="269" r:id="rId104"/>
    <p:sldId id="606" r:id="rId105"/>
    <p:sldId id="607" r:id="rId106"/>
    <p:sldId id="608" r:id="rId107"/>
    <p:sldId id="601" r:id="rId108"/>
    <p:sldId id="600" r:id="rId109"/>
    <p:sldId id="270" r:id="rId110"/>
    <p:sldId id="592" r:id="rId111"/>
    <p:sldId id="604" r:id="rId112"/>
    <p:sldId id="271" r:id="rId113"/>
    <p:sldId id="279" r:id="rId114"/>
    <p:sldId id="280" r:id="rId115"/>
    <p:sldId id="609" r:id="rId116"/>
    <p:sldId id="281" r:id="rId117"/>
    <p:sldId id="282" r:id="rId118"/>
    <p:sldId id="283" r:id="rId119"/>
    <p:sldId id="284" r:id="rId120"/>
    <p:sldId id="285" r:id="rId121"/>
    <p:sldId id="613" r:id="rId122"/>
    <p:sldId id="610" r:id="rId123"/>
    <p:sldId id="611" r:id="rId124"/>
    <p:sldId id="612" r:id="rId125"/>
    <p:sldId id="312" r:id="rId126"/>
    <p:sldId id="313" r:id="rId127"/>
    <p:sldId id="314" r:id="rId128"/>
    <p:sldId id="319" r:id="rId129"/>
    <p:sldId id="320" r:id="rId130"/>
    <p:sldId id="322" r:id="rId131"/>
    <p:sldId id="598" r:id="rId132"/>
    <p:sldId id="460" r:id="rId1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85DFF67-4B3F-4BB5-9DC6-D64AF1AB05F7}" type="datetimeFigureOut">
              <a:rPr lang="ar-EG" smtClean="0"/>
              <a:pPr/>
              <a:t>05/01/1437</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EBB6BCD-5DBC-44F0-A218-779927E88402}" type="slidenum">
              <a:rPr lang="ar-EG" smtClean="0"/>
              <a:pPr/>
              <a:t>‹#›</a:t>
            </a:fld>
            <a:endParaRPr lang="ar-EG"/>
          </a:p>
        </p:txBody>
      </p:sp>
    </p:spTree>
    <p:extLst>
      <p:ext uri="{BB962C8B-B14F-4D97-AF65-F5344CB8AC3E}">
        <p14:creationId xmlns:p14="http://schemas.microsoft.com/office/powerpoint/2010/main" xmlns="" val="18213507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altLang="en-US" smtClean="0"/>
          </a:p>
        </p:txBody>
      </p:sp>
      <p:sp>
        <p:nvSpPr>
          <p:cNvPr id="52228" name="Slide Number Placeholder 3"/>
          <p:cNvSpPr>
            <a:spLocks noGrp="1"/>
          </p:cNvSpPr>
          <p:nvPr>
            <p:ph type="sldNum" sz="quarter" idx="5"/>
          </p:nvPr>
        </p:nvSpPr>
        <p:spPr>
          <a:noFill/>
        </p:spPr>
        <p:txBody>
          <a:bodyPr/>
          <a:lstStyle/>
          <a:p>
            <a:fld id="{9609C383-2453-4B6F-93F3-DA4446613475}" type="slidenum">
              <a:rPr lang="en-US" altLang="en-US" smtClean="0"/>
              <a:pPr/>
              <a:t>39</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ar-EG" smtClean="0">
              <a:latin typeface="Arial" pitchFamily="34" charset="0"/>
            </a:endParaRPr>
          </a:p>
        </p:txBody>
      </p:sp>
      <p:sp>
        <p:nvSpPr>
          <p:cNvPr id="62468" name="Slide Number Placeholder 3"/>
          <p:cNvSpPr>
            <a:spLocks noGrp="1"/>
          </p:cNvSpPr>
          <p:nvPr>
            <p:ph type="sldNum" sz="quarter" idx="5"/>
          </p:nvPr>
        </p:nvSpPr>
        <p:spPr>
          <a:noFill/>
        </p:spPr>
        <p:txBody>
          <a:bodyPr/>
          <a:lstStyle/>
          <a:p>
            <a:fld id="{C87E2D73-DDEB-4A31-AB95-4A485BBC9B03}" type="slidenum">
              <a:rPr lang="en-US" smtClean="0"/>
              <a:pPr/>
              <a:t>77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smtClean="0">
                <a:latin typeface="Arial" pitchFamily="34" charset="0"/>
              </a:rPr>
              <a:t>Inferior Vena Cava</a:t>
            </a:r>
          </a:p>
        </p:txBody>
      </p:sp>
      <p:sp>
        <p:nvSpPr>
          <p:cNvPr id="64516" name="Slide Number Placeholder 3"/>
          <p:cNvSpPr>
            <a:spLocks noGrp="1"/>
          </p:cNvSpPr>
          <p:nvPr>
            <p:ph type="sldNum" sz="quarter" idx="5"/>
          </p:nvPr>
        </p:nvSpPr>
        <p:spPr>
          <a:noFill/>
        </p:spPr>
        <p:txBody>
          <a:bodyPr/>
          <a:lstStyle/>
          <a:p>
            <a:fld id="{8C1B9B93-2A96-4BB1-A213-E4A9EDBB5295}" type="slidenum">
              <a:rPr lang="en-US" smtClean="0"/>
              <a:pPr/>
              <a:t>78</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altLang="en-US" smtClean="0"/>
          </a:p>
        </p:txBody>
      </p:sp>
      <p:sp>
        <p:nvSpPr>
          <p:cNvPr id="64516" name="Slide Number Placeholder 3"/>
          <p:cNvSpPr>
            <a:spLocks noGrp="1"/>
          </p:cNvSpPr>
          <p:nvPr>
            <p:ph type="sldNum" sz="quarter" idx="5"/>
          </p:nvPr>
        </p:nvSpPr>
        <p:spPr>
          <a:noFill/>
        </p:spPr>
        <p:txBody>
          <a:bodyPr/>
          <a:lstStyle/>
          <a:p>
            <a:fld id="{D5B9F046-B802-40A7-92FA-5AC9AC2B08C5}" type="slidenum">
              <a:rPr lang="en-US" altLang="en-US" smtClean="0"/>
              <a:pPr/>
              <a:t>79</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ar-EG" smtClean="0">
              <a:latin typeface="Arial" pitchFamily="34" charset="0"/>
            </a:endParaRPr>
          </a:p>
        </p:txBody>
      </p:sp>
      <p:sp>
        <p:nvSpPr>
          <p:cNvPr id="65540" name="Slide Number Placeholder 3"/>
          <p:cNvSpPr>
            <a:spLocks noGrp="1"/>
          </p:cNvSpPr>
          <p:nvPr>
            <p:ph type="sldNum" sz="quarter" idx="5"/>
          </p:nvPr>
        </p:nvSpPr>
        <p:spPr>
          <a:noFill/>
        </p:spPr>
        <p:txBody>
          <a:bodyPr/>
          <a:lstStyle/>
          <a:p>
            <a:fld id="{6934320F-9C14-4D4F-A57D-8BA74C64410B}" type="slidenum">
              <a:rPr lang="en-US" smtClean="0"/>
              <a:pPr/>
              <a:t>80</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altLang="en-US" smtClean="0"/>
          </a:p>
        </p:txBody>
      </p:sp>
      <p:sp>
        <p:nvSpPr>
          <p:cNvPr id="62468" name="Slide Number Placeholder 3"/>
          <p:cNvSpPr>
            <a:spLocks noGrp="1"/>
          </p:cNvSpPr>
          <p:nvPr>
            <p:ph type="sldNum" sz="quarter" idx="5"/>
          </p:nvPr>
        </p:nvSpPr>
        <p:spPr>
          <a:noFill/>
        </p:spPr>
        <p:txBody>
          <a:bodyPr/>
          <a:lstStyle/>
          <a:p>
            <a:fld id="{30D99B45-0178-4EA6-8501-EDB6072FB2AE}" type="slidenum">
              <a:rPr lang="en-US" altLang="en-US" smtClean="0"/>
              <a:pPr/>
              <a:t>81</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ar-EG" smtClean="0">
              <a:latin typeface="Arial" pitchFamily="34" charset="0"/>
            </a:endParaRPr>
          </a:p>
        </p:txBody>
      </p:sp>
      <p:sp>
        <p:nvSpPr>
          <p:cNvPr id="63492" name="Slide Number Placeholder 3"/>
          <p:cNvSpPr>
            <a:spLocks noGrp="1"/>
          </p:cNvSpPr>
          <p:nvPr>
            <p:ph type="sldNum" sz="quarter" idx="5"/>
          </p:nvPr>
        </p:nvSpPr>
        <p:spPr>
          <a:noFill/>
        </p:spPr>
        <p:txBody>
          <a:bodyPr/>
          <a:lstStyle/>
          <a:p>
            <a:fld id="{CBF8D02A-C01F-4D4A-AF74-F65851570424}" type="slidenum">
              <a:rPr lang="en-US" smtClean="0"/>
              <a:pPr/>
              <a:t>82</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C37B970-E1EF-4F7E-8FCA-DD33CA5F2D33}" type="slidenum">
              <a:rPr lang="en-US" altLang="en-US" smtClean="0"/>
              <a:pPr eaLnBrk="1" hangingPunct="1">
                <a:spcBef>
                  <a:spcPct val="0"/>
                </a:spcBef>
              </a:pPr>
              <a:t>87</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altLang="en-US" b="1" dirty="0" smtClean="0">
                <a:latin typeface="Verdana" pitchFamily="34" charset="0"/>
              </a:rPr>
              <a:t> </a:t>
            </a:r>
            <a:endParaRPr lang="en-US" altLang="en-US" dirty="0" smtClean="0">
              <a:latin typeface="Verdan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ltLang="en-US" smtClean="0"/>
          </a:p>
        </p:txBody>
      </p:sp>
      <p:sp>
        <p:nvSpPr>
          <p:cNvPr id="66564" name="Slide Number Placeholder 3"/>
          <p:cNvSpPr>
            <a:spLocks noGrp="1"/>
          </p:cNvSpPr>
          <p:nvPr>
            <p:ph type="sldNum" sz="quarter" idx="5"/>
          </p:nvPr>
        </p:nvSpPr>
        <p:spPr>
          <a:noFill/>
        </p:spPr>
        <p:txBody>
          <a:bodyPr/>
          <a:lstStyle/>
          <a:p>
            <a:fld id="{062B4D8A-776A-48E9-8D7D-892F4E1AFF50}" type="slidenum">
              <a:rPr lang="en-US" altLang="en-US" smtClean="0"/>
              <a:pPr/>
              <a:t>90</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DCCCA1A-BD96-4961-B7F3-048EE07E23A6}" type="slidenum">
              <a:rPr lang="en-US" altLang="en-US" smtClean="0"/>
              <a:pPr eaLnBrk="1" hangingPunct="1">
                <a:spcBef>
                  <a:spcPct val="0"/>
                </a:spcBef>
              </a:pPr>
              <a:t>96</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smtClean="0">
              <a:latin typeface="Verdana" pitchFamily="34" charset="0"/>
              <a:cs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FE963FF-E0E7-4E86-AEC8-7BCF1595E3AD}" type="slidenum">
              <a:rPr lang="en-US" altLang="en-US" smtClean="0"/>
              <a:pPr eaLnBrk="1" hangingPunct="1">
                <a:spcBef>
                  <a:spcPct val="0"/>
                </a:spcBef>
              </a:pPr>
              <a:t>98</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latin typeface="Verdana" pitchFamily="34"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r" eaLnBrk="0" hangingPunct="0">
              <a:spcBef>
                <a:spcPct val="30000"/>
              </a:spcBef>
              <a:defRPr sz="1200">
                <a:solidFill>
                  <a:schemeClr val="tx1"/>
                </a:solidFill>
                <a:latin typeface="Arial" pitchFamily="34" charset="0"/>
                <a:cs typeface="Arial" pitchFamily="34" charset="0"/>
              </a:defRPr>
            </a:lvl1pPr>
            <a:lvl2pPr marL="742950" indent="-285750" algn="r" eaLnBrk="0" hangingPunct="0">
              <a:spcBef>
                <a:spcPct val="30000"/>
              </a:spcBef>
              <a:defRPr sz="1200">
                <a:solidFill>
                  <a:schemeClr val="tx1"/>
                </a:solidFill>
                <a:latin typeface="Arial" pitchFamily="34" charset="0"/>
                <a:cs typeface="Arial" pitchFamily="34" charset="0"/>
              </a:defRPr>
            </a:lvl2pPr>
            <a:lvl3pPr marL="1143000" indent="-228600" algn="r" eaLnBrk="0" hangingPunct="0">
              <a:spcBef>
                <a:spcPct val="30000"/>
              </a:spcBef>
              <a:defRPr sz="1200">
                <a:solidFill>
                  <a:schemeClr val="tx1"/>
                </a:solidFill>
                <a:latin typeface="Arial" pitchFamily="34" charset="0"/>
                <a:cs typeface="Arial" pitchFamily="34" charset="0"/>
              </a:defRPr>
            </a:lvl3pPr>
            <a:lvl4pPr marL="1600200" indent="-228600" algn="r" eaLnBrk="0" hangingPunct="0">
              <a:spcBef>
                <a:spcPct val="30000"/>
              </a:spcBef>
              <a:defRPr sz="1200">
                <a:solidFill>
                  <a:schemeClr val="tx1"/>
                </a:solidFill>
                <a:latin typeface="Arial" pitchFamily="34" charset="0"/>
                <a:cs typeface="Arial" pitchFamily="34" charset="0"/>
              </a:defRPr>
            </a:lvl4pPr>
            <a:lvl5pPr marL="2057400" indent="-228600" algn="r" eaLnBrk="0" hangingPunct="0">
              <a:spcBef>
                <a:spcPct val="30000"/>
              </a:spcBef>
              <a:defRPr sz="1200">
                <a:solidFill>
                  <a:schemeClr val="tx1"/>
                </a:solidFill>
                <a:latin typeface="Arial" pitchFamily="34" charset="0"/>
                <a:cs typeface="Arial" pitchFamily="34" charset="0"/>
              </a:defRPr>
            </a:lvl5pPr>
            <a:lvl6pPr marL="2514600" indent="-228600" algn="r" rtl="1"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algn="r" rtl="1"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algn="r" rtl="1"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algn="r" rtl="1" eaLnBrk="0" fontAlgn="base" hangingPunct="0">
              <a:spcBef>
                <a:spcPct val="30000"/>
              </a:spcBef>
              <a:spcAft>
                <a:spcPct val="0"/>
              </a:spcAft>
              <a:defRPr sz="1200">
                <a:solidFill>
                  <a:schemeClr val="tx1"/>
                </a:solidFill>
                <a:latin typeface="Arial" pitchFamily="34" charset="0"/>
                <a:cs typeface="Arial" pitchFamily="34" charset="0"/>
              </a:defRPr>
            </a:lvl9pPr>
          </a:lstStyle>
          <a:p>
            <a:pPr algn="l" eaLnBrk="1" hangingPunct="1">
              <a:spcBef>
                <a:spcPct val="0"/>
              </a:spcBef>
            </a:pPr>
            <a:fld id="{DBE2B91B-DE33-450F-96A0-FBDAD6DA8C6E}" type="slidenum">
              <a:rPr lang="ar-EG" altLang="en-US" smtClean="0"/>
              <a:pPr algn="l" eaLnBrk="1" hangingPunct="1">
                <a:spcBef>
                  <a:spcPct val="0"/>
                </a:spcBef>
              </a:pPr>
              <a:t>42</a:t>
            </a:fld>
            <a:endParaRPr lang="en-US" altLang="en-US" smtClean="0"/>
          </a:p>
        </p:txBody>
      </p:sp>
      <p:sp>
        <p:nvSpPr>
          <p:cNvPr id="491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lgn="r" eaLnBrk="0" hangingPunct="0">
              <a:spcBef>
                <a:spcPct val="30000"/>
              </a:spcBef>
              <a:defRPr sz="1200">
                <a:solidFill>
                  <a:schemeClr val="tx1"/>
                </a:solidFill>
                <a:latin typeface="Arial" pitchFamily="34" charset="0"/>
                <a:cs typeface="Arial" pitchFamily="34" charset="0"/>
              </a:defRPr>
            </a:lvl1pPr>
            <a:lvl2pPr marL="742950" indent="-285750" algn="r" eaLnBrk="0" hangingPunct="0">
              <a:spcBef>
                <a:spcPct val="30000"/>
              </a:spcBef>
              <a:defRPr sz="1200">
                <a:solidFill>
                  <a:schemeClr val="tx1"/>
                </a:solidFill>
                <a:latin typeface="Arial" pitchFamily="34" charset="0"/>
                <a:cs typeface="Arial" pitchFamily="34" charset="0"/>
              </a:defRPr>
            </a:lvl2pPr>
            <a:lvl3pPr marL="1143000" indent="-228600" algn="r" eaLnBrk="0" hangingPunct="0">
              <a:spcBef>
                <a:spcPct val="30000"/>
              </a:spcBef>
              <a:defRPr sz="1200">
                <a:solidFill>
                  <a:schemeClr val="tx1"/>
                </a:solidFill>
                <a:latin typeface="Arial" pitchFamily="34" charset="0"/>
                <a:cs typeface="Arial" pitchFamily="34" charset="0"/>
              </a:defRPr>
            </a:lvl3pPr>
            <a:lvl4pPr marL="1600200" indent="-228600" algn="r" eaLnBrk="0" hangingPunct="0">
              <a:spcBef>
                <a:spcPct val="30000"/>
              </a:spcBef>
              <a:defRPr sz="1200">
                <a:solidFill>
                  <a:schemeClr val="tx1"/>
                </a:solidFill>
                <a:latin typeface="Arial" pitchFamily="34" charset="0"/>
                <a:cs typeface="Arial" pitchFamily="34" charset="0"/>
              </a:defRPr>
            </a:lvl4pPr>
            <a:lvl5pPr marL="2057400" indent="-228600" algn="r" eaLnBrk="0" hangingPunct="0">
              <a:spcBef>
                <a:spcPct val="30000"/>
              </a:spcBef>
              <a:defRPr sz="1200">
                <a:solidFill>
                  <a:schemeClr val="tx1"/>
                </a:solidFill>
                <a:latin typeface="Arial" pitchFamily="34" charset="0"/>
                <a:cs typeface="Arial" pitchFamily="34" charset="0"/>
              </a:defRPr>
            </a:lvl5pPr>
            <a:lvl6pPr marL="2514600" indent="-228600" algn="r" rtl="1"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algn="r" rtl="1"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algn="r" rtl="1"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algn="r" rtl="1" eaLnBrk="0" fontAlgn="base" hangingPunct="0">
              <a:spcBef>
                <a:spcPct val="30000"/>
              </a:spcBef>
              <a:spcAft>
                <a:spcPct val="0"/>
              </a:spcAft>
              <a:defRPr sz="1200">
                <a:solidFill>
                  <a:schemeClr val="tx1"/>
                </a:solidFill>
                <a:latin typeface="Arial" pitchFamily="34" charset="0"/>
                <a:cs typeface="Arial" pitchFamily="34" charset="0"/>
              </a:defRPr>
            </a:lvl9pPr>
          </a:lstStyle>
          <a:p>
            <a:pPr rtl="0" eaLnBrk="1" hangingPunct="1">
              <a:spcBef>
                <a:spcPct val="0"/>
              </a:spcBef>
            </a:pPr>
            <a:fld id="{46C1B7A9-0892-4BCD-BA1C-EF122B5B6E1C}" type="slidenum">
              <a:rPr lang="ar-EG" altLang="zh-CN">
                <a:latin typeface="Times New Roman" pitchFamily="18" charset="0"/>
                <a:cs typeface="Times New Roman" pitchFamily="18" charset="0"/>
              </a:rPr>
              <a:pPr rtl="0" eaLnBrk="1" hangingPunct="1">
                <a:spcBef>
                  <a:spcPct val="0"/>
                </a:spcBef>
              </a:pPr>
              <a:t>42</a:t>
            </a:fld>
            <a:endParaRPr lang="en-US" altLang="zh-CN">
              <a:latin typeface="Times New Roman" pitchFamily="18" charset="0"/>
              <a:cs typeface="Times New Roman" pitchFamily="18" charset="0"/>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EG" alt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6AD5800-97E4-4ABF-B10B-2FCC3D148287}" type="slidenum">
              <a:rPr lang="en-US" altLang="en-US" smtClean="0"/>
              <a:pPr eaLnBrk="1" hangingPunct="1">
                <a:spcBef>
                  <a:spcPct val="0"/>
                </a:spcBef>
              </a:pPr>
              <a:t>99</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b="1" smtClean="0">
              <a:latin typeface="Verdana" pitchFamily="34" charset="0"/>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xmlns="" val="1899874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990465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74CC4DA-C1F1-4871-8ED8-0091F0B7880F}" type="slidenum">
              <a:rPr lang="en-US" altLang="en-US" smtClean="0"/>
              <a:pPr eaLnBrk="1" hangingPunct="1">
                <a:spcBef>
                  <a:spcPct val="0"/>
                </a:spcBef>
              </a:pPr>
              <a:t>131</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ar-EG" smtClean="0">
              <a:latin typeface="Arial" pitchFamily="34" charset="0"/>
            </a:endParaRPr>
          </a:p>
        </p:txBody>
      </p:sp>
      <p:sp>
        <p:nvSpPr>
          <p:cNvPr id="47108" name="Slide Number Placeholder 3"/>
          <p:cNvSpPr>
            <a:spLocks noGrp="1"/>
          </p:cNvSpPr>
          <p:nvPr>
            <p:ph type="sldNum" sz="quarter" idx="5"/>
          </p:nvPr>
        </p:nvSpPr>
        <p:spPr>
          <a:noFill/>
        </p:spPr>
        <p:txBody>
          <a:bodyPr/>
          <a:lstStyle/>
          <a:p>
            <a:fld id="{A4F808EB-A1BC-45DF-AD29-7BF6D5BB4EC5}" type="slidenum">
              <a:rPr lang="en-US" smtClean="0"/>
              <a:pPr/>
              <a:t>44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r" eaLnBrk="0" hangingPunct="0">
              <a:spcBef>
                <a:spcPct val="30000"/>
              </a:spcBef>
              <a:defRPr sz="1200">
                <a:solidFill>
                  <a:schemeClr val="tx1"/>
                </a:solidFill>
                <a:latin typeface="Arial" pitchFamily="34" charset="0"/>
                <a:cs typeface="Arial" pitchFamily="34" charset="0"/>
              </a:defRPr>
            </a:lvl1pPr>
            <a:lvl2pPr marL="742950" indent="-285750" algn="r" eaLnBrk="0" hangingPunct="0">
              <a:spcBef>
                <a:spcPct val="30000"/>
              </a:spcBef>
              <a:defRPr sz="1200">
                <a:solidFill>
                  <a:schemeClr val="tx1"/>
                </a:solidFill>
                <a:latin typeface="Arial" pitchFamily="34" charset="0"/>
                <a:cs typeface="Arial" pitchFamily="34" charset="0"/>
              </a:defRPr>
            </a:lvl2pPr>
            <a:lvl3pPr marL="1143000" indent="-228600" algn="r" eaLnBrk="0" hangingPunct="0">
              <a:spcBef>
                <a:spcPct val="30000"/>
              </a:spcBef>
              <a:defRPr sz="1200">
                <a:solidFill>
                  <a:schemeClr val="tx1"/>
                </a:solidFill>
                <a:latin typeface="Arial" pitchFamily="34" charset="0"/>
                <a:cs typeface="Arial" pitchFamily="34" charset="0"/>
              </a:defRPr>
            </a:lvl3pPr>
            <a:lvl4pPr marL="1600200" indent="-228600" algn="r" eaLnBrk="0" hangingPunct="0">
              <a:spcBef>
                <a:spcPct val="30000"/>
              </a:spcBef>
              <a:defRPr sz="1200">
                <a:solidFill>
                  <a:schemeClr val="tx1"/>
                </a:solidFill>
                <a:latin typeface="Arial" pitchFamily="34" charset="0"/>
                <a:cs typeface="Arial" pitchFamily="34" charset="0"/>
              </a:defRPr>
            </a:lvl4pPr>
            <a:lvl5pPr marL="2057400" indent="-228600" algn="r" eaLnBrk="0" hangingPunct="0">
              <a:spcBef>
                <a:spcPct val="30000"/>
              </a:spcBef>
              <a:defRPr sz="1200">
                <a:solidFill>
                  <a:schemeClr val="tx1"/>
                </a:solidFill>
                <a:latin typeface="Arial" pitchFamily="34" charset="0"/>
                <a:cs typeface="Arial" pitchFamily="34" charset="0"/>
              </a:defRPr>
            </a:lvl5pPr>
            <a:lvl6pPr marL="2514600" indent="-228600" algn="r" rtl="1"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algn="r" rtl="1"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algn="r" rtl="1"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algn="r" rtl="1" eaLnBrk="0" fontAlgn="base" hangingPunct="0">
              <a:spcBef>
                <a:spcPct val="30000"/>
              </a:spcBef>
              <a:spcAft>
                <a:spcPct val="0"/>
              </a:spcAft>
              <a:defRPr sz="1200">
                <a:solidFill>
                  <a:schemeClr val="tx1"/>
                </a:solidFill>
                <a:latin typeface="Arial" pitchFamily="34" charset="0"/>
                <a:cs typeface="Arial" pitchFamily="34" charset="0"/>
              </a:defRPr>
            </a:lvl9pPr>
          </a:lstStyle>
          <a:p>
            <a:pPr algn="l" eaLnBrk="1" hangingPunct="1">
              <a:spcBef>
                <a:spcPct val="0"/>
              </a:spcBef>
            </a:pPr>
            <a:fld id="{09B09322-890D-424C-BA2E-2888726DA827}" type="slidenum">
              <a:rPr lang="ar-EG" altLang="en-US" smtClean="0"/>
              <a:pPr algn="l" eaLnBrk="1" hangingPunct="1">
                <a:spcBef>
                  <a:spcPct val="0"/>
                </a:spcBef>
              </a:pPr>
              <a:t>48</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Arial" pitchFamily="34" charset="0"/>
                <a:cs typeface="Arial" pitchFamily="34" charset="0"/>
              </a:rPr>
              <a:t>Seen in cirrhosis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ar-EG" smtClean="0">
              <a:latin typeface="Arial" pitchFamily="34" charset="0"/>
            </a:endParaRPr>
          </a:p>
        </p:txBody>
      </p:sp>
      <p:sp>
        <p:nvSpPr>
          <p:cNvPr id="56324" name="Slide Number Placeholder 3"/>
          <p:cNvSpPr>
            <a:spLocks noGrp="1"/>
          </p:cNvSpPr>
          <p:nvPr>
            <p:ph type="sldNum" sz="quarter" idx="5"/>
          </p:nvPr>
        </p:nvSpPr>
        <p:spPr>
          <a:noFill/>
        </p:spPr>
        <p:txBody>
          <a:bodyPr/>
          <a:lstStyle/>
          <a:p>
            <a:fld id="{D55B24EC-AC63-4574-A718-F33048167967}" type="slidenum">
              <a:rPr lang="en-US" smtClean="0"/>
              <a:pPr/>
              <a:t>55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ar-EG" smtClean="0">
              <a:latin typeface="Arial" pitchFamily="34" charset="0"/>
            </a:endParaRPr>
          </a:p>
        </p:txBody>
      </p:sp>
      <p:sp>
        <p:nvSpPr>
          <p:cNvPr id="57348" name="Slide Number Placeholder 3"/>
          <p:cNvSpPr>
            <a:spLocks noGrp="1"/>
          </p:cNvSpPr>
          <p:nvPr>
            <p:ph type="sldNum" sz="quarter" idx="5"/>
          </p:nvPr>
        </p:nvSpPr>
        <p:spPr>
          <a:noFill/>
        </p:spPr>
        <p:txBody>
          <a:bodyPr/>
          <a:lstStyle/>
          <a:p>
            <a:fld id="{B860F233-6AE6-48A0-9D1C-BC712DDFD9D8}" type="slidenum">
              <a:rPr lang="en-US" smtClean="0"/>
              <a:pPr/>
              <a:t>65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ar-EG" smtClean="0">
              <a:latin typeface="Arial" pitchFamily="34" charset="0"/>
            </a:endParaRPr>
          </a:p>
        </p:txBody>
      </p:sp>
      <p:sp>
        <p:nvSpPr>
          <p:cNvPr id="58372" name="Slide Number Placeholder 3"/>
          <p:cNvSpPr>
            <a:spLocks noGrp="1"/>
          </p:cNvSpPr>
          <p:nvPr>
            <p:ph type="sldNum" sz="quarter" idx="5"/>
          </p:nvPr>
        </p:nvSpPr>
        <p:spPr>
          <a:noFill/>
        </p:spPr>
        <p:txBody>
          <a:bodyPr/>
          <a:lstStyle/>
          <a:p>
            <a:fld id="{16A14A8C-721B-47A6-9BE6-695AFE6C2724}" type="slidenum">
              <a:rPr lang="en-US" smtClean="0"/>
              <a:pPr/>
              <a:t>66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ltLang="en-US" smtClean="0"/>
          </a:p>
        </p:txBody>
      </p:sp>
      <p:sp>
        <p:nvSpPr>
          <p:cNvPr id="60420" name="Slide Number Placeholder 3"/>
          <p:cNvSpPr>
            <a:spLocks noGrp="1"/>
          </p:cNvSpPr>
          <p:nvPr>
            <p:ph type="sldNum" sz="quarter" idx="5"/>
          </p:nvPr>
        </p:nvSpPr>
        <p:spPr>
          <a:noFill/>
        </p:spPr>
        <p:txBody>
          <a:bodyPr/>
          <a:lstStyle/>
          <a:p>
            <a:fld id="{B17A4A6D-285F-4AD0-B5D5-F6097009DAC6}" type="slidenum">
              <a:rPr lang="en-US" altLang="en-US" smtClean="0"/>
              <a:pPr/>
              <a:t>68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ar-EG" smtClean="0">
              <a:latin typeface="Arial" pitchFamily="34" charset="0"/>
            </a:endParaRPr>
          </a:p>
        </p:txBody>
      </p:sp>
      <p:sp>
        <p:nvSpPr>
          <p:cNvPr id="60420" name="Slide Number Placeholder 3"/>
          <p:cNvSpPr>
            <a:spLocks noGrp="1"/>
          </p:cNvSpPr>
          <p:nvPr>
            <p:ph type="sldNum" sz="quarter" idx="5"/>
          </p:nvPr>
        </p:nvSpPr>
        <p:spPr>
          <a:noFill/>
        </p:spPr>
        <p:txBody>
          <a:bodyPr/>
          <a:lstStyle/>
          <a:p>
            <a:fld id="{346A7A3F-C111-43AF-858D-A2BFF3125167}" type="slidenum">
              <a:rPr lang="en-US" smtClean="0"/>
              <a:pPr/>
              <a:t>69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826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51AB5433-9F2C-4367-90B8-F6D65E4FD67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ic 1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xmlns=""/>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Data/Image Slide One Line Title: click to add title</a:t>
            </a:r>
            <a:endParaRPr lang="en-US" dirty="0"/>
          </a:p>
        </p:txBody>
      </p:sp>
      <p:cxnSp>
        <p:nvCxnSpPr>
          <p:cNvPr id="10" name="Straight Connector 9"/>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xmlns=""/>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Slide: click to add title</a:t>
            </a:r>
            <a:endParaRPr lang="en-US" dirty="0"/>
          </a:p>
        </p:txBody>
      </p:sp>
      <p:sp>
        <p:nvSpPr>
          <p:cNvPr id="4" name="Content Placeholder 3"/>
          <p:cNvSpPr>
            <a:spLocks noGrp="1"/>
          </p:cNvSpPr>
          <p:nvPr>
            <p:ph sz="half" idx="2" hasCustomPrompt="1"/>
          </p:nvPr>
        </p:nvSpPr>
        <p:spPr>
          <a:xfrm>
            <a:off x="323850" y="1587500"/>
            <a:ext cx="85153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158193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3C6B5F0-D323-4293-BC78-7C619856A9F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962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F2BA5353-DA21-475C-B0AB-346B76D7DF4A}" type="slidenum">
              <a:rPr lang="ar-EG"/>
              <a:pPr>
                <a:defRPr/>
              </a:pPr>
              <a:t>‹#›</a:t>
            </a:fld>
            <a:endParaRPr lang="en-US"/>
          </a:p>
        </p:txBody>
      </p:sp>
    </p:spTree>
    <p:extLst>
      <p:ext uri="{BB962C8B-B14F-4D97-AF65-F5344CB8AC3E}">
        <p14:creationId xmlns:p14="http://schemas.microsoft.com/office/powerpoint/2010/main" xmlns="" val="531957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727291E-79A8-4FF3-880E-0E759805396A}" type="slidenum">
              <a:rPr lang="ar-EG"/>
              <a:pPr>
                <a:defRPr/>
              </a:pPr>
              <a:t>‹#›</a:t>
            </a:fld>
            <a:endParaRPr lang="en-US"/>
          </a:p>
        </p:txBody>
      </p:sp>
    </p:spTree>
    <p:extLst>
      <p:ext uri="{BB962C8B-B14F-4D97-AF65-F5344CB8AC3E}">
        <p14:creationId xmlns:p14="http://schemas.microsoft.com/office/powerpoint/2010/main" xmlns="" val="202401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206500" y="1003300"/>
            <a:ext cx="7734300" cy="5156200"/>
          </a:xfrm>
          <a:prstGeom prst="rect">
            <a:avLst/>
          </a:prstGeom>
          <a:solidFill>
            <a:schemeClr val="tx1"/>
          </a:solidFill>
          <a:ln w="19050">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defRPr/>
            </a:pPr>
            <a:endParaRPr lang="en-US" altLang="en-US" smtClean="0"/>
          </a:p>
        </p:txBody>
      </p:sp>
      <p:sp>
        <p:nvSpPr>
          <p:cNvPr id="4" name="Text Box 4"/>
          <p:cNvSpPr txBox="1">
            <a:spLocks noChangeArrowheads="1"/>
          </p:cNvSpPr>
          <p:nvPr userDrawn="1"/>
        </p:nvSpPr>
        <p:spPr bwMode="auto">
          <a:xfrm>
            <a:off x="1484313" y="6542088"/>
            <a:ext cx="35623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defRPr/>
            </a:pPr>
            <a:r>
              <a:rPr lang="en-US" altLang="en-US" sz="1000" u="none" smtClean="0">
                <a:latin typeface="Arial" charset="0"/>
              </a:rPr>
              <a:t>© 2004, 2002  Elsevier Inc.  All rights reserved.</a:t>
            </a:r>
          </a:p>
        </p:txBody>
      </p:sp>
      <p:sp>
        <p:nvSpPr>
          <p:cNvPr id="302083" name="Rectangle 3"/>
          <p:cNvSpPr>
            <a:spLocks noGrp="1" noChangeArrowheads="1"/>
          </p:cNvSpPr>
          <p:nvPr>
            <p:ph type="ctrTitle"/>
          </p:nvPr>
        </p:nvSpPr>
        <p:spPr>
          <a:xfrm>
            <a:off x="1558925" y="295275"/>
            <a:ext cx="7381875" cy="549275"/>
          </a:xfrm>
          <a:effectLst>
            <a:outerShdw dist="17961" dir="2700000" algn="ctr" rotWithShape="0">
              <a:schemeClr val="bg1"/>
            </a:outerShdw>
          </a:effectLst>
        </p:spPr>
        <p:txBody>
          <a:bodyPr/>
          <a:lstStyle>
            <a:lvl1pPr>
              <a:defRPr sz="2000">
                <a:solidFill>
                  <a:srgbClr val="FFCC00"/>
                </a:solidFill>
              </a:defRPr>
            </a:lvl1pPr>
          </a:lstStyle>
          <a:p>
            <a:pPr lvl="0"/>
            <a:r>
              <a:rPr lang="en-US" altLang="en-US" noProof="0" smtClean="0"/>
              <a:t>Click to edit Master title style</a:t>
            </a:r>
            <a:br>
              <a:rPr lang="en-US" altLang="en-US" noProof="0" smtClean="0"/>
            </a:br>
            <a:r>
              <a:rPr lang="en-US" altLang="en-US" noProof="0" smtClean="0"/>
              <a:t>sdsg</a:t>
            </a:r>
          </a:p>
        </p:txBody>
      </p:sp>
    </p:spTree>
    <p:extLst>
      <p:ext uri="{BB962C8B-B14F-4D97-AF65-F5344CB8AC3E}">
        <p14:creationId xmlns:p14="http://schemas.microsoft.com/office/powerpoint/2010/main" xmlns="" val="26284029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5" r:id="rId13"/>
    <p:sldLayoutId id="2147483667" r:id="rId14"/>
    <p:sldLayoutId id="2147483670" r:id="rId15"/>
    <p:sldLayoutId id="2147483671" r:id="rId16"/>
    <p:sldLayoutId id="2147483672" r:id="rId17"/>
    <p:sldLayoutId id="2147483673"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ZW_UBm4woxB9SM&amp;tbnid=eAsMr3yGPo43rM:&amp;ved=0CAUQjRw&amp;url=http://vector.me/browse/116365/human_brain_sketch_with_eyes_and_cerebrellum_clip_art&amp;ei=q6YOUqqEFoGriAK5toH4Aw&amp;psig=AFQjCNERI4Oe2L9LCJUsAKqbpAZ6Ppb2jQ&amp;ust=1376778240883870" TargetMode="External"/><Relationship Id="rId3" Type="http://schemas.openxmlformats.org/officeDocument/2006/relationships/image" Target="../media/image33.gif"/><Relationship Id="rId7" Type="http://schemas.openxmlformats.org/officeDocument/2006/relationships/image" Target="../media/image36.jpeg"/><Relationship Id="rId2" Type="http://schemas.openxmlformats.org/officeDocument/2006/relationships/hyperlink" Target="http://www.google.com/url?sa=i&amp;rct=j&amp;q=&amp;esrc=s&amp;frm=1&amp;source=images&amp;cd=&amp;cad=rja&amp;docid=tHipzcVmjUZUlM&amp;tbnid=PN2f2iG-DEGP-M:&amp;ved=0CAUQjRw&amp;url=http://blogs.villagevoice.com/runninscared/2012/05/new_jersey_man_2.php&amp;ei=O6cOUsXtE4f2iwLGhIEw&amp;psig=AFQjCNHMVLPaWSXwnSdPkbRY7Om8IfL6kA&amp;ust=1376778422937535" TargetMode="Externa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hyperlink" Target="http://www.google.com/url?sa=i&amp;rct=j&amp;q=&amp;esrc=s&amp;frm=1&amp;source=images&amp;cd=&amp;cad=rja&amp;docid=vt6SdclZg_hnCM&amp;tbnid=Hk0h096rXW29WM:&amp;ved=0CAUQjRw&amp;url=http://www.123rf.com/clipart-vector/anatomy_muscle.html&amp;ei=x6UOUraDHKSujAKG4IHwCQ&amp;psig=AFQjCNEEd0HOc6NBEi6sjjLhm_HTUB-lLA&amp;ust=1376778023219610" TargetMode="External"/><Relationship Id="rId4" Type="http://schemas.openxmlformats.org/officeDocument/2006/relationships/image" Target="../media/image34.png"/><Relationship Id="rId9" Type="http://schemas.openxmlformats.org/officeDocument/2006/relationships/image" Target="../media/image37.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javascript:refimgshow(26)"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6.jpeg"/></Relationships>
</file>

<file path=ppt/slides/_rels/slide8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Liver cirrhosis </a:t>
            </a:r>
            <a:endParaRPr lang="ar-EG" dirty="0"/>
          </a:p>
        </p:txBody>
      </p:sp>
      <p:sp>
        <p:nvSpPr>
          <p:cNvPr id="3" name="Subtitle 2"/>
          <p:cNvSpPr>
            <a:spLocks noGrp="1"/>
          </p:cNvSpPr>
          <p:nvPr>
            <p:ph type="subTitle" idx="1"/>
          </p:nvPr>
        </p:nvSpPr>
        <p:spPr/>
        <p:txBody>
          <a:bodyPr/>
          <a:lstStyle/>
          <a:p>
            <a:r>
              <a:rPr lang="en-US" dirty="0" smtClean="0"/>
              <a:t>By </a:t>
            </a:r>
          </a:p>
          <a:p>
            <a:r>
              <a:rPr lang="en-US" dirty="0" smtClean="0"/>
              <a:t>Dr. Mohamed </a:t>
            </a:r>
            <a:r>
              <a:rPr lang="en-US" dirty="0" err="1" smtClean="0"/>
              <a:t>Abd</a:t>
            </a:r>
            <a:r>
              <a:rPr lang="en-US" dirty="0" smtClean="0"/>
              <a:t> </a:t>
            </a:r>
            <a:r>
              <a:rPr lang="en-US" dirty="0" err="1" smtClean="0"/>
              <a:t>Almoneim</a:t>
            </a:r>
            <a:r>
              <a:rPr lang="en-US" dirty="0" smtClean="0"/>
              <a:t> </a:t>
            </a:r>
            <a:r>
              <a:rPr lang="en-US" dirty="0" err="1" smtClean="0"/>
              <a:t>attia</a:t>
            </a:r>
            <a:r>
              <a:rPr lang="en-US" dirty="0" smtClean="0"/>
              <a:t> </a:t>
            </a:r>
            <a:endParaRPr lang="ar-E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ubtitle 2"/>
          <p:cNvSpPr>
            <a:spLocks noGrp="1"/>
          </p:cNvSpPr>
          <p:nvPr>
            <p:ph type="subTitle" idx="1"/>
          </p:nvPr>
        </p:nvSpPr>
        <p:spPr>
          <a:xfrm>
            <a:off x="357158" y="908050"/>
            <a:ext cx="8482042" cy="5400675"/>
          </a:xfrm>
        </p:spPr>
        <p:txBody>
          <a:bodyPr/>
          <a:lstStyle/>
          <a:p>
            <a:pPr marL="26988" eaLnBrk="1" hangingPunct="1">
              <a:buFont typeface="Arial" pitchFamily="34" charset="0"/>
              <a:buChar char="•"/>
            </a:pPr>
            <a:r>
              <a:rPr lang="hr-HR" altLang="en-US" dirty="0" smtClean="0">
                <a:solidFill>
                  <a:srgbClr val="320E04"/>
                </a:solidFill>
              </a:rPr>
              <a:t> </a:t>
            </a:r>
            <a:r>
              <a:rPr lang="hr-HR" altLang="en-US" sz="3200" dirty="0" smtClean="0">
                <a:solidFill>
                  <a:srgbClr val="320E04"/>
                </a:solidFill>
              </a:rPr>
              <a:t>Diagnosis:   </a:t>
            </a:r>
            <a:r>
              <a:rPr lang="hr-HR" altLang="en-US" sz="2400" dirty="0" smtClean="0">
                <a:solidFill>
                  <a:srgbClr val="320E04"/>
                </a:solidFill>
              </a:rPr>
              <a:t>AST, ALT</a:t>
            </a:r>
            <a:r>
              <a:rPr lang="en-US" altLang="en-US" sz="2400" dirty="0" smtClean="0">
                <a:solidFill>
                  <a:srgbClr val="320E04"/>
                </a:solidFill>
              </a:rPr>
              <a:t> elevated</a:t>
            </a:r>
            <a:r>
              <a:rPr lang="hr-HR" altLang="en-US" sz="2400" dirty="0" smtClean="0">
                <a:solidFill>
                  <a:srgbClr val="320E04"/>
                </a:solidFill>
              </a:rPr>
              <a:t>, </a:t>
            </a:r>
            <a:endParaRPr lang="en-US" altLang="en-US" sz="2400" dirty="0" smtClean="0">
              <a:solidFill>
                <a:srgbClr val="320E04"/>
              </a:solidFill>
            </a:endParaRPr>
          </a:p>
          <a:p>
            <a:pPr marL="26988" eaLnBrk="1" hangingPunct="1">
              <a:buFont typeface="Arial" pitchFamily="34" charset="0"/>
              <a:buChar char="•"/>
            </a:pPr>
            <a:r>
              <a:rPr lang="en-US" altLang="en-US" sz="2400" dirty="0" smtClean="0">
                <a:solidFill>
                  <a:srgbClr val="320E04"/>
                </a:solidFill>
              </a:rPr>
              <a:t>                        Anti HAV </a:t>
            </a:r>
            <a:r>
              <a:rPr lang="hr-HR" altLang="en-US" sz="2400" dirty="0" smtClean="0">
                <a:solidFill>
                  <a:srgbClr val="320E04"/>
                </a:solidFill>
              </a:rPr>
              <a:t>Ig</a:t>
            </a:r>
            <a:r>
              <a:rPr lang="en-US" altLang="en-US" sz="2400" dirty="0" smtClean="0">
                <a:solidFill>
                  <a:srgbClr val="320E04"/>
                </a:solidFill>
              </a:rPr>
              <a:t>M</a:t>
            </a:r>
            <a:r>
              <a:rPr lang="hr-HR" altLang="en-US" sz="2400" dirty="0" smtClean="0">
                <a:solidFill>
                  <a:srgbClr val="320E04"/>
                </a:solidFill>
              </a:rPr>
              <a:t>,</a:t>
            </a:r>
            <a:r>
              <a:rPr lang="en-US" altLang="en-US" sz="2400" dirty="0" smtClean="0">
                <a:solidFill>
                  <a:srgbClr val="320E04"/>
                </a:solidFill>
              </a:rPr>
              <a:t> </a:t>
            </a:r>
            <a:r>
              <a:rPr lang="hr-HR" altLang="en-US" sz="2400" dirty="0" smtClean="0">
                <a:solidFill>
                  <a:srgbClr val="320E04"/>
                </a:solidFill>
              </a:rPr>
              <a:t> IgG</a:t>
            </a:r>
            <a:endParaRPr lang="hr-HR" altLang="en-US" sz="3200" dirty="0" smtClean="0">
              <a:solidFill>
                <a:srgbClr val="320E04"/>
              </a:solidFill>
            </a:endParaRPr>
          </a:p>
          <a:p>
            <a:pPr marL="26988" eaLnBrk="1" hangingPunct="1"/>
            <a:endParaRPr lang="hr-HR" altLang="en-US" sz="3200" dirty="0" smtClean="0">
              <a:solidFill>
                <a:srgbClr val="320E04"/>
              </a:solidFill>
            </a:endParaRPr>
          </a:p>
          <a:p>
            <a:pPr marL="26988" eaLnBrk="1" hangingPunct="1">
              <a:buFont typeface="Arial" pitchFamily="34" charset="0"/>
              <a:buChar char="•"/>
            </a:pPr>
            <a:r>
              <a:rPr lang="hr-HR" altLang="en-US" sz="3200" dirty="0" smtClean="0">
                <a:solidFill>
                  <a:srgbClr val="320E04"/>
                </a:solidFill>
              </a:rPr>
              <a:t>Prevention:</a:t>
            </a:r>
            <a:r>
              <a:rPr lang="hr-HR" altLang="en-US" dirty="0" smtClean="0">
                <a:solidFill>
                  <a:srgbClr val="320E04"/>
                </a:solidFill>
              </a:rPr>
              <a:t> </a:t>
            </a:r>
            <a:r>
              <a:rPr lang="hr-HR" altLang="en-US" sz="2400" dirty="0" smtClean="0">
                <a:solidFill>
                  <a:srgbClr val="320E04"/>
                </a:solidFill>
              </a:rPr>
              <a:t>hygienic measures</a:t>
            </a:r>
          </a:p>
          <a:p>
            <a:pPr marL="26988" eaLnBrk="1" hangingPunct="1"/>
            <a:r>
              <a:rPr lang="hr-HR" altLang="en-US" sz="2400" dirty="0" smtClean="0">
                <a:solidFill>
                  <a:srgbClr val="320E04"/>
                </a:solidFill>
              </a:rPr>
              <a:t>                        passive immunization</a:t>
            </a:r>
            <a:r>
              <a:rPr lang="en-US" altLang="en-US" sz="2400" dirty="0" smtClean="0">
                <a:solidFill>
                  <a:srgbClr val="320E04"/>
                </a:solidFill>
              </a:rPr>
              <a:t> :HAV                    </a:t>
            </a:r>
            <a:r>
              <a:rPr lang="en-US" altLang="en-US" sz="2400" dirty="0" err="1" smtClean="0">
                <a:solidFill>
                  <a:srgbClr val="320E04"/>
                </a:solidFill>
              </a:rPr>
              <a:t>immunoglbulines</a:t>
            </a:r>
            <a:r>
              <a:rPr lang="hr-HR" altLang="en-US" sz="2400" dirty="0" smtClean="0">
                <a:solidFill>
                  <a:srgbClr val="320E04"/>
                </a:solidFill>
              </a:rPr>
              <a:t> </a:t>
            </a:r>
            <a:endParaRPr lang="hr-HR" altLang="en-US" sz="2400" dirty="0" smtClean="0">
              <a:solidFill>
                <a:srgbClr val="320E04"/>
              </a:solidFill>
              <a:cs typeface="Times New Roman" pitchFamily="18" charset="0"/>
            </a:endParaRPr>
          </a:p>
          <a:p>
            <a:pPr marL="26988" eaLnBrk="1" hangingPunct="1"/>
            <a:r>
              <a:rPr lang="hr-HR" altLang="en-US" sz="2400" dirty="0" smtClean="0">
                <a:solidFill>
                  <a:srgbClr val="320E04"/>
                </a:solidFill>
                <a:cs typeface="Times New Roman" pitchFamily="18" charset="0"/>
              </a:rPr>
              <a:t>                        active immunization</a:t>
            </a:r>
            <a:r>
              <a:rPr lang="en-US" altLang="en-US" sz="2400" dirty="0" smtClean="0">
                <a:solidFill>
                  <a:srgbClr val="320E04"/>
                </a:solidFill>
                <a:cs typeface="Times New Roman" pitchFamily="18" charset="0"/>
              </a:rPr>
              <a:t>: HAV vaccine </a:t>
            </a:r>
            <a:endParaRPr lang="hr-HR" altLang="en-US" sz="2400" dirty="0" smtClean="0">
              <a:solidFill>
                <a:srgbClr val="320E04"/>
              </a:solidFill>
            </a:endParaRPr>
          </a:p>
          <a:p>
            <a:pPr marL="26988" eaLnBrk="1" hangingPunct="1">
              <a:buFont typeface="Arial" pitchFamily="34" charset="0"/>
              <a:buChar char="•"/>
            </a:pPr>
            <a:r>
              <a:rPr lang="hr-HR" altLang="en-US" dirty="0" smtClean="0">
                <a:solidFill>
                  <a:srgbClr val="320E04"/>
                </a:solidFill>
              </a:rPr>
              <a:t> </a:t>
            </a:r>
            <a:r>
              <a:rPr lang="hr-HR" altLang="en-US" sz="3200" dirty="0" smtClean="0">
                <a:solidFill>
                  <a:srgbClr val="320E04"/>
                </a:solidFill>
              </a:rPr>
              <a:t>Treatment:</a:t>
            </a:r>
            <a:r>
              <a:rPr lang="hr-HR" altLang="en-US" dirty="0" smtClean="0">
                <a:solidFill>
                  <a:srgbClr val="320E04"/>
                </a:solidFill>
              </a:rPr>
              <a:t> </a:t>
            </a:r>
            <a:r>
              <a:rPr lang="hr-HR" altLang="en-US" sz="2400" dirty="0" smtClean="0">
                <a:solidFill>
                  <a:srgbClr val="320E04"/>
                </a:solidFill>
              </a:rPr>
              <a:t>nospecific, dietary food and long rest</a:t>
            </a:r>
          </a:p>
          <a:p>
            <a:pPr marL="26988" eaLnBrk="1" hangingPunct="1">
              <a:buFont typeface="Arial" pitchFamily="34" charset="0"/>
              <a:buChar char="•"/>
            </a:pPr>
            <a:endParaRPr lang="hr-HR" altLang="en-US" dirty="0" smtClean="0">
              <a:solidFill>
                <a:srgbClr val="320E04"/>
              </a:solidFill>
            </a:endParaRPr>
          </a:p>
          <a:p>
            <a:pPr marL="26988" eaLnBrk="1" hangingPunct="1">
              <a:buFont typeface="Arial" pitchFamily="34" charset="0"/>
              <a:buChar char="•"/>
            </a:pPr>
            <a:r>
              <a:rPr lang="hr-HR" altLang="en-US" sz="2400" dirty="0" smtClean="0">
                <a:solidFill>
                  <a:srgbClr val="FF0000"/>
                </a:solidFill>
              </a:rPr>
              <a:t>CHRONIC LIVER DISEASE DOES NOT OCCUR!</a:t>
            </a:r>
            <a:endParaRPr lang="en-US" altLang="en-US" sz="2400" dirty="0" smtClean="0">
              <a:solidFill>
                <a:srgbClr val="FF0000"/>
              </a:solidFill>
            </a:endParaRPr>
          </a:p>
        </p:txBody>
      </p:sp>
      <p:cxnSp>
        <p:nvCxnSpPr>
          <p:cNvPr id="16387" name="Straight Arrow Connector 4"/>
          <p:cNvCxnSpPr>
            <a:cxnSpLocks noChangeShapeType="1"/>
          </p:cNvCxnSpPr>
          <p:nvPr/>
        </p:nvCxnSpPr>
        <p:spPr bwMode="auto">
          <a:xfrm rot="5400000" flipH="1" flipV="1">
            <a:off x="3392488" y="2106613"/>
            <a:ext cx="357187" cy="1587"/>
          </a:xfrm>
          <a:prstGeom prst="straightConnector1">
            <a:avLst/>
          </a:prstGeom>
          <a:noFill/>
          <a:ln w="9525">
            <a:solidFill>
              <a:schemeClr val="accent1"/>
            </a:solidFill>
            <a:round/>
            <a:headEnd/>
            <a:tailEnd type="arrow" w="med" len="med"/>
          </a:ln>
        </p:spPr>
      </p:cxn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00800"/>
          </a:xfrm>
        </p:spPr>
        <p:txBody>
          <a:bodyPr>
            <a:normAutofit/>
          </a:bodyPr>
          <a:lstStyle/>
          <a:p>
            <a:pPr rtl="1">
              <a:buNone/>
            </a:pPr>
            <a:endParaRPr lang="en-US" b="1" u="sng" dirty="0" smtClean="0"/>
          </a:p>
          <a:p>
            <a:pPr rtl="1">
              <a:buNone/>
            </a:pPr>
            <a:r>
              <a:rPr lang="en-US" b="1" u="sng" dirty="0" smtClean="0"/>
              <a:t>Hepatic encephalopathy:</a:t>
            </a:r>
          </a:p>
          <a:p>
            <a:pPr rtl="1">
              <a:buNone/>
            </a:pPr>
            <a:r>
              <a:rPr lang="en-US" b="1" dirty="0" smtClean="0"/>
              <a:t>Definition</a:t>
            </a:r>
            <a:r>
              <a:rPr lang="en-US" dirty="0" smtClean="0"/>
              <a:t>: complex </a:t>
            </a:r>
            <a:r>
              <a:rPr lang="en-US" dirty="0" err="1" smtClean="0"/>
              <a:t>neuropsychatric</a:t>
            </a:r>
            <a:r>
              <a:rPr lang="en-US" dirty="0" smtClean="0"/>
              <a:t> syndrome complicating acute or chronic liver disease .</a:t>
            </a:r>
          </a:p>
          <a:p>
            <a:pPr rtl="1">
              <a:buNone/>
            </a:pPr>
            <a:r>
              <a:rPr lang="en-US" b="1" dirty="0" smtClean="0"/>
              <a:t>Pathogenesis</a:t>
            </a:r>
            <a:r>
              <a:rPr lang="en-US" dirty="0" smtClean="0"/>
              <a:t>: many factors with lack of detoxification of toxic </a:t>
            </a:r>
            <a:r>
              <a:rPr lang="en-US" dirty="0" err="1" smtClean="0"/>
              <a:t>substaces</a:t>
            </a:r>
            <a:r>
              <a:rPr lang="en-US" dirty="0" smtClean="0"/>
              <a:t> absorbed from intestine due to :</a:t>
            </a:r>
          </a:p>
          <a:p>
            <a:pPr rtl="1">
              <a:buNone/>
            </a:pPr>
            <a:r>
              <a:rPr lang="en-US" dirty="0" smtClean="0"/>
              <a:t>A-  severe </a:t>
            </a:r>
            <a:r>
              <a:rPr lang="en-US" dirty="0" err="1" smtClean="0"/>
              <a:t>hepatocellular</a:t>
            </a:r>
            <a:r>
              <a:rPr lang="en-US" dirty="0" smtClean="0"/>
              <a:t> damage </a:t>
            </a:r>
          </a:p>
          <a:p>
            <a:pPr rtl="1">
              <a:buNone/>
            </a:pPr>
            <a:r>
              <a:rPr lang="en-US" dirty="0" smtClean="0"/>
              <a:t>B- vascular shunt (in portal hypertension).</a:t>
            </a:r>
          </a:p>
          <a:p>
            <a:endParaRPr lang="ar-EG"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629400"/>
          </a:xfrm>
        </p:spPr>
        <p:txBody>
          <a:bodyPr>
            <a:normAutofit fontScale="85000" lnSpcReduction="20000"/>
          </a:bodyPr>
          <a:lstStyle/>
          <a:p>
            <a:pPr rtl="1">
              <a:buNone/>
            </a:pPr>
            <a:r>
              <a:rPr lang="en-US" b="1" dirty="0" smtClean="0"/>
              <a:t>P.P.F:</a:t>
            </a:r>
            <a:endParaRPr lang="en-US" dirty="0" smtClean="0"/>
          </a:p>
          <a:p>
            <a:pPr rtl="1">
              <a:buNone/>
            </a:pPr>
            <a:r>
              <a:rPr lang="en-US" b="1" u="sng" dirty="0" smtClean="0"/>
              <a:t>1-  Ammonia theory:</a:t>
            </a:r>
            <a:endParaRPr lang="en-US" dirty="0" smtClean="0"/>
          </a:p>
          <a:p>
            <a:pPr rtl="1">
              <a:buNone/>
            </a:pPr>
            <a:r>
              <a:rPr lang="en-US" dirty="0" smtClean="0"/>
              <a:t>Increase blood ammonia level (unionized) which when reach the brain  combine with alpha </a:t>
            </a:r>
            <a:r>
              <a:rPr lang="en-US" dirty="0" err="1" smtClean="0"/>
              <a:t>ketoglutaric</a:t>
            </a:r>
            <a:r>
              <a:rPr lang="en-US" dirty="0" smtClean="0"/>
              <a:t> acid to be converted to glutamine which decrease oxygen consumption in Krebs cycle to produce diffuse cerebral inhibition.</a:t>
            </a:r>
          </a:p>
          <a:p>
            <a:pPr rtl="1">
              <a:buNone/>
            </a:pPr>
            <a:r>
              <a:rPr lang="en-US" b="1" dirty="0" smtClean="0"/>
              <a:t>Source of ammonia: </a:t>
            </a:r>
            <a:endParaRPr lang="en-US" dirty="0" smtClean="0"/>
          </a:p>
          <a:p>
            <a:pPr rtl="1">
              <a:buNone/>
            </a:pPr>
            <a:r>
              <a:rPr lang="en-US" dirty="0" smtClean="0"/>
              <a:t>*GIT: (dietary protein- GI hemorrhage )  by bacterial </a:t>
            </a:r>
            <a:r>
              <a:rPr lang="en-US" dirty="0" err="1" smtClean="0"/>
              <a:t>deamination</a:t>
            </a:r>
            <a:r>
              <a:rPr lang="en-US" dirty="0" smtClean="0"/>
              <a:t> of amino acids in the intestine .</a:t>
            </a:r>
          </a:p>
          <a:p>
            <a:pPr rtl="1">
              <a:buNone/>
            </a:pPr>
            <a:r>
              <a:rPr lang="en-US" dirty="0" smtClean="0"/>
              <a:t>*hepatic (decrease urea synthesis).</a:t>
            </a:r>
          </a:p>
          <a:p>
            <a:pPr rtl="1">
              <a:buNone/>
            </a:pPr>
            <a:r>
              <a:rPr lang="en-US" dirty="0" smtClean="0"/>
              <a:t>*renal  (in </a:t>
            </a:r>
            <a:r>
              <a:rPr lang="en-US" dirty="0" err="1" smtClean="0"/>
              <a:t>hepatorenal</a:t>
            </a:r>
            <a:r>
              <a:rPr lang="en-US" dirty="0" smtClean="0"/>
              <a:t> syndrome )</a:t>
            </a:r>
          </a:p>
          <a:p>
            <a:pPr rtl="1">
              <a:buNone/>
            </a:pPr>
            <a:r>
              <a:rPr lang="en-US" b="1" u="sng" dirty="0" smtClean="0"/>
              <a:t>2-Synergism  theory :</a:t>
            </a:r>
            <a:endParaRPr lang="en-US" dirty="0" smtClean="0"/>
          </a:p>
          <a:p>
            <a:pPr rtl="1">
              <a:buNone/>
            </a:pPr>
            <a:r>
              <a:rPr lang="en-US" dirty="0" smtClean="0"/>
              <a:t>Include ammonia and long chain fatty acids (elevated in cirrhosis)</a:t>
            </a:r>
          </a:p>
          <a:p>
            <a:pPr rtl="1">
              <a:buNone/>
            </a:pPr>
            <a:r>
              <a:rPr lang="en-US" dirty="0" smtClean="0"/>
              <a:t>These long chain fatty acids displace </a:t>
            </a:r>
            <a:r>
              <a:rPr lang="en-US" dirty="0" err="1" smtClean="0"/>
              <a:t>neuroactive</a:t>
            </a:r>
            <a:r>
              <a:rPr lang="en-US" dirty="0" smtClean="0"/>
              <a:t> chemicals </a:t>
            </a:r>
            <a:r>
              <a:rPr lang="en-US" dirty="0" err="1" smtClean="0"/>
              <a:t>e.g</a:t>
            </a:r>
            <a:r>
              <a:rPr lang="en-US" dirty="0" smtClean="0"/>
              <a:t> tryptophan from serum albumin.</a:t>
            </a:r>
          </a:p>
          <a:p>
            <a:pPr>
              <a:buNone/>
            </a:pPr>
            <a:endParaRPr lang="ar-EG"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pPr eaLnBrk="1" hangingPunct="1">
              <a:defRPr/>
            </a:pPr>
            <a:r>
              <a:rPr lang="en-US" smtClean="0"/>
              <a:t>Neurotoxins in Liver Disease</a:t>
            </a:r>
          </a:p>
        </p:txBody>
      </p:sp>
      <p:sp>
        <p:nvSpPr>
          <p:cNvPr id="64515" name="Rectangle 3"/>
          <p:cNvSpPr>
            <a:spLocks noGrp="1" noChangeArrowheads="1"/>
          </p:cNvSpPr>
          <p:nvPr>
            <p:ph type="body" idx="1"/>
          </p:nvPr>
        </p:nvSpPr>
        <p:spPr>
          <a:xfrm>
            <a:off x="457200" y="1295400"/>
            <a:ext cx="8229600" cy="5562600"/>
          </a:xfrm>
        </p:spPr>
        <p:txBody>
          <a:bodyPr/>
          <a:lstStyle/>
          <a:p>
            <a:pPr eaLnBrk="1" hangingPunct="1">
              <a:lnSpc>
                <a:spcPct val="90000"/>
              </a:lnSpc>
              <a:defRPr/>
            </a:pPr>
            <a:r>
              <a:rPr lang="en-US" smtClean="0">
                <a:latin typeface="Arial Black" pitchFamily="34" charset="0"/>
              </a:rPr>
              <a:t>Ammonia</a:t>
            </a:r>
          </a:p>
          <a:p>
            <a:pPr lvl="1" eaLnBrk="1" hangingPunct="1">
              <a:lnSpc>
                <a:spcPct val="90000"/>
              </a:lnSpc>
              <a:defRPr/>
            </a:pPr>
            <a:r>
              <a:rPr lang="en-US" smtClean="0">
                <a:latin typeface="Arial Black" pitchFamily="34" charset="0"/>
              </a:rPr>
              <a:t>Normal NH</a:t>
            </a:r>
            <a:r>
              <a:rPr lang="en-US" baseline="-25000" smtClean="0">
                <a:latin typeface="Arial Black" pitchFamily="34" charset="0"/>
              </a:rPr>
              <a:t>3</a:t>
            </a:r>
            <a:r>
              <a:rPr lang="en-US" smtClean="0">
                <a:latin typeface="Arial Black" pitchFamily="34" charset="0"/>
              </a:rPr>
              <a:t> metabolism</a:t>
            </a:r>
          </a:p>
          <a:p>
            <a:pPr lvl="2" eaLnBrk="1" hangingPunct="1">
              <a:lnSpc>
                <a:spcPct val="90000"/>
              </a:lnSpc>
              <a:defRPr/>
            </a:pPr>
            <a:r>
              <a:rPr lang="en-US" smtClean="0">
                <a:latin typeface="Arial Black" pitchFamily="34" charset="0"/>
              </a:rPr>
              <a:t>By-product of protein catabolism by gut flora</a:t>
            </a:r>
          </a:p>
          <a:p>
            <a:pPr lvl="2" eaLnBrk="1" hangingPunct="1">
              <a:lnSpc>
                <a:spcPct val="90000"/>
              </a:lnSpc>
              <a:defRPr/>
            </a:pPr>
            <a:r>
              <a:rPr lang="en-US" smtClean="0">
                <a:latin typeface="Arial Black" pitchFamily="34" charset="0"/>
              </a:rPr>
              <a:t>Absorbed by gut and enters portal vein</a:t>
            </a:r>
          </a:p>
          <a:p>
            <a:pPr lvl="2" eaLnBrk="1" hangingPunct="1">
              <a:lnSpc>
                <a:spcPct val="90000"/>
              </a:lnSpc>
              <a:defRPr/>
            </a:pPr>
            <a:r>
              <a:rPr lang="en-US" smtClean="0">
                <a:latin typeface="Arial Black" pitchFamily="34" charset="0"/>
              </a:rPr>
              <a:t>Metabolized in the liver to urea and glutamine (Krebs cycle)</a:t>
            </a:r>
          </a:p>
          <a:p>
            <a:pPr lvl="1" eaLnBrk="1" hangingPunct="1">
              <a:lnSpc>
                <a:spcPct val="90000"/>
              </a:lnSpc>
              <a:defRPr/>
            </a:pPr>
            <a:r>
              <a:rPr lang="en-US" smtClean="0">
                <a:latin typeface="Arial Black" pitchFamily="34" charset="0"/>
              </a:rPr>
              <a:t>NH</a:t>
            </a:r>
            <a:r>
              <a:rPr lang="en-US" baseline="-25000" smtClean="0">
                <a:latin typeface="Arial Black" pitchFamily="34" charset="0"/>
              </a:rPr>
              <a:t>3 </a:t>
            </a:r>
            <a:r>
              <a:rPr lang="en-US" smtClean="0">
                <a:latin typeface="Arial Black" pitchFamily="34" charset="0"/>
              </a:rPr>
              <a:t>in liver disease</a:t>
            </a:r>
          </a:p>
          <a:p>
            <a:pPr lvl="2" eaLnBrk="1" hangingPunct="1">
              <a:lnSpc>
                <a:spcPct val="90000"/>
              </a:lnSpc>
              <a:defRPr/>
            </a:pPr>
            <a:r>
              <a:rPr lang="en-US" smtClean="0">
                <a:latin typeface="Arial Black" pitchFamily="34" charset="0"/>
              </a:rPr>
              <a:t>Not cleared by the liver</a:t>
            </a:r>
          </a:p>
          <a:p>
            <a:pPr lvl="2" eaLnBrk="1" hangingPunct="1">
              <a:lnSpc>
                <a:spcPct val="90000"/>
              </a:lnSpc>
              <a:defRPr/>
            </a:pPr>
            <a:r>
              <a:rPr lang="en-US" smtClean="0">
                <a:latin typeface="Arial Black" pitchFamily="34" charset="0"/>
              </a:rPr>
              <a:t>Delivered to the brain by systemic circulation</a:t>
            </a:r>
          </a:p>
          <a:p>
            <a:pPr lvl="2" eaLnBrk="1" hangingPunct="1">
              <a:lnSpc>
                <a:spcPct val="90000"/>
              </a:lnSpc>
              <a:defRPr/>
            </a:pPr>
            <a:r>
              <a:rPr lang="en-US" smtClean="0">
                <a:latin typeface="Arial Black" pitchFamily="34" charset="0"/>
              </a:rPr>
              <a:t>Associated with hepatic encep</a:t>
            </a:r>
            <a:r>
              <a:rPr lang="en-US" smtClean="0">
                <a:solidFill>
                  <a:srgbClr val="FFFF99"/>
                </a:solidFill>
                <a:latin typeface="Arial Black" pitchFamily="34" charset="0"/>
              </a:rPr>
              <a:t>h</a:t>
            </a:r>
            <a:r>
              <a:rPr lang="en-US" smtClean="0">
                <a:latin typeface="Arial Black" pitchFamily="34" charset="0"/>
              </a:rPr>
              <a:t>alopathy</a:t>
            </a:r>
          </a:p>
          <a:p>
            <a:pPr lvl="3" eaLnBrk="1" hangingPunct="1">
              <a:lnSpc>
                <a:spcPct val="90000"/>
              </a:lnSpc>
              <a:buFont typeface="Wingdings" pitchFamily="2" charset="2"/>
              <a:buNone/>
              <a:defRPr/>
            </a:pPr>
            <a:r>
              <a:rPr lang="en-US" sz="2800" smtClean="0">
                <a:solidFill>
                  <a:srgbClr val="FF3300"/>
                </a:solidFill>
                <a:latin typeface="Arial Black" pitchFamily="34" charset="0"/>
              </a:rPr>
              <a:t>Not necessarily the cause!</a:t>
            </a:r>
          </a:p>
          <a:p>
            <a:pPr lvl="2" eaLnBrk="1" hangingPunct="1">
              <a:lnSpc>
                <a:spcPct val="90000"/>
              </a:lnSpc>
              <a:buFont typeface="Wingdings" pitchFamily="2" charset="2"/>
              <a:buNone/>
              <a:defRPr/>
            </a:pPr>
            <a:endParaRPr lang="en-US" sz="2800" smtClean="0">
              <a:solidFill>
                <a:srgbClr val="FF3300"/>
              </a:solidFill>
              <a:latin typeface="Arial Black" pitchFamily="34" charset="0"/>
            </a:endParaRPr>
          </a:p>
          <a:p>
            <a:pPr lvl="3" eaLnBrk="1" hangingPunct="1">
              <a:lnSpc>
                <a:spcPct val="90000"/>
              </a:lnSpc>
              <a:defRPr/>
            </a:pPr>
            <a:endParaRPr lang="en-US" smtClean="0">
              <a:latin typeface="Arial Black" pitchFamily="34" charset="0"/>
            </a:endParaRPr>
          </a:p>
          <a:p>
            <a:pPr eaLnBrk="1" hangingPunct="1">
              <a:lnSpc>
                <a:spcPct val="90000"/>
              </a:lnSpc>
              <a:buFont typeface="Wingdings" pitchFamily="2" charset="2"/>
              <a:buNone/>
              <a:defRPr/>
            </a:pPr>
            <a:endParaRPr lang="en-US" sz="2800" smtClean="0"/>
          </a:p>
        </p:txBody>
      </p:sp>
    </p:spTree>
    <p:extLst>
      <p:ext uri="{BB962C8B-B14F-4D97-AF65-F5344CB8AC3E}">
        <p14:creationId xmlns:p14="http://schemas.microsoft.com/office/powerpoint/2010/main" xmlns="" val="2064199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5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5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51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51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5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763000" cy="6629400"/>
          </a:xfrm>
        </p:spPr>
        <p:txBody>
          <a:bodyPr>
            <a:normAutofit fontScale="92500" lnSpcReduction="20000"/>
          </a:bodyPr>
          <a:lstStyle/>
          <a:p>
            <a:pPr rtl="1">
              <a:buNone/>
            </a:pPr>
            <a:r>
              <a:rPr lang="en-US" b="1" u="sng" dirty="0" smtClean="0"/>
              <a:t>3-False neurotransmitters  theory :</a:t>
            </a:r>
            <a:endParaRPr lang="en-US" dirty="0" smtClean="0"/>
          </a:p>
          <a:p>
            <a:pPr rtl="1">
              <a:buNone/>
            </a:pPr>
            <a:r>
              <a:rPr lang="en-US" dirty="0" smtClean="0"/>
              <a:t>With increase aromatic amino acids level  </a:t>
            </a:r>
            <a:r>
              <a:rPr lang="en-US" dirty="0" err="1" smtClean="0"/>
              <a:t>e.g</a:t>
            </a:r>
            <a:r>
              <a:rPr lang="en-US" dirty="0" smtClean="0"/>
              <a:t> phenyl </a:t>
            </a:r>
            <a:r>
              <a:rPr lang="en-US" dirty="0" err="1" smtClean="0"/>
              <a:t>alanine</a:t>
            </a:r>
            <a:r>
              <a:rPr lang="en-US" dirty="0" smtClean="0"/>
              <a:t> which compete with tyrosine  so, there is less conversion to NE and dopamine but increase  level of </a:t>
            </a:r>
            <a:r>
              <a:rPr lang="en-US" dirty="0" err="1" smtClean="0"/>
              <a:t>octopamine</a:t>
            </a:r>
            <a:r>
              <a:rPr lang="en-US" dirty="0" smtClean="0"/>
              <a:t> (weak chemical </a:t>
            </a:r>
            <a:r>
              <a:rPr lang="en-US" dirty="0" err="1" smtClean="0"/>
              <a:t>transimitter</a:t>
            </a:r>
            <a:r>
              <a:rPr lang="en-US" dirty="0" smtClean="0"/>
              <a:t>) leading to manifestations of </a:t>
            </a:r>
            <a:r>
              <a:rPr lang="en-US" dirty="0" err="1" smtClean="0"/>
              <a:t>extrapyramidal</a:t>
            </a:r>
            <a:r>
              <a:rPr lang="en-US" dirty="0" smtClean="0"/>
              <a:t> syndrome which is improved with L, </a:t>
            </a:r>
            <a:r>
              <a:rPr lang="en-US" dirty="0" err="1" smtClean="0"/>
              <a:t>dopa</a:t>
            </a:r>
            <a:r>
              <a:rPr lang="en-US" dirty="0" smtClean="0"/>
              <a:t> and branched chain amino acids.</a:t>
            </a:r>
          </a:p>
          <a:p>
            <a:pPr rtl="1">
              <a:buNone/>
            </a:pPr>
            <a:r>
              <a:rPr lang="en-US" dirty="0" smtClean="0"/>
              <a:t>Also, increased level of tryptophan which is strong inhibitory chemical </a:t>
            </a:r>
            <a:r>
              <a:rPr lang="en-US" dirty="0" err="1" smtClean="0"/>
              <a:t>transimitter</a:t>
            </a:r>
            <a:r>
              <a:rPr lang="en-US" dirty="0" smtClean="0"/>
              <a:t>.</a:t>
            </a:r>
          </a:p>
          <a:p>
            <a:pPr rtl="1">
              <a:buNone/>
            </a:pPr>
            <a:r>
              <a:rPr lang="en-US" b="1" u="sng" dirty="0" smtClean="0"/>
              <a:t>4-GBAB  theory:</a:t>
            </a:r>
            <a:endParaRPr lang="en-US" dirty="0" smtClean="0"/>
          </a:p>
          <a:p>
            <a:pPr rtl="1">
              <a:buNone/>
            </a:pPr>
            <a:r>
              <a:rPr lang="en-US" dirty="0" smtClean="0"/>
              <a:t>GABA level is increased in the brain which produce diffuse cerebral inhibition (act as endogenous benzodiazepines)</a:t>
            </a:r>
          </a:p>
          <a:p>
            <a:pPr rtl="1">
              <a:buNone/>
            </a:pPr>
            <a:r>
              <a:rPr lang="en-US" b="1" u="sng" dirty="0" smtClean="0"/>
              <a:t>5-Inflammation and infection theory:</a:t>
            </a:r>
            <a:endParaRPr lang="en-US" dirty="0" smtClean="0"/>
          </a:p>
          <a:p>
            <a:pPr rtl="1">
              <a:buNone/>
            </a:pPr>
            <a:r>
              <a:rPr lang="en-US" dirty="0" smtClean="0"/>
              <a:t>Infection act to synergizes ammonia effect in the brain.</a:t>
            </a:r>
          </a:p>
          <a:p>
            <a:pPr>
              <a:buNone/>
            </a:pPr>
            <a:endParaRPr lang="ar-EG"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1" name="Rectangle 5"/>
          <p:cNvSpPr>
            <a:spLocks noGrp="1" noRot="1" noChangeArrowheads="1"/>
          </p:cNvSpPr>
          <p:nvPr>
            <p:ph type="title"/>
          </p:nvPr>
        </p:nvSpPr>
        <p:spPr/>
        <p:txBody>
          <a:bodyPr/>
          <a:lstStyle/>
          <a:p>
            <a:pPr eaLnBrk="1" hangingPunct="1">
              <a:defRPr/>
            </a:pPr>
            <a:r>
              <a:rPr lang="en-US" smtClean="0"/>
              <a:t>Neurotoxins in Liver Disease</a:t>
            </a:r>
          </a:p>
        </p:txBody>
      </p:sp>
      <p:sp>
        <p:nvSpPr>
          <p:cNvPr id="55302" name="Rectangle 6"/>
          <p:cNvSpPr>
            <a:spLocks noGrp="1" noChangeArrowheads="1"/>
          </p:cNvSpPr>
          <p:nvPr>
            <p:ph type="body" idx="1"/>
          </p:nvPr>
        </p:nvSpPr>
        <p:spPr>
          <a:xfrm>
            <a:off x="457200" y="1600200"/>
            <a:ext cx="8229600" cy="5257800"/>
          </a:xfrm>
        </p:spPr>
        <p:txBody>
          <a:bodyPr/>
          <a:lstStyle/>
          <a:p>
            <a:pPr eaLnBrk="1" hangingPunct="1">
              <a:lnSpc>
                <a:spcPct val="80000"/>
              </a:lnSpc>
              <a:defRPr/>
            </a:pPr>
            <a:r>
              <a:rPr lang="en-US" smtClean="0">
                <a:latin typeface="Arial Black" pitchFamily="34" charset="0"/>
              </a:rPr>
              <a:t>False neurotransmitters – amino acids</a:t>
            </a:r>
          </a:p>
          <a:p>
            <a:pPr lvl="1" eaLnBrk="1" hangingPunct="1">
              <a:lnSpc>
                <a:spcPct val="80000"/>
              </a:lnSpc>
              <a:defRPr/>
            </a:pPr>
            <a:r>
              <a:rPr lang="en-US" smtClean="0">
                <a:latin typeface="Arial Black" pitchFamily="34" charset="0"/>
              </a:rPr>
              <a:t>Patients with cirrhosis have a decreased ratio of branched-chain amino acids (BCAA) to aromatic acids (AAA), from 3.5:1 to 1:1.</a:t>
            </a:r>
          </a:p>
          <a:p>
            <a:pPr lvl="2" eaLnBrk="1" hangingPunct="1">
              <a:lnSpc>
                <a:spcPct val="80000"/>
              </a:lnSpc>
              <a:defRPr/>
            </a:pPr>
            <a:r>
              <a:rPr lang="en-US" smtClean="0">
                <a:latin typeface="Arial Black" pitchFamily="34" charset="0"/>
              </a:rPr>
              <a:t>BCAA include valine, leucine, and isoleucine</a:t>
            </a:r>
          </a:p>
          <a:p>
            <a:pPr lvl="2" eaLnBrk="1" hangingPunct="1">
              <a:lnSpc>
                <a:spcPct val="80000"/>
              </a:lnSpc>
              <a:defRPr/>
            </a:pPr>
            <a:r>
              <a:rPr lang="en-US" smtClean="0">
                <a:latin typeface="Arial Black" pitchFamily="34" charset="0"/>
              </a:rPr>
              <a:t>AAA include phenylalanine, tyrosine, and tryptophan</a:t>
            </a:r>
          </a:p>
          <a:p>
            <a:pPr lvl="1" eaLnBrk="1" hangingPunct="1">
              <a:lnSpc>
                <a:spcPct val="80000"/>
              </a:lnSpc>
              <a:defRPr/>
            </a:pPr>
            <a:r>
              <a:rPr lang="en-US" smtClean="0">
                <a:latin typeface="Arial Black" pitchFamily="34" charset="0"/>
              </a:rPr>
              <a:t>The decrease in BCAA is caused predominantly by their extensive use by skeletal muscle</a:t>
            </a:r>
          </a:p>
          <a:p>
            <a:pPr lvl="1" eaLnBrk="1" hangingPunct="1">
              <a:lnSpc>
                <a:spcPct val="80000"/>
              </a:lnSpc>
              <a:buFont typeface="Wingdings" pitchFamily="2" charset="2"/>
              <a:buNone/>
              <a:defRPr/>
            </a:pPr>
            <a:endParaRPr lang="en-US" sz="1800" smtClean="0">
              <a:latin typeface="Arial Black" pitchFamily="34" charset="0"/>
            </a:endParaRPr>
          </a:p>
        </p:txBody>
      </p:sp>
    </p:spTree>
    <p:extLst>
      <p:ext uri="{BB962C8B-B14F-4D97-AF65-F5344CB8AC3E}">
        <p14:creationId xmlns:p14="http://schemas.microsoft.com/office/powerpoint/2010/main" xmlns="" val="245415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30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30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build="p"/>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a:lstStyle/>
          <a:p>
            <a:pPr eaLnBrk="1" hangingPunct="1">
              <a:defRPr/>
            </a:pPr>
            <a:r>
              <a:rPr lang="en-US" smtClean="0"/>
              <a:t>Neurotoxins in Liver Disease</a:t>
            </a:r>
          </a:p>
        </p:txBody>
      </p:sp>
      <p:sp>
        <p:nvSpPr>
          <p:cNvPr id="128003" name="Rectangle 3"/>
          <p:cNvSpPr>
            <a:spLocks noGrp="1" noChangeArrowheads="1"/>
          </p:cNvSpPr>
          <p:nvPr>
            <p:ph type="body" idx="1"/>
          </p:nvPr>
        </p:nvSpPr>
        <p:spPr/>
        <p:txBody>
          <a:bodyPr/>
          <a:lstStyle/>
          <a:p>
            <a:pPr eaLnBrk="1" hangingPunct="1">
              <a:defRPr/>
            </a:pPr>
            <a:r>
              <a:rPr lang="en-US" smtClean="0">
                <a:latin typeface="Arial Black" pitchFamily="34" charset="0"/>
              </a:rPr>
              <a:t>False neurotransmitters (cont.)</a:t>
            </a:r>
          </a:p>
          <a:p>
            <a:pPr lvl="1" eaLnBrk="1" hangingPunct="1">
              <a:defRPr/>
            </a:pPr>
            <a:r>
              <a:rPr lang="en-US" smtClean="0">
                <a:latin typeface="Arial Black" pitchFamily="34" charset="0"/>
              </a:rPr>
              <a:t>It has been postulated that the increase in AAA in the CNS may interfere with physiologic neurotransmission by competitively inhibiting “normal” neurotransmitters (i.e., DA, NE) and favoring formation of weak, “false” neurotransmitters (i.e., octopamine)</a:t>
            </a:r>
          </a:p>
          <a:p>
            <a:pPr eaLnBrk="1" hangingPunct="1">
              <a:defRPr/>
            </a:pPr>
            <a:endParaRPr lang="en-US" sz="2800" smtClean="0">
              <a:latin typeface="Arial Black" pitchFamily="34" charset="0"/>
            </a:endParaRPr>
          </a:p>
        </p:txBody>
      </p:sp>
    </p:spTree>
    <p:extLst>
      <p:ext uri="{BB962C8B-B14F-4D97-AF65-F5344CB8AC3E}">
        <p14:creationId xmlns:p14="http://schemas.microsoft.com/office/powerpoint/2010/main" xmlns="" val="3937503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0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defRPr/>
            </a:pPr>
            <a:r>
              <a:rPr lang="en-US" smtClean="0"/>
              <a:t>Neurotoxins in Liver Disease</a:t>
            </a:r>
          </a:p>
        </p:txBody>
      </p:sp>
      <p:sp>
        <p:nvSpPr>
          <p:cNvPr id="80899" name="Rectangle 3"/>
          <p:cNvSpPr>
            <a:spLocks noGrp="1" noChangeArrowheads="1"/>
          </p:cNvSpPr>
          <p:nvPr>
            <p:ph type="body" idx="1"/>
          </p:nvPr>
        </p:nvSpPr>
        <p:spPr/>
        <p:txBody>
          <a:bodyPr/>
          <a:lstStyle/>
          <a:p>
            <a:pPr lvl="1" eaLnBrk="1" hangingPunct="1">
              <a:lnSpc>
                <a:spcPct val="90000"/>
              </a:lnSpc>
              <a:defRPr/>
            </a:pPr>
            <a:r>
              <a:rPr lang="en-US" sz="3200" dirty="0" smtClean="0">
                <a:latin typeface="Arial Black" pitchFamily="34" charset="0"/>
              </a:rPr>
              <a:t>This attractive hypothesis raises the possibility that correction of the AAA:BCAA ratio may lead to amelioration of hepatic encephalopathy</a:t>
            </a:r>
          </a:p>
          <a:p>
            <a:pPr eaLnBrk="1" hangingPunct="1">
              <a:lnSpc>
                <a:spcPct val="90000"/>
              </a:lnSpc>
              <a:defRPr/>
            </a:pPr>
            <a:endParaRPr lang="en-US" sz="2400" dirty="0" smtClean="0">
              <a:latin typeface="Arial Black" pitchFamily="34" charset="0"/>
            </a:endParaRPr>
          </a:p>
        </p:txBody>
      </p:sp>
    </p:spTree>
    <p:extLst>
      <p:ext uri="{BB962C8B-B14F-4D97-AF65-F5344CB8AC3E}">
        <p14:creationId xmlns:p14="http://schemas.microsoft.com/office/powerpoint/2010/main" xmlns="" val="833552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Pathophysiology – Other factors</a:t>
            </a:r>
          </a:p>
        </p:txBody>
      </p:sp>
      <p:sp>
        <p:nvSpPr>
          <p:cNvPr id="5" name="Content Placeholder 4"/>
          <p:cNvSpPr>
            <a:spLocks noGrp="1"/>
          </p:cNvSpPr>
          <p:nvPr>
            <p:ph sz="half" idx="2"/>
          </p:nvPr>
        </p:nvSpPr>
        <p:spPr/>
        <p:txBody>
          <a:bodyPr>
            <a:normAutofit/>
          </a:bodyPr>
          <a:lstStyle/>
          <a:p>
            <a:pPr>
              <a:lnSpc>
                <a:spcPts val="2000"/>
              </a:lnSpc>
            </a:pPr>
            <a:r>
              <a:rPr lang="en-US" sz="2800" dirty="0" smtClean="0"/>
              <a:t>GABA</a:t>
            </a:r>
            <a:r>
              <a:rPr lang="en-US" sz="2800" dirty="0"/>
              <a:t>/benzodiazepine receptor complex</a:t>
            </a:r>
          </a:p>
          <a:p>
            <a:pPr>
              <a:lnSpc>
                <a:spcPts val="2000"/>
              </a:lnSpc>
            </a:pPr>
            <a:endParaRPr lang="en-US" sz="2800" dirty="0"/>
          </a:p>
          <a:p>
            <a:pPr>
              <a:lnSpc>
                <a:spcPts val="2000"/>
              </a:lnSpc>
            </a:pPr>
            <a:r>
              <a:rPr lang="en-US" sz="2800" dirty="0"/>
              <a:t>Branched-chain amino acids</a:t>
            </a:r>
          </a:p>
          <a:p>
            <a:pPr>
              <a:lnSpc>
                <a:spcPts val="2000"/>
              </a:lnSpc>
            </a:pPr>
            <a:endParaRPr lang="en-US" sz="2800" dirty="0"/>
          </a:p>
          <a:p>
            <a:pPr>
              <a:lnSpc>
                <a:spcPts val="2000"/>
              </a:lnSpc>
            </a:pPr>
            <a:r>
              <a:rPr lang="en-US" sz="2800" dirty="0"/>
              <a:t>Serotonin </a:t>
            </a:r>
          </a:p>
          <a:p>
            <a:pPr>
              <a:lnSpc>
                <a:spcPts val="2000"/>
              </a:lnSpc>
            </a:pPr>
            <a:endParaRPr lang="en-US" sz="2800" dirty="0"/>
          </a:p>
          <a:p>
            <a:pPr>
              <a:lnSpc>
                <a:spcPts val="2000"/>
              </a:lnSpc>
            </a:pPr>
            <a:r>
              <a:rPr lang="en-US" sz="2800" dirty="0"/>
              <a:t>Zinc </a:t>
            </a:r>
          </a:p>
          <a:p>
            <a:pPr>
              <a:lnSpc>
                <a:spcPts val="2000"/>
              </a:lnSpc>
            </a:pPr>
            <a:endParaRPr lang="en-US" sz="2800" dirty="0"/>
          </a:p>
          <a:p>
            <a:pPr>
              <a:lnSpc>
                <a:spcPts val="2000"/>
              </a:lnSpc>
            </a:pPr>
            <a:r>
              <a:rPr lang="en-US" sz="2800" dirty="0"/>
              <a:t>Manganese</a:t>
            </a:r>
          </a:p>
          <a:p>
            <a:pPr>
              <a:lnSpc>
                <a:spcPts val="2000"/>
              </a:lnSpc>
              <a:spcBef>
                <a:spcPts val="2800"/>
              </a:spcBef>
            </a:pPr>
            <a:endParaRPr lang="en-US" sz="2800" dirty="0"/>
          </a:p>
        </p:txBody>
      </p:sp>
      <p:sp>
        <p:nvSpPr>
          <p:cNvPr id="6" name="Content Placeholder 5"/>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xmlns="" val="2231491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http://blogs.villagevoice.com/runninscared/intestines.jpg">
            <a:hlinkClick r:id="rId2"/>
          </p:cNvPr>
          <p:cNvPicPr>
            <a:picLocks noChangeAspect="1" noChangeArrowheads="1"/>
          </p:cNvPicPr>
          <p:nvPr/>
        </p:nvPicPr>
        <p:blipFill>
          <a:blip r:embed="rId3" cstate="print"/>
          <a:srcRect/>
          <a:stretch>
            <a:fillRect/>
          </a:stretch>
        </p:blipFill>
        <p:spPr bwMode="auto">
          <a:xfrm>
            <a:off x="749300" y="4712612"/>
            <a:ext cx="1828800" cy="1828801"/>
          </a:xfrm>
          <a:prstGeom prst="rect">
            <a:avLst/>
          </a:prstGeom>
          <a:noFill/>
        </p:spPr>
      </p:pic>
      <p:pic>
        <p:nvPicPr>
          <p:cNvPr id="48" name="Picture 47" descr="Liver_cirrhosis.jpg"/>
          <p:cNvPicPr>
            <a:picLocks noChangeAspect="1"/>
          </p:cNvPicPr>
          <p:nvPr/>
        </p:nvPicPr>
        <p:blipFill>
          <a:blip r:embed="rId4">
            <a:extLst>
              <a:ext uri="{BEBA8EAE-BF5A-486C-A8C5-ECC9F3942E4B}">
                <a14:imgProps xmlns:a14="http://schemas.microsoft.com/office/drawing/2010/main" xmlns="">
                  <a14:imgLayer r:embed="">
                    <a14:imgEffect>
                      <a14:backgroundRemoval t="0" b="100000" l="1397" r="100000"/>
                    </a14:imgEffect>
                  </a14:imgLayer>
                </a14:imgProps>
              </a:ext>
            </a:extLst>
          </a:blip>
          <a:stretch>
            <a:fillRect/>
          </a:stretch>
        </p:blipFill>
        <p:spPr>
          <a:xfrm>
            <a:off x="609600" y="3028470"/>
            <a:ext cx="2829520" cy="1822930"/>
          </a:xfrm>
          <a:prstGeom prst="rect">
            <a:avLst/>
          </a:prstGeom>
        </p:spPr>
      </p:pic>
      <p:sp>
        <p:nvSpPr>
          <p:cNvPr id="4" name="Title 3"/>
          <p:cNvSpPr>
            <a:spLocks noGrp="1"/>
          </p:cNvSpPr>
          <p:nvPr>
            <p:ph type="title"/>
          </p:nvPr>
        </p:nvSpPr>
        <p:spPr/>
        <p:txBody>
          <a:bodyPr>
            <a:normAutofit/>
          </a:bodyPr>
          <a:lstStyle/>
          <a:p>
            <a:r>
              <a:rPr lang="en-US" sz="3600" dirty="0" smtClean="0"/>
              <a:t>Pathophysiology</a:t>
            </a:r>
            <a:endParaRPr lang="en-US" sz="3600" dirty="0"/>
          </a:p>
        </p:txBody>
      </p:sp>
      <p:pic>
        <p:nvPicPr>
          <p:cNvPr id="9" name="Picture 8" descr="http://us.cdn4.123rf.com/168nwm/alila/alila1210/alila121000019/15842434-skeletal-muscle-structure.jpg">
            <a:hlinkClick r:id="rId5"/>
          </p:cNvPr>
          <p:cNvPicPr>
            <a:picLocks noChangeAspect="1" noChangeArrowheads="1"/>
          </p:cNvPicPr>
          <p:nvPr/>
        </p:nvPicPr>
        <p:blipFill>
          <a:blip r:embed="rId6" cstate="print"/>
          <a:srcRect l="51429" r="5714" b="45714"/>
          <a:stretch>
            <a:fillRect/>
          </a:stretch>
        </p:blipFill>
        <p:spPr bwMode="auto">
          <a:xfrm rot="551361">
            <a:off x="6784814" y="2332066"/>
            <a:ext cx="1807019" cy="2288855"/>
          </a:xfrm>
          <a:prstGeom prst="rect">
            <a:avLst/>
          </a:prstGeom>
          <a:noFill/>
        </p:spPr>
      </p:pic>
      <p:pic>
        <p:nvPicPr>
          <p:cNvPr id="10" name="Picture 4" descr="Vector of a kidney and uric the person in a cut — Stock Vector #4950779"/>
          <p:cNvPicPr>
            <a:picLocks noChangeAspect="1" noChangeArrowheads="1"/>
          </p:cNvPicPr>
          <p:nvPr/>
        </p:nvPicPr>
        <p:blipFill>
          <a:blip r:embed="rId7" cstate="print"/>
          <a:srcRect l="51873" r="10375" b="70557"/>
          <a:stretch>
            <a:fillRect/>
          </a:stretch>
        </p:blipFill>
        <p:spPr bwMode="auto">
          <a:xfrm>
            <a:off x="3658872" y="4419600"/>
            <a:ext cx="1573528" cy="1611988"/>
          </a:xfrm>
          <a:prstGeom prst="rect">
            <a:avLst/>
          </a:prstGeom>
          <a:noFill/>
        </p:spPr>
      </p:pic>
      <p:cxnSp>
        <p:nvCxnSpPr>
          <p:cNvPr id="19" name="Straight Arrow Connector 18"/>
          <p:cNvCxnSpPr/>
          <p:nvPr/>
        </p:nvCxnSpPr>
        <p:spPr>
          <a:xfrm>
            <a:off x="3479800" y="3982763"/>
            <a:ext cx="0" cy="13655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98800" y="6381690"/>
            <a:ext cx="840269" cy="400110"/>
          </a:xfrm>
          <a:prstGeom prst="rect">
            <a:avLst/>
          </a:prstGeom>
          <a:noFill/>
        </p:spPr>
        <p:txBody>
          <a:bodyPr wrap="none" rtlCol="0">
            <a:spAutoFit/>
          </a:bodyPr>
          <a:lstStyle/>
          <a:p>
            <a:r>
              <a:rPr lang="en-US" sz="2000" b="1" dirty="0" smtClean="0">
                <a:latin typeface="Arial"/>
                <a:cs typeface="Arial"/>
              </a:rPr>
              <a:t>Urine</a:t>
            </a:r>
            <a:endParaRPr lang="en-US" sz="2000" b="1" dirty="0">
              <a:latin typeface="Arial"/>
              <a:cs typeface="Arial"/>
            </a:endParaRPr>
          </a:p>
        </p:txBody>
      </p:sp>
      <p:sp>
        <p:nvSpPr>
          <p:cNvPr id="21" name="TextBox 20"/>
          <p:cNvSpPr txBox="1"/>
          <p:nvPr/>
        </p:nvSpPr>
        <p:spPr>
          <a:xfrm>
            <a:off x="1828800" y="6381690"/>
            <a:ext cx="1295400" cy="400110"/>
          </a:xfrm>
          <a:prstGeom prst="rect">
            <a:avLst/>
          </a:prstGeom>
          <a:noFill/>
        </p:spPr>
        <p:txBody>
          <a:bodyPr wrap="square" rtlCol="0">
            <a:spAutoFit/>
          </a:bodyPr>
          <a:lstStyle/>
          <a:p>
            <a:r>
              <a:rPr lang="en-US" sz="2000" b="1" dirty="0" smtClean="0">
                <a:latin typeface="Arial"/>
                <a:cs typeface="Arial"/>
              </a:rPr>
              <a:t>Feces</a:t>
            </a:r>
            <a:endParaRPr lang="en-US" sz="2000" b="1" dirty="0">
              <a:latin typeface="Arial"/>
              <a:cs typeface="Arial"/>
            </a:endParaRPr>
          </a:p>
        </p:txBody>
      </p:sp>
      <p:sp>
        <p:nvSpPr>
          <p:cNvPr id="22" name="TextBox 21"/>
          <p:cNvSpPr txBox="1"/>
          <p:nvPr/>
        </p:nvSpPr>
        <p:spPr>
          <a:xfrm>
            <a:off x="3098800" y="5261915"/>
            <a:ext cx="754984" cy="400110"/>
          </a:xfrm>
          <a:prstGeom prst="rect">
            <a:avLst/>
          </a:prstGeom>
          <a:noFill/>
        </p:spPr>
        <p:txBody>
          <a:bodyPr wrap="none" rtlCol="0">
            <a:spAutoFit/>
          </a:bodyPr>
          <a:lstStyle/>
          <a:p>
            <a:r>
              <a:rPr lang="en-US" sz="2000" b="1" dirty="0" smtClean="0">
                <a:latin typeface="Arial"/>
                <a:cs typeface="Arial"/>
              </a:rPr>
              <a:t>Urea</a:t>
            </a:r>
            <a:endParaRPr lang="en-US" sz="2000" b="1" dirty="0">
              <a:latin typeface="Arial"/>
              <a:cs typeface="Arial"/>
            </a:endParaRPr>
          </a:p>
        </p:txBody>
      </p:sp>
      <p:cxnSp>
        <p:nvCxnSpPr>
          <p:cNvPr id="24" name="Straight Arrow Connector 23"/>
          <p:cNvCxnSpPr/>
          <p:nvPr/>
        </p:nvCxnSpPr>
        <p:spPr>
          <a:xfrm>
            <a:off x="3479800" y="5598458"/>
            <a:ext cx="3" cy="8779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394200" y="3385000"/>
            <a:ext cx="0" cy="1661158"/>
          </a:xfrm>
          <a:prstGeom prst="straightConnector1">
            <a:avLst/>
          </a:prstGeom>
          <a:ln w="25400">
            <a:solidFill>
              <a:schemeClr val="tx1"/>
            </a:solidFill>
            <a:tailEnd type="arrow"/>
          </a:ln>
          <a:effectLst>
            <a:outerShdw blurRad="50800" dist="38100" dir="2700000" algn="tl" rotWithShape="0">
              <a:schemeClr val="bg1">
                <a:alpha val="43000"/>
              </a:scheme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559300" y="3074104"/>
            <a:ext cx="0" cy="1962909"/>
          </a:xfrm>
          <a:prstGeom prst="straightConnector1">
            <a:avLst/>
          </a:prstGeom>
          <a:ln w="25400">
            <a:solidFill>
              <a:schemeClr val="tx1"/>
            </a:solidFill>
            <a:tailEnd type="arrow"/>
          </a:ln>
          <a:effectLst>
            <a:outerShdw blurRad="50800" dist="38100" dir="2700000" algn="tl" rotWithShape="0">
              <a:schemeClr val="bg1">
                <a:alpha val="43000"/>
              </a:schemeClr>
            </a:outerShdw>
          </a:effectLst>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91000" y="2596058"/>
            <a:ext cx="744114" cy="461665"/>
          </a:xfrm>
          <a:prstGeom prst="rect">
            <a:avLst/>
          </a:prstGeom>
          <a:solidFill>
            <a:srgbClr val="FFFF00">
              <a:alpha val="14000"/>
            </a:srgbClr>
          </a:solidFill>
          <a:effectLst>
            <a:glow rad="711200">
              <a:srgbClr val="FFFF00">
                <a:alpha val="28000"/>
              </a:srgbClr>
            </a:glow>
            <a:softEdge rad="63500"/>
          </a:effectLst>
        </p:spPr>
        <p:txBody>
          <a:bodyPr wrap="none" rtlCol="0">
            <a:spAutoFit/>
          </a:bodyPr>
          <a:lstStyle/>
          <a:p>
            <a:r>
              <a:rPr lang="en-US" b="1" dirty="0" smtClean="0">
                <a:latin typeface="Arial"/>
                <a:cs typeface="Arial"/>
              </a:rPr>
              <a:t>NH</a:t>
            </a:r>
            <a:r>
              <a:rPr lang="en-US" b="1" baseline="-25000" dirty="0" smtClean="0">
                <a:latin typeface="Arial"/>
                <a:cs typeface="Arial"/>
              </a:rPr>
              <a:t>3</a:t>
            </a:r>
            <a:endParaRPr lang="en-US" b="1" baseline="-25000" dirty="0">
              <a:latin typeface="Arial"/>
              <a:cs typeface="Arial"/>
            </a:endParaRPr>
          </a:p>
        </p:txBody>
      </p:sp>
      <p:cxnSp>
        <p:nvCxnSpPr>
          <p:cNvPr id="32" name="Straight Arrow Connector 31"/>
          <p:cNvCxnSpPr/>
          <p:nvPr/>
        </p:nvCxnSpPr>
        <p:spPr>
          <a:xfrm>
            <a:off x="1054100" y="2833012"/>
            <a:ext cx="31516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91100" y="2833012"/>
            <a:ext cx="2673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5" idx="2"/>
            <a:endCxn id="35" idx="2"/>
          </p:cNvCxnSpPr>
          <p:nvPr/>
        </p:nvCxnSpPr>
        <p:spPr>
          <a:xfrm>
            <a:off x="7727483" y="3643987"/>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711700" y="4064194"/>
            <a:ext cx="0" cy="987544"/>
          </a:xfrm>
          <a:prstGeom prst="straightConnector1">
            <a:avLst/>
          </a:prstGeom>
          <a:ln w="25400">
            <a:solidFill>
              <a:schemeClr val="tx1"/>
            </a:solidFill>
            <a:tailEnd type="arrow"/>
          </a:ln>
          <a:effectLst>
            <a:outerShdw blurRad="50800" dist="38100" dir="2700000" algn="tl" rotWithShape="0">
              <a:schemeClr val="bg1">
                <a:alpha val="43000"/>
              </a:schemeClr>
            </a:outerShdw>
          </a:effectLst>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622583" y="3422590"/>
            <a:ext cx="6858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p:cNvSpPr>
          <p:nvPr/>
        </p:nvSpPr>
        <p:spPr>
          <a:xfrm>
            <a:off x="1447800" y="3701990"/>
            <a:ext cx="941832" cy="512061"/>
          </a:xfrm>
          <a:prstGeom prst="ellipse">
            <a:avLst/>
          </a:prstGeom>
          <a:solidFill>
            <a:srgbClr val="FFFFFF">
              <a:alpha val="30000"/>
            </a:srgbClr>
          </a:solidFill>
          <a:ln>
            <a:noFill/>
          </a:ln>
          <a:effectLst>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4698999" y="4052212"/>
            <a:ext cx="23987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p:cNvSpPr>
            <a:spLocks noChangeAspect="1"/>
          </p:cNvSpPr>
          <p:nvPr/>
        </p:nvSpPr>
        <p:spPr>
          <a:xfrm>
            <a:off x="1447800" y="3151656"/>
            <a:ext cx="1627092" cy="492794"/>
          </a:xfrm>
          <a:prstGeom prst="ellipse">
            <a:avLst/>
          </a:prstGeom>
          <a:solidFill>
            <a:srgbClr val="FFFFFF">
              <a:alpha val="30000"/>
            </a:srgbClr>
          </a:solidFill>
          <a:ln>
            <a:noFill/>
          </a:ln>
          <a:effectLst>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1583268" y="3149480"/>
            <a:ext cx="1676400" cy="400110"/>
          </a:xfrm>
          <a:prstGeom prst="rect">
            <a:avLst/>
          </a:prstGeom>
          <a:noFill/>
          <a:effectLst>
            <a:softEdge rad="114300"/>
          </a:effectLst>
        </p:spPr>
        <p:txBody>
          <a:bodyPr wrap="square" rtlCol="0">
            <a:spAutoFit/>
          </a:bodyPr>
          <a:lstStyle/>
          <a:p>
            <a:r>
              <a:rPr lang="en-US" sz="2000" b="1" dirty="0" smtClean="0">
                <a:latin typeface="Arial"/>
                <a:cs typeface="Arial"/>
              </a:rPr>
              <a:t>Glutamine</a:t>
            </a:r>
            <a:endParaRPr lang="en-US" sz="2000" b="1" dirty="0">
              <a:latin typeface="Arial"/>
              <a:cs typeface="Arial"/>
            </a:endParaRPr>
          </a:p>
        </p:txBody>
      </p:sp>
      <p:sp>
        <p:nvSpPr>
          <p:cNvPr id="59" name="Oval 58"/>
          <p:cNvSpPr>
            <a:spLocks/>
          </p:cNvSpPr>
          <p:nvPr/>
        </p:nvSpPr>
        <p:spPr>
          <a:xfrm>
            <a:off x="1219200" y="5280857"/>
            <a:ext cx="914400" cy="402333"/>
          </a:xfrm>
          <a:prstGeom prst="ellipse">
            <a:avLst/>
          </a:prstGeom>
          <a:solidFill>
            <a:srgbClr val="FFFFFF">
              <a:alpha val="30000"/>
            </a:srgbClr>
          </a:solidFill>
          <a:ln>
            <a:noFill/>
          </a:ln>
          <a:effectLst>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p:cNvSpPr>
          <p:nvPr/>
        </p:nvSpPr>
        <p:spPr>
          <a:xfrm>
            <a:off x="457200" y="5149790"/>
            <a:ext cx="2438400" cy="664461"/>
          </a:xfrm>
          <a:prstGeom prst="ellipse">
            <a:avLst/>
          </a:prstGeom>
          <a:solidFill>
            <a:srgbClr val="FFFFFF">
              <a:alpha val="30000"/>
            </a:srgbClr>
          </a:solidFill>
          <a:ln>
            <a:noFill/>
          </a:ln>
          <a:effectLst>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1066800" y="3854390"/>
            <a:ext cx="0" cy="1063752"/>
          </a:xfrm>
          <a:prstGeom prst="straightConnector1">
            <a:avLst/>
          </a:prstGeom>
          <a:ln w="25400">
            <a:solidFill>
              <a:schemeClr val="tx1"/>
            </a:solidFill>
            <a:tailEnd type="arrow"/>
          </a:ln>
          <a:effectLst>
            <a:outerShdw blurRad="50800" dist="38100" dir="2700000" algn="tl" rotWithShape="0">
              <a:schemeClr val="bg1">
                <a:alpha val="43000"/>
              </a:scheme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66800" y="2833012"/>
            <a:ext cx="0" cy="64922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Oval 56"/>
          <p:cNvSpPr>
            <a:spLocks/>
          </p:cNvSpPr>
          <p:nvPr/>
        </p:nvSpPr>
        <p:spPr>
          <a:xfrm>
            <a:off x="609600" y="3447992"/>
            <a:ext cx="914400" cy="512061"/>
          </a:xfrm>
          <a:prstGeom prst="ellipse">
            <a:avLst/>
          </a:prstGeom>
          <a:solidFill>
            <a:srgbClr val="FFFFFF">
              <a:alpha val="30000"/>
            </a:srgbClr>
          </a:solidFill>
          <a:ln>
            <a:noFill/>
          </a:ln>
          <a:effectLst>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Arrow Connector 41"/>
          <p:cNvCxnSpPr>
            <a:cxnSpLocks noChangeAspect="1"/>
          </p:cNvCxnSpPr>
          <p:nvPr/>
        </p:nvCxnSpPr>
        <p:spPr>
          <a:xfrm flipV="1">
            <a:off x="1320800" y="3358177"/>
            <a:ext cx="286512" cy="2865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320802" y="3697252"/>
            <a:ext cx="286512" cy="2926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596094" y="3759080"/>
            <a:ext cx="965071" cy="400110"/>
          </a:xfrm>
          <a:prstGeom prst="rect">
            <a:avLst/>
          </a:prstGeom>
          <a:noFill/>
        </p:spPr>
        <p:txBody>
          <a:bodyPr wrap="square" rtlCol="0">
            <a:spAutoFit/>
          </a:bodyPr>
          <a:lstStyle/>
          <a:p>
            <a:r>
              <a:rPr lang="en-US" sz="2000" b="1" dirty="0" smtClean="0">
                <a:latin typeface="Arial"/>
                <a:cs typeface="Arial"/>
              </a:rPr>
              <a:t>Urea</a:t>
            </a:r>
            <a:endParaRPr lang="en-US" sz="2000" b="1" dirty="0">
              <a:latin typeface="Arial"/>
              <a:cs typeface="Arial"/>
            </a:endParaRPr>
          </a:p>
        </p:txBody>
      </p:sp>
      <p:sp>
        <p:nvSpPr>
          <p:cNvPr id="12" name="TextBox 11"/>
          <p:cNvSpPr txBox="1"/>
          <p:nvPr/>
        </p:nvSpPr>
        <p:spPr>
          <a:xfrm>
            <a:off x="762000" y="5261915"/>
            <a:ext cx="1949573" cy="400110"/>
          </a:xfrm>
          <a:prstGeom prst="rect">
            <a:avLst/>
          </a:prstGeom>
          <a:noFill/>
        </p:spPr>
        <p:txBody>
          <a:bodyPr wrap="none" rtlCol="0">
            <a:spAutoFit/>
          </a:bodyPr>
          <a:lstStyle/>
          <a:p>
            <a:r>
              <a:rPr lang="en-US" sz="2000" b="1" dirty="0" smtClean="0">
                <a:latin typeface="Arial"/>
                <a:cs typeface="Arial"/>
              </a:rPr>
              <a:t>NH</a:t>
            </a:r>
            <a:r>
              <a:rPr lang="en-US" sz="2000" b="1" baseline="-25000" dirty="0" smtClean="0">
                <a:latin typeface="Arial"/>
                <a:cs typeface="Arial"/>
              </a:rPr>
              <a:t>3</a:t>
            </a:r>
            <a:r>
              <a:rPr lang="en-US" sz="2000" b="1" dirty="0" smtClean="0">
                <a:latin typeface="Arial"/>
                <a:cs typeface="Arial"/>
              </a:rPr>
              <a:t>        NH</a:t>
            </a:r>
            <a:r>
              <a:rPr lang="en-US" sz="2000" b="1" baseline="-25000" dirty="0" smtClean="0">
                <a:latin typeface="Arial"/>
                <a:cs typeface="Arial"/>
              </a:rPr>
              <a:t>4</a:t>
            </a:r>
            <a:r>
              <a:rPr lang="en-US" sz="2000" b="1" dirty="0" smtClean="0">
                <a:latin typeface="Arial"/>
                <a:cs typeface="Arial"/>
              </a:rPr>
              <a:t>+ </a:t>
            </a:r>
            <a:endParaRPr lang="en-US" sz="2000" b="1" dirty="0">
              <a:latin typeface="Arial"/>
              <a:cs typeface="Arial"/>
            </a:endParaRPr>
          </a:p>
        </p:txBody>
      </p:sp>
      <p:cxnSp>
        <p:nvCxnSpPr>
          <p:cNvPr id="14" name="Straight Connector 13"/>
          <p:cNvCxnSpPr/>
          <p:nvPr/>
        </p:nvCxnSpPr>
        <p:spPr>
          <a:xfrm flipH="1" flipV="1">
            <a:off x="1778000" y="5347612"/>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1397000" y="5500012"/>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p:cNvSpPr>
            <a:spLocks noChangeAspect="1"/>
          </p:cNvSpPr>
          <p:nvPr/>
        </p:nvSpPr>
        <p:spPr>
          <a:xfrm>
            <a:off x="7097744" y="3778190"/>
            <a:ext cx="1353639" cy="505353"/>
          </a:xfrm>
          <a:prstGeom prst="ellipse">
            <a:avLst/>
          </a:prstGeom>
          <a:solidFill>
            <a:srgbClr val="FFFFFF">
              <a:alpha val="30000"/>
            </a:srgbClr>
          </a:solidFill>
          <a:ln>
            <a:noFill/>
          </a:ln>
          <a:effectLst>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2849031" y="3396045"/>
            <a:ext cx="1536192" cy="0"/>
          </a:xfrm>
          <a:prstGeom prst="line">
            <a:avLst/>
          </a:prstGeom>
          <a:ln w="25400">
            <a:solidFill>
              <a:schemeClr val="tx1"/>
            </a:solidFill>
          </a:ln>
          <a:effectLst>
            <a:outerShdw blurRad="50800" dist="38100" dir="2700000" algn="tl" rotWithShape="0">
              <a:schemeClr val="bg1">
                <a:alpha val="43000"/>
              </a:schemeClr>
            </a:outerShdw>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90033" y="3466980"/>
            <a:ext cx="838200" cy="400110"/>
          </a:xfrm>
          <a:prstGeom prst="rect">
            <a:avLst/>
          </a:prstGeom>
          <a:noFill/>
        </p:spPr>
        <p:txBody>
          <a:bodyPr wrap="square" rtlCol="0">
            <a:spAutoFit/>
          </a:bodyPr>
          <a:lstStyle/>
          <a:p>
            <a:r>
              <a:rPr lang="en-US" sz="2000" b="1" dirty="0" smtClean="0">
                <a:latin typeface="Arial"/>
                <a:cs typeface="Arial"/>
              </a:rPr>
              <a:t>NH</a:t>
            </a:r>
            <a:r>
              <a:rPr lang="en-US" sz="2000" b="1" baseline="-25000" dirty="0" smtClean="0">
                <a:latin typeface="Arial"/>
                <a:cs typeface="Arial"/>
              </a:rPr>
              <a:t>3</a:t>
            </a:r>
            <a:endParaRPr lang="en-US" sz="2000" b="1" baseline="-25000" dirty="0">
              <a:latin typeface="Arial"/>
              <a:cs typeface="Arial"/>
            </a:endParaRPr>
          </a:p>
        </p:txBody>
      </p:sp>
      <p:cxnSp>
        <p:nvCxnSpPr>
          <p:cNvPr id="18" name="Straight Connector 17"/>
          <p:cNvCxnSpPr/>
          <p:nvPr/>
        </p:nvCxnSpPr>
        <p:spPr>
          <a:xfrm>
            <a:off x="2249767" y="3993177"/>
            <a:ext cx="1231392" cy="0"/>
          </a:xfrm>
          <a:prstGeom prst="line">
            <a:avLst/>
          </a:prstGeom>
          <a:ln w="25400">
            <a:solidFill>
              <a:schemeClr val="tx1"/>
            </a:solidFill>
          </a:ln>
          <a:effectLst>
            <a:outerShdw blurRad="50800" dist="38100" dir="2700000" algn="tl" rotWithShape="0">
              <a:schemeClr val="bg1">
                <a:alpha val="43000"/>
              </a:scheme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09800" y="5601612"/>
            <a:ext cx="0" cy="874774"/>
          </a:xfrm>
          <a:prstGeom prst="straightConnector1">
            <a:avLst/>
          </a:prstGeom>
          <a:ln w="25400">
            <a:solidFill>
              <a:schemeClr val="tx1"/>
            </a:solidFill>
            <a:tailEnd type="arrow"/>
          </a:ln>
          <a:effectLst>
            <a:outerShdw blurRad="50800" dist="38100" dir="2700000" algn="tl" rotWithShape="0">
              <a:schemeClr val="bg1">
                <a:alpha val="43000"/>
              </a:scheme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397000" y="5423812"/>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97000" y="5500012"/>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079783" y="3828990"/>
            <a:ext cx="1447800" cy="400110"/>
          </a:xfrm>
          <a:prstGeom prst="rect">
            <a:avLst/>
          </a:prstGeom>
          <a:noFill/>
        </p:spPr>
        <p:txBody>
          <a:bodyPr wrap="square" rtlCol="0">
            <a:spAutoFit/>
          </a:bodyPr>
          <a:lstStyle/>
          <a:p>
            <a:r>
              <a:rPr lang="en-US" sz="2000" b="1" dirty="0" smtClean="0">
                <a:latin typeface="Arial"/>
                <a:cs typeface="Arial"/>
              </a:rPr>
              <a:t>Glutamine</a:t>
            </a:r>
            <a:endParaRPr lang="en-US" sz="2000" b="1" dirty="0">
              <a:latin typeface="Arial"/>
              <a:cs typeface="Arial"/>
            </a:endParaRPr>
          </a:p>
        </p:txBody>
      </p:sp>
      <p:sp>
        <p:nvSpPr>
          <p:cNvPr id="62" name="Oval 61"/>
          <p:cNvSpPr>
            <a:spLocks noChangeAspect="1"/>
          </p:cNvSpPr>
          <p:nvPr/>
        </p:nvSpPr>
        <p:spPr>
          <a:xfrm>
            <a:off x="7003583" y="3244790"/>
            <a:ext cx="1353639" cy="505353"/>
          </a:xfrm>
          <a:prstGeom prst="ellipse">
            <a:avLst/>
          </a:prstGeom>
          <a:solidFill>
            <a:srgbClr val="FFFFFF">
              <a:alpha val="30000"/>
            </a:srgbClr>
          </a:solidFill>
          <a:ln>
            <a:noFill/>
          </a:ln>
          <a:effectLst>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a:off x="7663983" y="2833012"/>
            <a:ext cx="0" cy="509013"/>
          </a:xfrm>
          <a:prstGeom prst="straightConnector1">
            <a:avLst/>
          </a:prstGeom>
          <a:ln w="25400">
            <a:solidFill>
              <a:schemeClr val="tx1"/>
            </a:solidFill>
            <a:tailEnd type="arrow"/>
          </a:ln>
          <a:effectLst>
            <a:outerShdw blurRad="50800" dist="38100" dir="2700000" algn="tl" rotWithShape="0">
              <a:schemeClr val="bg1">
                <a:alpha val="43000"/>
              </a:scheme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663983" y="3607712"/>
            <a:ext cx="0" cy="329178"/>
          </a:xfrm>
          <a:prstGeom prst="straightConnector1">
            <a:avLst/>
          </a:prstGeom>
          <a:ln w="25400">
            <a:solidFill>
              <a:schemeClr val="tx1"/>
            </a:solidFill>
            <a:tailEnd type="arrow"/>
          </a:ln>
          <a:effectLst>
            <a:outerShdw blurRad="50800" dist="38100" dir="2700000" algn="tl" rotWithShape="0">
              <a:schemeClr val="bg1">
                <a:alpha val="43000"/>
              </a:schemeClr>
            </a:outerShdw>
          </a:effectLst>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308383" y="3243877"/>
            <a:ext cx="838200" cy="400110"/>
          </a:xfrm>
          <a:prstGeom prst="rect">
            <a:avLst/>
          </a:prstGeom>
          <a:noFill/>
        </p:spPr>
        <p:txBody>
          <a:bodyPr wrap="square" rtlCol="0">
            <a:spAutoFit/>
          </a:bodyPr>
          <a:lstStyle/>
          <a:p>
            <a:r>
              <a:rPr lang="en-US" sz="2000" b="1" dirty="0" smtClean="0">
                <a:latin typeface="Arial"/>
                <a:cs typeface="Arial"/>
              </a:rPr>
              <a:t>NH</a:t>
            </a:r>
            <a:r>
              <a:rPr lang="en-US" sz="2000" b="1" baseline="-25000" dirty="0" smtClean="0">
                <a:latin typeface="Arial"/>
                <a:cs typeface="Arial"/>
              </a:rPr>
              <a:t>3</a:t>
            </a:r>
            <a:endParaRPr lang="en-US" sz="2000" b="1" baseline="-25000" dirty="0">
              <a:latin typeface="Arial"/>
              <a:cs typeface="Arial"/>
            </a:endParaRPr>
          </a:p>
        </p:txBody>
      </p:sp>
      <p:sp>
        <p:nvSpPr>
          <p:cNvPr id="63" name="Oval 62"/>
          <p:cNvSpPr>
            <a:spLocks noChangeAspect="1"/>
          </p:cNvSpPr>
          <p:nvPr/>
        </p:nvSpPr>
        <p:spPr>
          <a:xfrm>
            <a:off x="4178300" y="5101637"/>
            <a:ext cx="1353639" cy="505353"/>
          </a:xfrm>
          <a:prstGeom prst="ellipse">
            <a:avLst/>
          </a:prstGeom>
          <a:solidFill>
            <a:srgbClr val="FFFFFF">
              <a:alpha val="30000"/>
            </a:srgbClr>
          </a:solidFill>
          <a:ln>
            <a:noFill/>
          </a:ln>
          <a:effectLst>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4305300" y="5113916"/>
            <a:ext cx="1643102" cy="400110"/>
          </a:xfrm>
          <a:prstGeom prst="rect">
            <a:avLst/>
          </a:prstGeom>
          <a:noFill/>
        </p:spPr>
        <p:txBody>
          <a:bodyPr wrap="square" rtlCol="0" anchor="ctr">
            <a:spAutoFit/>
          </a:bodyPr>
          <a:lstStyle/>
          <a:p>
            <a:r>
              <a:rPr lang="en-US" sz="2000" b="1" dirty="0" smtClean="0">
                <a:latin typeface="Arial"/>
                <a:cs typeface="Arial"/>
              </a:rPr>
              <a:t>Glutamine</a:t>
            </a:r>
            <a:endParaRPr lang="en-US" sz="2000" b="1" dirty="0">
              <a:latin typeface="Arial"/>
              <a:cs typeface="Arial"/>
            </a:endParaRPr>
          </a:p>
        </p:txBody>
      </p:sp>
      <p:pic>
        <p:nvPicPr>
          <p:cNvPr id="8" name="Picture 10" descr="http://png-3.vector.me/files/images/2/6/261652/brain_thumb">
            <a:hlinkClick r:id="rId8"/>
          </p:cNvPr>
          <p:cNvPicPr>
            <a:picLocks noChangeAspect="1" noChangeArrowheads="1"/>
          </p:cNvPicPr>
          <p:nvPr/>
        </p:nvPicPr>
        <p:blipFill>
          <a:blip r:embed="rId9" cstate="print"/>
          <a:srcRect/>
          <a:stretch>
            <a:fillRect/>
          </a:stretch>
        </p:blipFill>
        <p:spPr bwMode="auto">
          <a:xfrm>
            <a:off x="3657600" y="1219200"/>
            <a:ext cx="1831846" cy="1450212"/>
          </a:xfrm>
          <a:prstGeom prst="rect">
            <a:avLst/>
          </a:prstGeom>
          <a:noFill/>
        </p:spPr>
      </p:pic>
      <p:cxnSp>
        <p:nvCxnSpPr>
          <p:cNvPr id="40" name="Straight Arrow Connector 39"/>
          <p:cNvCxnSpPr/>
          <p:nvPr/>
        </p:nvCxnSpPr>
        <p:spPr>
          <a:xfrm flipV="1">
            <a:off x="4572000" y="2057400"/>
            <a:ext cx="0" cy="5212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54486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00800"/>
          </a:xfrm>
        </p:spPr>
        <p:txBody>
          <a:bodyPr>
            <a:normAutofit/>
          </a:bodyPr>
          <a:lstStyle/>
          <a:p>
            <a:pPr rtl="1">
              <a:buNone/>
            </a:pPr>
            <a:r>
              <a:rPr lang="en-US" b="1" u="sng" dirty="0" smtClean="0"/>
              <a:t>P.P.F:</a:t>
            </a:r>
            <a:endParaRPr lang="en-US" dirty="0" smtClean="0"/>
          </a:p>
          <a:p>
            <a:pPr rtl="1">
              <a:buNone/>
            </a:pPr>
            <a:r>
              <a:rPr lang="en-US" b="1" u="sng" dirty="0" smtClean="0"/>
              <a:t>A</a:t>
            </a:r>
            <a:r>
              <a:rPr lang="en-US" dirty="0" smtClean="0"/>
              <a:t>: </a:t>
            </a:r>
            <a:r>
              <a:rPr lang="en-US" dirty="0" err="1" smtClean="0"/>
              <a:t>azotemia</a:t>
            </a:r>
            <a:endParaRPr lang="en-US" dirty="0" smtClean="0"/>
          </a:p>
          <a:p>
            <a:pPr rtl="1">
              <a:buNone/>
            </a:pPr>
            <a:r>
              <a:rPr lang="en-US" b="1" u="sng" dirty="0" smtClean="0"/>
              <a:t>B</a:t>
            </a:r>
            <a:r>
              <a:rPr lang="en-US" dirty="0" smtClean="0"/>
              <a:t>: bleeding.</a:t>
            </a:r>
          </a:p>
          <a:p>
            <a:pPr rtl="1">
              <a:buNone/>
            </a:pPr>
            <a:r>
              <a:rPr lang="en-US" b="1" u="sng" dirty="0" smtClean="0"/>
              <a:t>C</a:t>
            </a:r>
            <a:r>
              <a:rPr lang="en-US" dirty="0" smtClean="0"/>
              <a:t>: constipation (increased ammonia formation due to increased gut transit time).</a:t>
            </a:r>
          </a:p>
          <a:p>
            <a:pPr rtl="1">
              <a:buNone/>
            </a:pPr>
            <a:r>
              <a:rPr lang="en-US" b="1" u="sng" dirty="0" smtClean="0"/>
              <a:t>D</a:t>
            </a:r>
            <a:r>
              <a:rPr lang="en-US" dirty="0" smtClean="0"/>
              <a:t>:  diet(protein) and drugs (diuretics,, CNS inhibitors as benzodiazepines, alcohol;, narcotics…etc)</a:t>
            </a:r>
          </a:p>
          <a:p>
            <a:pPr rtl="1">
              <a:buNone/>
            </a:pPr>
            <a:r>
              <a:rPr lang="en-US" b="1" u="sng" dirty="0" smtClean="0"/>
              <a:t>E</a:t>
            </a:r>
            <a:r>
              <a:rPr lang="en-US" dirty="0" smtClean="0"/>
              <a:t>: electrolyte imbalance  ( hypo or </a:t>
            </a:r>
            <a:r>
              <a:rPr lang="en-US" dirty="0" err="1" smtClean="0"/>
              <a:t>hyperkalaemia</a:t>
            </a:r>
            <a:r>
              <a:rPr lang="en-US" dirty="0" smtClean="0"/>
              <a:t>)</a:t>
            </a:r>
          </a:p>
          <a:p>
            <a:pPr rtl="1">
              <a:buNone/>
            </a:pPr>
            <a:r>
              <a:rPr lang="en-US" b="1" u="sng" dirty="0" smtClean="0"/>
              <a:t>F</a:t>
            </a:r>
            <a:r>
              <a:rPr lang="en-US" dirty="0" smtClean="0"/>
              <a:t>: febrile illness (tissue catabolism = infection).</a:t>
            </a:r>
          </a:p>
          <a:p>
            <a:endParaRPr lang="ar-E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100" y="1484313"/>
            <a:ext cx="7499350" cy="2665412"/>
          </a:xfrm>
        </p:spPr>
        <p:txBody>
          <a:bodyPr/>
          <a:lstStyle/>
          <a:p>
            <a:pPr>
              <a:defRPr/>
            </a:pPr>
            <a:r>
              <a:rPr lang="en-US" sz="6000" dirty="0" smtClean="0">
                <a:solidFill>
                  <a:schemeClr val="tx1"/>
                </a:solidFill>
              </a:rPr>
              <a:t>   Hepatitis B virus</a:t>
            </a:r>
            <a:endParaRPr lang="ar-EG" sz="60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 10719.jpg                                                      0018E5CEMacintosh HD                   BBA75E1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152400"/>
            <a:ext cx="8610600" cy="636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608569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1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381000"/>
            <a:ext cx="83058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8466284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fontScale="85000" lnSpcReduction="20000"/>
          </a:bodyPr>
          <a:lstStyle/>
          <a:p>
            <a:pPr rtl="1">
              <a:buNone/>
            </a:pPr>
            <a:r>
              <a:rPr lang="en-US" b="1" u="sng" dirty="0" smtClean="0"/>
              <a:t>Clinical picture:</a:t>
            </a:r>
            <a:endParaRPr lang="en-US" dirty="0" smtClean="0"/>
          </a:p>
          <a:p>
            <a:pPr rtl="1">
              <a:buNone/>
            </a:pPr>
            <a:r>
              <a:rPr lang="en-US" dirty="0" smtClean="0"/>
              <a:t>1-  Hepatic </a:t>
            </a:r>
            <a:r>
              <a:rPr lang="en-US" dirty="0" err="1" smtClean="0"/>
              <a:t>precoma</a:t>
            </a:r>
            <a:r>
              <a:rPr lang="en-US" dirty="0" smtClean="0"/>
              <a:t>:</a:t>
            </a:r>
          </a:p>
          <a:p>
            <a:pPr rtl="1">
              <a:buNone/>
            </a:pPr>
            <a:r>
              <a:rPr lang="en-US" dirty="0" smtClean="0"/>
              <a:t>*Psychiatric ( lack of concentration, disturbed </a:t>
            </a:r>
            <a:r>
              <a:rPr lang="en-US" dirty="0" err="1" smtClean="0"/>
              <a:t>moode</a:t>
            </a:r>
            <a:r>
              <a:rPr lang="en-US" dirty="0" smtClean="0"/>
              <a:t>, altered personality…)</a:t>
            </a:r>
          </a:p>
          <a:p>
            <a:pPr rtl="1">
              <a:buNone/>
            </a:pPr>
            <a:r>
              <a:rPr lang="en-US" dirty="0" smtClean="0"/>
              <a:t>*Neurological :( tremor, rigidity)</a:t>
            </a:r>
          </a:p>
          <a:p>
            <a:pPr rtl="1">
              <a:buNone/>
            </a:pPr>
            <a:r>
              <a:rPr lang="en-US" dirty="0" smtClean="0"/>
              <a:t>*imperfect performance.</a:t>
            </a:r>
          </a:p>
          <a:p>
            <a:pPr rtl="1">
              <a:buNone/>
            </a:pPr>
            <a:r>
              <a:rPr lang="en-US" dirty="0" smtClean="0"/>
              <a:t>*Disturbed conscious state (insomnia and </a:t>
            </a:r>
            <a:r>
              <a:rPr lang="en-US" dirty="0" err="1" smtClean="0"/>
              <a:t>hypersomnia</a:t>
            </a:r>
            <a:r>
              <a:rPr lang="en-US" dirty="0" smtClean="0"/>
              <a:t>).</a:t>
            </a:r>
          </a:p>
          <a:p>
            <a:pPr rtl="1">
              <a:buNone/>
            </a:pPr>
            <a:r>
              <a:rPr lang="en-US" dirty="0" smtClean="0"/>
              <a:t>*Flapping tremors.</a:t>
            </a:r>
          </a:p>
          <a:p>
            <a:pPr rtl="1">
              <a:buNone/>
            </a:pPr>
            <a:r>
              <a:rPr lang="en-US" dirty="0" smtClean="0"/>
              <a:t>*</a:t>
            </a:r>
            <a:r>
              <a:rPr lang="en-US" dirty="0" err="1" smtClean="0"/>
              <a:t>Dysartheria</a:t>
            </a:r>
            <a:r>
              <a:rPr lang="en-US" dirty="0" smtClean="0"/>
              <a:t>.</a:t>
            </a:r>
          </a:p>
          <a:p>
            <a:pPr rtl="1">
              <a:buNone/>
            </a:pPr>
            <a:r>
              <a:rPr lang="en-US" dirty="0" smtClean="0"/>
              <a:t>2- Hepatic coma.</a:t>
            </a:r>
          </a:p>
          <a:p>
            <a:pPr rtl="1">
              <a:buNone/>
            </a:pPr>
            <a:r>
              <a:rPr lang="en-US" b="1" u="sng" dirty="0" smtClean="0"/>
              <a:t>Investigations:</a:t>
            </a:r>
            <a:endParaRPr lang="en-US" dirty="0" smtClean="0"/>
          </a:p>
          <a:p>
            <a:pPr rtl="1">
              <a:buNone/>
            </a:pPr>
            <a:r>
              <a:rPr lang="en-US" dirty="0" smtClean="0"/>
              <a:t>1-  Liver function tests (</a:t>
            </a:r>
            <a:r>
              <a:rPr lang="en-US" dirty="0" err="1" smtClean="0"/>
              <a:t>bilirubin</a:t>
            </a:r>
            <a:r>
              <a:rPr lang="en-US" dirty="0" smtClean="0"/>
              <a:t> , albumin, SGOT, SGPT, ammonia….etc).</a:t>
            </a:r>
          </a:p>
          <a:p>
            <a:pPr rtl="1">
              <a:buNone/>
            </a:pPr>
            <a:r>
              <a:rPr lang="en-US" dirty="0" smtClean="0"/>
              <a:t>2-For rupture esophageal </a:t>
            </a:r>
            <a:r>
              <a:rPr lang="en-US" dirty="0" err="1" smtClean="0"/>
              <a:t>varices</a:t>
            </a:r>
            <a:r>
              <a:rPr lang="en-US" dirty="0" smtClean="0"/>
              <a:t>.</a:t>
            </a:r>
          </a:p>
          <a:p>
            <a:pPr>
              <a:buNone/>
            </a:pPr>
            <a:r>
              <a:rPr lang="en-US" dirty="0" smtClean="0"/>
              <a:t>3-For hepatic encephalopathy (EEG, CT brain). </a:t>
            </a:r>
            <a:endParaRPr lang="ar-EG"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629400"/>
          </a:xfrm>
        </p:spPr>
        <p:txBody>
          <a:bodyPr>
            <a:normAutofit fontScale="85000" lnSpcReduction="20000"/>
          </a:bodyPr>
          <a:lstStyle/>
          <a:p>
            <a:pPr rtl="1">
              <a:buNone/>
            </a:pPr>
            <a:r>
              <a:rPr lang="en-US" dirty="0" smtClean="0"/>
              <a:t>Treatment of ammonia theory= </a:t>
            </a:r>
            <a:r>
              <a:rPr lang="en-US" dirty="0" err="1" smtClean="0"/>
              <a:t>hyperammoniaemia</a:t>
            </a:r>
            <a:endParaRPr lang="en-US" dirty="0" smtClean="0"/>
          </a:p>
          <a:p>
            <a:pPr rtl="1">
              <a:buNone/>
            </a:pPr>
            <a:r>
              <a:rPr lang="en-US" dirty="0" smtClean="0"/>
              <a:t>1-Decrease </a:t>
            </a:r>
            <a:r>
              <a:rPr lang="en-US" dirty="0" err="1" smtClean="0"/>
              <a:t>ammoniogenic</a:t>
            </a:r>
            <a:r>
              <a:rPr lang="en-US" dirty="0" smtClean="0"/>
              <a:t> substances:</a:t>
            </a:r>
          </a:p>
          <a:p>
            <a:pPr rtl="1">
              <a:buNone/>
            </a:pPr>
            <a:r>
              <a:rPr lang="en-US" dirty="0" smtClean="0"/>
              <a:t>*prevention of GIT bleeding.</a:t>
            </a:r>
          </a:p>
          <a:p>
            <a:pPr rtl="1">
              <a:buNone/>
            </a:pPr>
            <a:r>
              <a:rPr lang="en-US" dirty="0" smtClean="0"/>
              <a:t>*dietary protein restriction to decrease ammonia formation.</a:t>
            </a:r>
          </a:p>
          <a:p>
            <a:pPr rtl="1">
              <a:buNone/>
            </a:pPr>
            <a:r>
              <a:rPr lang="en-US" dirty="0" smtClean="0"/>
              <a:t>*  give vegetable proteins (high in branched chain and low in aromatic </a:t>
            </a:r>
            <a:r>
              <a:rPr lang="en-US" dirty="0" err="1" smtClean="0"/>
              <a:t>amin</a:t>
            </a:r>
            <a:r>
              <a:rPr lang="en-US" dirty="0" smtClean="0"/>
              <a:t> </a:t>
            </a:r>
            <a:r>
              <a:rPr lang="en-US" dirty="0" err="1" smtClean="0"/>
              <a:t>oacids</a:t>
            </a:r>
            <a:r>
              <a:rPr lang="en-US" dirty="0" smtClean="0"/>
              <a:t> )so, this help to </a:t>
            </a:r>
            <a:r>
              <a:rPr lang="en-US" dirty="0" err="1" smtClean="0"/>
              <a:t>resore</a:t>
            </a:r>
            <a:r>
              <a:rPr lang="en-US" dirty="0" smtClean="0"/>
              <a:t> balance between both.</a:t>
            </a:r>
          </a:p>
          <a:p>
            <a:pPr rtl="1">
              <a:buNone/>
            </a:pPr>
            <a:r>
              <a:rPr lang="en-US" dirty="0" smtClean="0"/>
              <a:t>*use </a:t>
            </a:r>
            <a:r>
              <a:rPr lang="en-US" dirty="0" err="1" smtClean="0"/>
              <a:t>lactulose</a:t>
            </a:r>
            <a:r>
              <a:rPr lang="en-US" dirty="0" smtClean="0"/>
              <a:t> cleansing  enema and daily bowel wash out using 1% dextrose cleansing enema.</a:t>
            </a:r>
          </a:p>
          <a:p>
            <a:pPr rtl="1">
              <a:buNone/>
            </a:pPr>
            <a:r>
              <a:rPr lang="en-US" dirty="0" smtClean="0"/>
              <a:t>2- Inhibit production and absorption of ammonia:</a:t>
            </a:r>
          </a:p>
          <a:p>
            <a:pPr rtl="1">
              <a:buNone/>
            </a:pPr>
            <a:r>
              <a:rPr lang="en-US" dirty="0" smtClean="0"/>
              <a:t>*Antibiotics:</a:t>
            </a:r>
          </a:p>
          <a:p>
            <a:pPr rtl="1">
              <a:buNone/>
            </a:pPr>
            <a:r>
              <a:rPr lang="en-US" dirty="0" smtClean="0"/>
              <a:t>-neomycin but its side effects limits its use so, use </a:t>
            </a:r>
          </a:p>
          <a:p>
            <a:pPr rtl="1">
              <a:buNone/>
            </a:pPr>
            <a:r>
              <a:rPr lang="en-US" dirty="0" smtClean="0"/>
              <a:t>-</a:t>
            </a:r>
            <a:r>
              <a:rPr lang="en-US" dirty="0" err="1" smtClean="0"/>
              <a:t>rifamixin</a:t>
            </a:r>
            <a:r>
              <a:rPr lang="en-US" dirty="0" smtClean="0"/>
              <a:t> , </a:t>
            </a:r>
            <a:r>
              <a:rPr lang="en-US" dirty="0" err="1" smtClean="0"/>
              <a:t>metronidazole</a:t>
            </a:r>
            <a:r>
              <a:rPr lang="en-US" dirty="0" smtClean="0"/>
              <a:t> or </a:t>
            </a:r>
            <a:r>
              <a:rPr lang="en-US" dirty="0" err="1" smtClean="0"/>
              <a:t>vancomycin</a:t>
            </a:r>
            <a:r>
              <a:rPr lang="en-US" dirty="0" smtClean="0"/>
              <a:t>.</a:t>
            </a:r>
          </a:p>
          <a:p>
            <a:pPr rtl="1">
              <a:buNone/>
            </a:pPr>
            <a:r>
              <a:rPr lang="en-US" dirty="0" smtClean="0"/>
              <a:t>*pre and </a:t>
            </a:r>
            <a:r>
              <a:rPr lang="en-US" dirty="0" err="1" smtClean="0"/>
              <a:t>probitics</a:t>
            </a:r>
            <a:r>
              <a:rPr lang="en-US" dirty="0" smtClean="0"/>
              <a:t>.</a:t>
            </a:r>
          </a:p>
          <a:p>
            <a:pPr rtl="1">
              <a:buNone/>
            </a:pPr>
            <a:r>
              <a:rPr lang="en-US" dirty="0" smtClean="0"/>
              <a:t>*</a:t>
            </a:r>
            <a:r>
              <a:rPr lang="en-US" dirty="0" err="1" smtClean="0"/>
              <a:t>lactulose</a:t>
            </a:r>
            <a:r>
              <a:rPr lang="en-US" dirty="0" smtClean="0"/>
              <a:t>.</a:t>
            </a:r>
          </a:p>
          <a:p>
            <a:pPr>
              <a:buNone/>
            </a:pPr>
            <a:r>
              <a:rPr lang="en-US" dirty="0" smtClean="0"/>
              <a:t>*</a:t>
            </a:r>
            <a:r>
              <a:rPr lang="en-US" dirty="0" err="1" smtClean="0"/>
              <a:t>lactitol</a:t>
            </a:r>
            <a:r>
              <a:rPr lang="en-US" dirty="0" smtClean="0"/>
              <a:t>.</a:t>
            </a:r>
            <a:endParaRPr lang="ar-EG"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248400"/>
          </a:xfrm>
        </p:spPr>
        <p:txBody>
          <a:bodyPr>
            <a:normAutofit/>
          </a:bodyPr>
          <a:lstStyle/>
          <a:p>
            <a:pPr rtl="1">
              <a:buNone/>
            </a:pPr>
            <a:r>
              <a:rPr lang="en-US" dirty="0" smtClean="0"/>
              <a:t>Neomycin:</a:t>
            </a:r>
          </a:p>
          <a:p>
            <a:pPr lvl="0" rtl="1">
              <a:buNone/>
            </a:pPr>
            <a:r>
              <a:rPr lang="en-US" dirty="0" smtClean="0"/>
              <a:t>Is a non absorbable </a:t>
            </a:r>
            <a:r>
              <a:rPr lang="en-US" dirty="0" err="1" smtClean="0"/>
              <a:t>aminoglycoside</a:t>
            </a:r>
            <a:r>
              <a:rPr lang="en-US" dirty="0" smtClean="0"/>
              <a:t>  which destroy some of intestinal bacteria which generate ammonia so, decrease ammonia blood level.</a:t>
            </a:r>
          </a:p>
          <a:p>
            <a:pPr rtl="1">
              <a:buNone/>
            </a:pPr>
            <a:r>
              <a:rPr lang="en-US" dirty="0" smtClean="0"/>
              <a:t>Its side effects : </a:t>
            </a:r>
            <a:r>
              <a:rPr lang="en-US" dirty="0" err="1" smtClean="0"/>
              <a:t>ototoxicity</a:t>
            </a:r>
            <a:r>
              <a:rPr lang="en-US" dirty="0" smtClean="0"/>
              <a:t>, and </a:t>
            </a:r>
            <a:r>
              <a:rPr lang="en-US" dirty="0" err="1" smtClean="0"/>
              <a:t>nephrotoxicity</a:t>
            </a:r>
            <a:r>
              <a:rPr lang="en-US" dirty="0" smtClean="0"/>
              <a:t>.</a:t>
            </a:r>
          </a:p>
          <a:p>
            <a:pPr rtl="1">
              <a:buNone/>
            </a:pPr>
            <a:r>
              <a:rPr lang="en-US" dirty="0" smtClean="0"/>
              <a:t>Used in acute exacerbation of hepatic encephalopathy as it has rapid onset of action.</a:t>
            </a:r>
          </a:p>
          <a:p>
            <a:pPr rtl="1">
              <a:buNone/>
            </a:pPr>
            <a:r>
              <a:rPr lang="en-US" dirty="0" smtClean="0"/>
              <a:t>Can be used in the form of retention enema or orally.</a:t>
            </a:r>
          </a:p>
          <a:p>
            <a:endParaRPr lang="ar-EG"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err="1"/>
              <a:t>Rifaximin</a:t>
            </a:r>
            <a:endParaRPr lang="en-US" sz="3200" dirty="0"/>
          </a:p>
        </p:txBody>
      </p:sp>
      <p:sp>
        <p:nvSpPr>
          <p:cNvPr id="5" name="Content Placeholder 4"/>
          <p:cNvSpPr>
            <a:spLocks noGrp="1"/>
          </p:cNvSpPr>
          <p:nvPr>
            <p:ph sz="half" idx="2"/>
          </p:nvPr>
        </p:nvSpPr>
        <p:spPr/>
        <p:txBody>
          <a:bodyPr>
            <a:normAutofit/>
          </a:bodyPr>
          <a:lstStyle/>
          <a:p>
            <a:pPr>
              <a:spcBef>
                <a:spcPts val="1800"/>
              </a:spcBef>
            </a:pPr>
            <a:r>
              <a:rPr lang="en-US" dirty="0"/>
              <a:t>Semisynthetic antibiotic based on </a:t>
            </a:r>
            <a:r>
              <a:rPr lang="en-US" dirty="0" err="1"/>
              <a:t>rifamycin</a:t>
            </a:r>
            <a:endParaRPr lang="en-US" dirty="0"/>
          </a:p>
          <a:p>
            <a:pPr>
              <a:spcBef>
                <a:spcPts val="1800"/>
              </a:spcBef>
            </a:pPr>
            <a:r>
              <a:rPr lang="en-US" dirty="0"/>
              <a:t>Poor bioavailability - confined to the gut</a:t>
            </a:r>
          </a:p>
          <a:p>
            <a:pPr>
              <a:spcBef>
                <a:spcPts val="1800"/>
              </a:spcBef>
            </a:pPr>
            <a:r>
              <a:rPr lang="en-US" dirty="0"/>
              <a:t>Mechanism thought be through intestinal flora alteration</a:t>
            </a:r>
          </a:p>
          <a:p>
            <a:pPr>
              <a:spcBef>
                <a:spcPts val="1800"/>
              </a:spcBef>
            </a:pPr>
            <a:r>
              <a:rPr lang="en-US" dirty="0"/>
              <a:t>Similar efficacy to </a:t>
            </a:r>
            <a:r>
              <a:rPr lang="en-US" dirty="0" err="1"/>
              <a:t>nonabsorbable</a:t>
            </a:r>
            <a:r>
              <a:rPr lang="en-US" dirty="0"/>
              <a:t> disaccharides</a:t>
            </a:r>
          </a:p>
          <a:p>
            <a:pPr>
              <a:spcBef>
                <a:spcPts val="1800"/>
              </a:spcBef>
            </a:pPr>
            <a:r>
              <a:rPr lang="en-US" dirty="0"/>
              <a:t>Due to cost, reserved for patients who cannot tolerate or do not respond to disaccharides</a:t>
            </a:r>
          </a:p>
          <a:p>
            <a:pPr>
              <a:spcBef>
                <a:spcPts val="1800"/>
              </a:spcBef>
            </a:pPr>
            <a:r>
              <a:rPr lang="en-US" dirty="0"/>
              <a:t>Neomycin is a less costly alternative, but association with ototoxicity and nephrotoxicity limit </a:t>
            </a:r>
            <a:r>
              <a:rPr lang="en-US" dirty="0" smtClean="0"/>
              <a:t>use</a:t>
            </a:r>
            <a:endParaRPr lang="en-US" dirty="0"/>
          </a:p>
        </p:txBody>
      </p:sp>
      <p:sp>
        <p:nvSpPr>
          <p:cNvPr id="6" name="Content Placeholder 5"/>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xmlns="" val="4453859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6400800"/>
          </a:xfrm>
        </p:spPr>
        <p:txBody>
          <a:bodyPr>
            <a:normAutofit fontScale="92500" lnSpcReduction="10000"/>
          </a:bodyPr>
          <a:lstStyle/>
          <a:p>
            <a:pPr rtl="1">
              <a:buNone/>
            </a:pPr>
            <a:r>
              <a:rPr lang="en-US" b="1" u="sng" dirty="0" smtClean="0"/>
              <a:t>*</a:t>
            </a:r>
            <a:r>
              <a:rPr lang="en-US" b="1" u="sng" dirty="0" err="1" smtClean="0"/>
              <a:t>Lactulose</a:t>
            </a:r>
            <a:r>
              <a:rPr lang="en-US" b="1" u="sng" dirty="0" smtClean="0"/>
              <a:t>:</a:t>
            </a:r>
            <a:endParaRPr lang="en-US" dirty="0" smtClean="0"/>
          </a:p>
          <a:p>
            <a:pPr rtl="1">
              <a:buNone/>
            </a:pPr>
            <a:r>
              <a:rPr lang="en-US" dirty="0" smtClean="0"/>
              <a:t>- is non absorbable disaccharide (</a:t>
            </a:r>
            <a:r>
              <a:rPr lang="en-US" dirty="0" err="1" smtClean="0"/>
              <a:t>galactose</a:t>
            </a:r>
            <a:r>
              <a:rPr lang="en-US" dirty="0" smtClean="0"/>
              <a:t>- fructose) non absorbed in the small intestine.</a:t>
            </a:r>
          </a:p>
          <a:p>
            <a:pPr rtl="1">
              <a:buNone/>
            </a:pPr>
            <a:r>
              <a:rPr lang="en-US" dirty="0" smtClean="0"/>
              <a:t>-metabolized by colonic  intestinal bacteria into low molecular weight acids (acetic acid, lactic acid and formic acid) which:</a:t>
            </a:r>
          </a:p>
          <a:p>
            <a:pPr rtl="1">
              <a:buNone/>
            </a:pPr>
            <a:r>
              <a:rPr lang="en-US" dirty="0" smtClean="0"/>
              <a:t>1-decreases PH of colonic environment to inhibit ammonia producing bacteria  and favor ammonia transport from blood to colonic lumen  where it is converted to ammonium ion which is poorly absorbed but excreted in  the stool due to its osmotic laxative effect.</a:t>
            </a:r>
          </a:p>
          <a:p>
            <a:pPr rtl="1">
              <a:buNone/>
            </a:pPr>
            <a:r>
              <a:rPr lang="en-US" dirty="0" smtClean="0"/>
              <a:t>2- osmotic laxative  by acceleration colonic transit time and increase excretion of ammonia ion.</a:t>
            </a:r>
          </a:p>
          <a:p>
            <a:endParaRPr lang="ar-EG"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686800" cy="6400800"/>
          </a:xfrm>
        </p:spPr>
        <p:txBody>
          <a:bodyPr>
            <a:normAutofit fontScale="85000" lnSpcReduction="10000"/>
          </a:bodyPr>
          <a:lstStyle/>
          <a:p>
            <a:pPr rtl="1">
              <a:buNone/>
            </a:pPr>
            <a:r>
              <a:rPr lang="en-US" dirty="0" smtClean="0"/>
              <a:t>-uses:</a:t>
            </a:r>
          </a:p>
          <a:p>
            <a:pPr rtl="1">
              <a:buNone/>
            </a:pPr>
            <a:r>
              <a:rPr lang="en-US" dirty="0" smtClean="0"/>
              <a:t>Less used in acute attack due to slow onset of action (1-2 days) but used to :</a:t>
            </a:r>
          </a:p>
          <a:p>
            <a:pPr rtl="1">
              <a:buNone/>
            </a:pPr>
            <a:r>
              <a:rPr lang="en-US" dirty="0" smtClean="0"/>
              <a:t>*prevention of </a:t>
            </a:r>
            <a:r>
              <a:rPr lang="en-US" dirty="0" err="1" smtClean="0"/>
              <a:t>portosystemic</a:t>
            </a:r>
            <a:r>
              <a:rPr lang="en-US" dirty="0" smtClean="0"/>
              <a:t> encephalopathy.</a:t>
            </a:r>
          </a:p>
          <a:p>
            <a:pPr rtl="1">
              <a:buNone/>
            </a:pPr>
            <a:r>
              <a:rPr lang="en-US" dirty="0" smtClean="0"/>
              <a:t>*patient with advanced hepatic cirrhosis to improve patient tolerance.</a:t>
            </a:r>
          </a:p>
          <a:p>
            <a:pPr rtl="1">
              <a:buNone/>
            </a:pPr>
            <a:r>
              <a:rPr lang="en-US" dirty="0" smtClean="0"/>
              <a:t>*laxative.</a:t>
            </a:r>
          </a:p>
          <a:p>
            <a:pPr rtl="1">
              <a:buNone/>
            </a:pPr>
            <a:r>
              <a:rPr lang="en-US" dirty="0" smtClean="0"/>
              <a:t>- may be used orally or in the form of retention enema (In patient with impending coma or in patient with coma stage of hepatic encephalopathy)</a:t>
            </a:r>
          </a:p>
          <a:p>
            <a:pPr rtl="1">
              <a:buNone/>
            </a:pPr>
            <a:r>
              <a:rPr lang="en-US" dirty="0" smtClean="0"/>
              <a:t>- side effects : </a:t>
            </a:r>
          </a:p>
          <a:p>
            <a:pPr rtl="1">
              <a:buNone/>
            </a:pPr>
            <a:r>
              <a:rPr lang="en-US" dirty="0" smtClean="0"/>
              <a:t>At therapeutic doses : abdominal distension, flatulence, nausea, vomiting, diarrhea  all these side effects can be controlled with decreasing doses so, this drug can be used for a long time with less side effects.</a:t>
            </a:r>
          </a:p>
          <a:p>
            <a:endParaRPr lang="ar-EG"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477000"/>
          </a:xfrm>
        </p:spPr>
        <p:txBody>
          <a:bodyPr>
            <a:normAutofit fontScale="85000" lnSpcReduction="20000"/>
          </a:bodyPr>
          <a:lstStyle/>
          <a:p>
            <a:pPr rtl="1">
              <a:buNone/>
            </a:pPr>
            <a:r>
              <a:rPr lang="en-US" b="1" u="sng" dirty="0" smtClean="0"/>
              <a:t> *</a:t>
            </a:r>
            <a:r>
              <a:rPr lang="en-US" b="1" u="sng" dirty="0" err="1" smtClean="0"/>
              <a:t>lactitol</a:t>
            </a:r>
            <a:r>
              <a:rPr lang="en-US" b="1" u="sng" dirty="0" smtClean="0"/>
              <a:t>  </a:t>
            </a:r>
            <a:endParaRPr lang="en-US" dirty="0" smtClean="0"/>
          </a:p>
          <a:p>
            <a:pPr rtl="1">
              <a:buNone/>
            </a:pPr>
            <a:r>
              <a:rPr lang="en-US" dirty="0" smtClean="0"/>
              <a:t>As </a:t>
            </a:r>
            <a:r>
              <a:rPr lang="en-US" dirty="0" err="1" smtClean="0"/>
              <a:t>lactulose</a:t>
            </a:r>
            <a:r>
              <a:rPr lang="en-US" dirty="0" smtClean="0"/>
              <a:t> but quick onset with less diarrhea and less flatulence and more palatable </a:t>
            </a:r>
          </a:p>
          <a:p>
            <a:pPr rtl="1">
              <a:buNone/>
            </a:pPr>
            <a:r>
              <a:rPr lang="en-US" dirty="0" smtClean="0"/>
              <a:t>*</a:t>
            </a:r>
            <a:r>
              <a:rPr lang="en-US" dirty="0" err="1" smtClean="0"/>
              <a:t>Prebiotics</a:t>
            </a:r>
            <a:r>
              <a:rPr lang="en-US" dirty="0" smtClean="0"/>
              <a:t>. </a:t>
            </a:r>
            <a:r>
              <a:rPr lang="en-US" dirty="0" err="1" smtClean="0"/>
              <a:t>Synbiotics</a:t>
            </a:r>
            <a:r>
              <a:rPr lang="en-US" dirty="0" smtClean="0"/>
              <a:t>, and </a:t>
            </a:r>
            <a:r>
              <a:rPr lang="en-US" dirty="0" err="1" smtClean="0"/>
              <a:t>probiotics</a:t>
            </a:r>
            <a:r>
              <a:rPr lang="en-US" dirty="0" smtClean="0"/>
              <a:t> :</a:t>
            </a:r>
          </a:p>
          <a:p>
            <a:pPr rtl="1">
              <a:buNone/>
            </a:pPr>
            <a:r>
              <a:rPr lang="en-US" dirty="0" smtClean="0"/>
              <a:t>-They are new </a:t>
            </a:r>
            <a:r>
              <a:rPr lang="en-US" dirty="0" err="1" smtClean="0"/>
              <a:t>ttt</a:t>
            </a:r>
            <a:r>
              <a:rPr lang="en-US" dirty="0" smtClean="0"/>
              <a:t> for hepatic encephalopathy which replace antibiotics and </a:t>
            </a:r>
            <a:r>
              <a:rPr lang="en-US" dirty="0" err="1" smtClean="0"/>
              <a:t>lactulose</a:t>
            </a:r>
            <a:r>
              <a:rPr lang="en-US" dirty="0" smtClean="0"/>
              <a:t>.</a:t>
            </a:r>
          </a:p>
          <a:p>
            <a:pPr rtl="1">
              <a:buNone/>
            </a:pPr>
            <a:r>
              <a:rPr lang="en-US" dirty="0" smtClean="0"/>
              <a:t>- Antibiotics are not preferred in  for </a:t>
            </a:r>
            <a:r>
              <a:rPr lang="en-US" dirty="0" err="1" smtClean="0"/>
              <a:t>ttt</a:t>
            </a:r>
            <a:r>
              <a:rPr lang="en-US" dirty="0" smtClean="0"/>
              <a:t> of HE since ammonia producing resistant bacteria may survive and replace ammonia producing ammonia susceptible bacteria.</a:t>
            </a:r>
          </a:p>
          <a:p>
            <a:pPr rtl="1">
              <a:buNone/>
            </a:pPr>
            <a:r>
              <a:rPr lang="en-US" dirty="0" smtClean="0"/>
              <a:t>-in the intestine they are not absorbed or digested but get fermented by colonic bacteria to (lactic , acetic and butyric acids)  and gas specially hydrogen (H2) this gas causes massive intestinal hurry with expulsion of </a:t>
            </a:r>
            <a:r>
              <a:rPr lang="en-US" dirty="0" err="1" smtClean="0"/>
              <a:t>ammoniogenic</a:t>
            </a:r>
            <a:r>
              <a:rPr lang="en-US" dirty="0" smtClean="0"/>
              <a:t> bacteria.</a:t>
            </a:r>
          </a:p>
          <a:p>
            <a:pPr rtl="1">
              <a:buNone/>
            </a:pPr>
            <a:r>
              <a:rPr lang="en-US" dirty="0" smtClean="0"/>
              <a:t>- other mechanisms (decrease inflammation and oxidative stress on </a:t>
            </a:r>
            <a:r>
              <a:rPr lang="en-US" dirty="0" err="1" smtClean="0"/>
              <a:t>hepatocytes</a:t>
            </a:r>
            <a:r>
              <a:rPr lang="en-US" dirty="0" smtClean="0"/>
              <a:t>.</a:t>
            </a:r>
            <a:endParaRPr lang="ar-EG"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6477000"/>
          </a:xfrm>
        </p:spPr>
        <p:txBody>
          <a:bodyPr>
            <a:normAutofit fontScale="85000" lnSpcReduction="10000"/>
          </a:bodyPr>
          <a:lstStyle/>
          <a:p>
            <a:pPr rtl="1">
              <a:buNone/>
            </a:pPr>
            <a:r>
              <a:rPr lang="en-US" b="1" u="sng" dirty="0" smtClean="0"/>
              <a:t>* stimulation of ammonia metabolism:</a:t>
            </a:r>
            <a:endParaRPr lang="en-US" dirty="0" smtClean="0"/>
          </a:p>
          <a:p>
            <a:pPr rtl="1">
              <a:buNone/>
            </a:pPr>
            <a:r>
              <a:rPr lang="en-US" dirty="0" smtClean="0"/>
              <a:t>-by administration of substances to permit its to certain substances :</a:t>
            </a:r>
          </a:p>
          <a:p>
            <a:pPr rtl="1">
              <a:buNone/>
            </a:pPr>
            <a:r>
              <a:rPr lang="en-US" dirty="0" smtClean="0"/>
              <a:t>1-LOLA (L, </a:t>
            </a:r>
            <a:r>
              <a:rPr lang="en-US" dirty="0" err="1" smtClean="0"/>
              <a:t>ornithine</a:t>
            </a:r>
            <a:r>
              <a:rPr lang="en-US" dirty="0" smtClean="0"/>
              <a:t> , L </a:t>
            </a:r>
            <a:r>
              <a:rPr lang="en-US" dirty="0" err="1" smtClean="0"/>
              <a:t>aspartate</a:t>
            </a:r>
            <a:r>
              <a:rPr lang="en-US" dirty="0" smtClean="0"/>
              <a:t>):  stimulate of glutamine so, increase ammonia removal by </a:t>
            </a:r>
            <a:r>
              <a:rPr lang="en-US" dirty="0" err="1" smtClean="0"/>
              <a:t>hepatocytes</a:t>
            </a:r>
            <a:r>
              <a:rPr lang="en-US" dirty="0" smtClean="0"/>
              <a:t> with decrease ammonia blood level. (</a:t>
            </a:r>
            <a:r>
              <a:rPr lang="en-US" dirty="0" err="1" smtClean="0"/>
              <a:t>ornithine</a:t>
            </a:r>
            <a:r>
              <a:rPr lang="en-US" dirty="0" smtClean="0"/>
              <a:t> is substrate for urea, </a:t>
            </a:r>
            <a:r>
              <a:rPr lang="en-US" dirty="0" err="1" smtClean="0"/>
              <a:t>aspartate</a:t>
            </a:r>
            <a:r>
              <a:rPr lang="en-US" dirty="0" smtClean="0"/>
              <a:t> is substrate  for glutamine).</a:t>
            </a:r>
          </a:p>
          <a:p>
            <a:pPr rtl="1">
              <a:buNone/>
            </a:pPr>
            <a:r>
              <a:rPr lang="en-US" dirty="0" smtClean="0"/>
              <a:t>2- Zinc supplementation: </a:t>
            </a:r>
          </a:p>
          <a:p>
            <a:pPr rtl="1">
              <a:buNone/>
            </a:pPr>
            <a:r>
              <a:rPr lang="en-US" dirty="0" smtClean="0"/>
              <a:t>Zinc is important in urea cycle since 2 enzymes need zinc as cofactor.</a:t>
            </a:r>
          </a:p>
          <a:p>
            <a:pPr rtl="1">
              <a:buNone/>
            </a:pPr>
            <a:r>
              <a:rPr lang="en-US" dirty="0" smtClean="0"/>
              <a:t>Also in HE there is increased zinc loss so, zinc supplementation is needed.</a:t>
            </a:r>
          </a:p>
          <a:p>
            <a:pPr rtl="1">
              <a:buNone/>
            </a:pPr>
            <a:r>
              <a:rPr lang="en-US" dirty="0" smtClean="0"/>
              <a:t>3-sodium benzoate :</a:t>
            </a:r>
          </a:p>
          <a:p>
            <a:pPr rtl="1">
              <a:buNone/>
            </a:pPr>
            <a:r>
              <a:rPr lang="en-US" dirty="0" smtClean="0"/>
              <a:t> It decreases ammonia by reacting with </a:t>
            </a:r>
            <a:r>
              <a:rPr lang="en-US" dirty="0" err="1" smtClean="0"/>
              <a:t>glycine</a:t>
            </a:r>
            <a:r>
              <a:rPr lang="en-US" dirty="0" smtClean="0"/>
              <a:t> to form </a:t>
            </a:r>
            <a:r>
              <a:rPr lang="en-US" dirty="0" err="1" smtClean="0"/>
              <a:t>hippurate</a:t>
            </a:r>
            <a:r>
              <a:rPr lang="en-US" dirty="0" smtClean="0"/>
              <a:t> which is </a:t>
            </a:r>
            <a:r>
              <a:rPr lang="en-US" dirty="0" err="1" smtClean="0"/>
              <a:t>renally</a:t>
            </a:r>
            <a:r>
              <a:rPr lang="en-US" dirty="0" smtClean="0"/>
              <a:t>  excreted .</a:t>
            </a:r>
          </a:p>
          <a:p>
            <a:endParaRPr lang="ar-EG"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          Hepatitis B</a:t>
            </a:r>
            <a:endParaRPr lang="ar-EG" dirty="0">
              <a:solidFill>
                <a:schemeClr val="tx1"/>
              </a:solidFill>
            </a:endParaRPr>
          </a:p>
        </p:txBody>
      </p:sp>
      <p:sp>
        <p:nvSpPr>
          <p:cNvPr id="18435" name="Content Placeholder 2"/>
          <p:cNvSpPr>
            <a:spLocks noGrp="1"/>
          </p:cNvSpPr>
          <p:nvPr>
            <p:ph idx="1"/>
          </p:nvPr>
        </p:nvSpPr>
        <p:spPr>
          <a:xfrm>
            <a:off x="1116013" y="1447800"/>
            <a:ext cx="7818437" cy="5221288"/>
          </a:xfrm>
        </p:spPr>
        <p:txBody>
          <a:bodyPr/>
          <a:lstStyle/>
          <a:p>
            <a:pPr>
              <a:lnSpc>
                <a:spcPct val="80000"/>
              </a:lnSpc>
              <a:defRPr/>
            </a:pPr>
            <a:r>
              <a:rPr lang="en-US" sz="2400" dirty="0" smtClean="0"/>
              <a:t> </a:t>
            </a:r>
            <a:r>
              <a:rPr lang="en-US" sz="2400" dirty="0" smtClean="0">
                <a:solidFill>
                  <a:srgbClr val="FF0000"/>
                </a:solidFill>
              </a:rPr>
              <a:t>DNA</a:t>
            </a:r>
            <a:r>
              <a:rPr lang="en-US" sz="2400" dirty="0" smtClean="0"/>
              <a:t> virus</a:t>
            </a:r>
          </a:p>
          <a:p>
            <a:pPr>
              <a:lnSpc>
                <a:spcPct val="80000"/>
              </a:lnSpc>
              <a:defRPr/>
            </a:pPr>
            <a:r>
              <a:rPr lang="en-US" sz="2400" dirty="0" smtClean="0"/>
              <a:t>Transmission route is variable</a:t>
            </a:r>
          </a:p>
          <a:p>
            <a:pPr lvl="1">
              <a:lnSpc>
                <a:spcPct val="80000"/>
              </a:lnSpc>
              <a:defRPr/>
            </a:pPr>
            <a:r>
              <a:rPr lang="en-US" sz="2400" dirty="0" smtClean="0"/>
              <a:t>HBV is found in blood and all body fluids </a:t>
            </a:r>
          </a:p>
          <a:p>
            <a:pPr lvl="1">
              <a:lnSpc>
                <a:spcPct val="80000"/>
              </a:lnSpc>
              <a:defRPr/>
            </a:pPr>
            <a:r>
              <a:rPr lang="en-US" sz="2400" dirty="0" smtClean="0"/>
              <a:t>“Western” societies:  percutaneous, hetero/homosexual contact is most common</a:t>
            </a:r>
          </a:p>
          <a:p>
            <a:pPr lvl="1">
              <a:lnSpc>
                <a:spcPct val="80000"/>
              </a:lnSpc>
              <a:defRPr/>
            </a:pPr>
            <a:r>
              <a:rPr lang="en-US" sz="2400" dirty="0" smtClean="0"/>
              <a:t>“Non-western” societies:  perinatal transmission is most common</a:t>
            </a:r>
          </a:p>
          <a:p>
            <a:pPr eaLnBrk="1" hangingPunct="1">
              <a:defRPr/>
            </a:pPr>
            <a:r>
              <a:rPr lang="hr-HR" dirty="0" smtClean="0"/>
              <a:t>Incubation: </a:t>
            </a:r>
            <a:r>
              <a:rPr lang="hr-HR" sz="2400" dirty="0" smtClean="0"/>
              <a:t>1-6 months</a:t>
            </a:r>
          </a:p>
          <a:p>
            <a:pPr marL="82550" indent="0" eaLnBrk="1" hangingPunct="1">
              <a:buFont typeface="Wingdings 2" pitchFamily="18" charset="2"/>
              <a:buNone/>
              <a:defRPr/>
            </a:pPr>
            <a:r>
              <a:rPr lang="hr-HR" sz="2400" dirty="0" smtClean="0"/>
              <a:t>D</a:t>
            </a:r>
            <a:r>
              <a:rPr lang="en-US" sz="2400" dirty="0" err="1" smtClean="0"/>
              <a:t>uring</a:t>
            </a:r>
            <a:r>
              <a:rPr lang="en-US" sz="2400" dirty="0" smtClean="0"/>
              <a:t> HBV infection, the host </a:t>
            </a:r>
            <a:r>
              <a:rPr lang="hr-HR" sz="2400" dirty="0" smtClean="0"/>
              <a:t>immune response </a:t>
            </a:r>
            <a:r>
              <a:rPr lang="en-US" sz="2400" dirty="0" smtClean="0"/>
              <a:t>causes both hepatocellular damage and viral clearance</a:t>
            </a:r>
            <a:endParaRPr lang="hr-HR" sz="2400" dirty="0" smtClean="0"/>
          </a:p>
          <a:p>
            <a:pPr eaLnBrk="1" hangingPunct="1">
              <a:defRPr/>
            </a:pPr>
            <a:endParaRPr lang="en-US" dirty="0" smtClean="0"/>
          </a:p>
          <a:p>
            <a:pPr lvl="1">
              <a:lnSpc>
                <a:spcPct val="80000"/>
              </a:lnSpc>
              <a:defRPr/>
            </a:pPr>
            <a:endParaRPr lang="en-US" sz="2400" dirty="0"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77000"/>
          </a:xfrm>
        </p:spPr>
        <p:txBody>
          <a:bodyPr>
            <a:normAutofit fontScale="85000" lnSpcReduction="10000"/>
          </a:bodyPr>
          <a:lstStyle/>
          <a:p>
            <a:pPr rtl="1">
              <a:buNone/>
            </a:pPr>
            <a:r>
              <a:rPr lang="en-US" b="1" u="sng" dirty="0" smtClean="0"/>
              <a:t>*For GABA theory</a:t>
            </a:r>
            <a:r>
              <a:rPr lang="en-US" dirty="0" smtClean="0"/>
              <a:t>: give </a:t>
            </a:r>
            <a:r>
              <a:rPr lang="en-US" dirty="0" err="1" smtClean="0"/>
              <a:t>flumazenil</a:t>
            </a:r>
            <a:r>
              <a:rPr lang="en-US" dirty="0" smtClean="0"/>
              <a:t> I.V which give response within minute but 2/3 of patients deteriorates after 3-4 hours.</a:t>
            </a:r>
          </a:p>
          <a:p>
            <a:pPr rtl="1">
              <a:buNone/>
            </a:pPr>
            <a:r>
              <a:rPr lang="en-US" b="1" u="sng" dirty="0" smtClean="0"/>
              <a:t>*For false </a:t>
            </a:r>
            <a:r>
              <a:rPr lang="en-US" b="1" u="sng" dirty="0" err="1" smtClean="0"/>
              <a:t>neurotransimitter</a:t>
            </a:r>
            <a:r>
              <a:rPr lang="en-US" b="1" u="sng" dirty="0" smtClean="0"/>
              <a:t> theory</a:t>
            </a:r>
            <a:r>
              <a:rPr lang="en-US" dirty="0" smtClean="0"/>
              <a:t>:</a:t>
            </a:r>
          </a:p>
          <a:p>
            <a:pPr rtl="1">
              <a:buNone/>
            </a:pPr>
            <a:r>
              <a:rPr lang="en-US" dirty="0" smtClean="0"/>
              <a:t>-infusion of BCAA</a:t>
            </a:r>
          </a:p>
          <a:p>
            <a:pPr rtl="1">
              <a:buNone/>
            </a:pPr>
            <a:r>
              <a:rPr lang="en-US" dirty="0" smtClean="0"/>
              <a:t>-oral BCAA supplement.</a:t>
            </a:r>
          </a:p>
          <a:p>
            <a:pPr rtl="1">
              <a:buNone/>
            </a:pPr>
            <a:r>
              <a:rPr lang="en-US" dirty="0" smtClean="0"/>
              <a:t>-L </a:t>
            </a:r>
            <a:r>
              <a:rPr lang="en-US" dirty="0" err="1" smtClean="0"/>
              <a:t>dopa</a:t>
            </a:r>
            <a:r>
              <a:rPr lang="en-US" dirty="0" smtClean="0"/>
              <a:t>.</a:t>
            </a:r>
          </a:p>
          <a:p>
            <a:pPr rtl="1">
              <a:buNone/>
            </a:pPr>
            <a:r>
              <a:rPr lang="en-US" dirty="0" smtClean="0"/>
              <a:t>-</a:t>
            </a:r>
            <a:r>
              <a:rPr lang="en-US" dirty="0" err="1" smtClean="0"/>
              <a:t>Bromocriptine</a:t>
            </a:r>
            <a:r>
              <a:rPr lang="en-US" dirty="0" smtClean="0"/>
              <a:t>.</a:t>
            </a:r>
          </a:p>
          <a:p>
            <a:pPr rtl="1">
              <a:buNone/>
            </a:pPr>
            <a:r>
              <a:rPr lang="en-US" dirty="0" smtClean="0"/>
              <a:t>*other lines of </a:t>
            </a:r>
            <a:r>
              <a:rPr lang="en-US" dirty="0" err="1" smtClean="0"/>
              <a:t>ttt</a:t>
            </a:r>
            <a:r>
              <a:rPr lang="en-US" dirty="0" smtClean="0"/>
              <a:t> :</a:t>
            </a:r>
          </a:p>
          <a:p>
            <a:pPr rtl="1">
              <a:buNone/>
            </a:pPr>
            <a:r>
              <a:rPr lang="en-US" dirty="0" smtClean="0"/>
              <a:t>1- </a:t>
            </a:r>
            <a:r>
              <a:rPr lang="en-US" dirty="0" err="1" smtClean="0"/>
              <a:t>ttt</a:t>
            </a:r>
            <a:r>
              <a:rPr lang="en-US" dirty="0" smtClean="0"/>
              <a:t> of metabolic complications (hypoglycemia by 10% glucose – </a:t>
            </a:r>
            <a:r>
              <a:rPr lang="en-US" dirty="0" err="1" smtClean="0"/>
              <a:t>hypokalaemia</a:t>
            </a:r>
            <a:r>
              <a:rPr lang="en-US" dirty="0" smtClean="0"/>
              <a:t> by I.V KCL and </a:t>
            </a:r>
            <a:r>
              <a:rPr lang="en-US" dirty="0" err="1" smtClean="0"/>
              <a:t>hyponatraemia</a:t>
            </a:r>
            <a:r>
              <a:rPr lang="en-US" dirty="0" smtClean="0"/>
              <a:t> by water restriction).</a:t>
            </a:r>
          </a:p>
          <a:p>
            <a:pPr rtl="1">
              <a:buNone/>
            </a:pPr>
            <a:r>
              <a:rPr lang="en-US" dirty="0" smtClean="0"/>
              <a:t>2- </a:t>
            </a:r>
            <a:r>
              <a:rPr lang="en-US" dirty="0" err="1" smtClean="0"/>
              <a:t>ttt</a:t>
            </a:r>
            <a:r>
              <a:rPr lang="en-US" dirty="0" smtClean="0"/>
              <a:t> of precipitating factors………</a:t>
            </a:r>
          </a:p>
          <a:p>
            <a:pPr rtl="1">
              <a:buNone/>
            </a:pPr>
            <a:r>
              <a:rPr lang="en-US" dirty="0" smtClean="0"/>
              <a:t>3- folic acid, vitamin C and B6,…….</a:t>
            </a:r>
          </a:p>
          <a:p>
            <a:pPr>
              <a:buNone/>
            </a:pPr>
            <a:r>
              <a:rPr lang="en-US" dirty="0" smtClean="0"/>
              <a:t>4-surgical (</a:t>
            </a:r>
            <a:r>
              <a:rPr lang="en-US" dirty="0" err="1" smtClean="0"/>
              <a:t>colectomy</a:t>
            </a:r>
            <a:r>
              <a:rPr lang="en-US" dirty="0" smtClean="0"/>
              <a:t> , liver transplant…….</a:t>
            </a:r>
            <a:endParaRPr lang="ar-EG"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 10725.jpg                                                      0018E5CEMacintosh HD                   BBA75E1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304800"/>
            <a:ext cx="8001000" cy="635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8669087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normAutofit fontScale="90000"/>
          </a:bodyPr>
          <a:lstStyle/>
          <a:p>
            <a:pPr eaLnBrk="1" hangingPunct="1"/>
            <a:r>
              <a:rPr lang="en-US" altLang="en-US" smtClean="0"/>
              <a:t>Four Stages of Hepatic Encephalopathy</a:t>
            </a:r>
          </a:p>
        </p:txBody>
      </p:sp>
      <p:sp>
        <p:nvSpPr>
          <p:cNvPr id="3075" name="Rectangle 5"/>
          <p:cNvSpPr>
            <a:spLocks noGrp="1" noChangeArrowheads="1"/>
          </p:cNvSpPr>
          <p:nvPr>
            <p:ph type="body" idx="1"/>
          </p:nvPr>
        </p:nvSpPr>
        <p:spPr>
          <a:xfrm>
            <a:off x="1563688" y="1411288"/>
            <a:ext cx="7243762" cy="4864100"/>
          </a:xfrm>
        </p:spPr>
        <p:txBody>
          <a:bodyPr/>
          <a:lstStyle/>
          <a:p>
            <a:pPr marL="0" indent="0" eaLnBrk="1" hangingPunct="1">
              <a:buFont typeface="Monotype Sorts" pitchFamily="2" charset="2"/>
              <a:buNone/>
              <a:tabLst>
                <a:tab pos="395288" algn="ctr"/>
                <a:tab pos="1657350" algn="l"/>
              </a:tabLst>
            </a:pPr>
            <a:r>
              <a:rPr lang="en-US" altLang="en-US" sz="2800" smtClean="0"/>
              <a:t>	</a:t>
            </a:r>
            <a:r>
              <a:rPr lang="en-US" altLang="en-US" sz="2800" b="1" smtClean="0"/>
              <a:t>Stage</a:t>
            </a:r>
            <a:r>
              <a:rPr lang="en-US" altLang="en-US" sz="2800" b="1" i="1" smtClean="0">
                <a:solidFill>
                  <a:srgbClr val="FFCC00"/>
                </a:solidFill>
              </a:rPr>
              <a:t>	</a:t>
            </a:r>
            <a:r>
              <a:rPr lang="en-US" altLang="en-US" sz="2800" b="1" smtClean="0"/>
              <a:t>Symptom</a:t>
            </a:r>
          </a:p>
          <a:p>
            <a:pPr marL="0" indent="0" eaLnBrk="1" hangingPunct="1">
              <a:buFont typeface="Monotype Sorts" pitchFamily="2" charset="2"/>
              <a:buNone/>
              <a:tabLst>
                <a:tab pos="395288" algn="ctr"/>
                <a:tab pos="1657350" algn="l"/>
              </a:tabLst>
            </a:pPr>
            <a:r>
              <a:rPr lang="en-US" altLang="en-US" sz="2800" smtClean="0"/>
              <a:t>	</a:t>
            </a:r>
            <a:r>
              <a:rPr lang="en-US" altLang="en-US" sz="2800" b="1" smtClean="0"/>
              <a:t>I</a:t>
            </a:r>
            <a:r>
              <a:rPr lang="en-US" altLang="en-US" sz="2800" smtClean="0"/>
              <a:t>	Mild confusion, agitation, 				irritability, sleep disturbance, 			decreased attention </a:t>
            </a:r>
          </a:p>
          <a:p>
            <a:pPr marL="0" indent="0" eaLnBrk="1" hangingPunct="1">
              <a:buFont typeface="Monotype Sorts" pitchFamily="2" charset="2"/>
              <a:buNone/>
              <a:tabLst>
                <a:tab pos="395288" algn="ctr"/>
                <a:tab pos="1657350" algn="l"/>
              </a:tabLst>
            </a:pPr>
            <a:r>
              <a:rPr lang="en-US" altLang="en-US" sz="2800" smtClean="0"/>
              <a:t>	</a:t>
            </a:r>
            <a:r>
              <a:rPr lang="en-US" altLang="en-US" sz="2800" b="1" smtClean="0"/>
              <a:t>II</a:t>
            </a:r>
            <a:r>
              <a:rPr lang="en-US" altLang="en-US" sz="2800" smtClean="0"/>
              <a:t>	Lethargy, disorientation, 				inappropriate behavior, drowsiness</a:t>
            </a:r>
          </a:p>
          <a:p>
            <a:pPr marL="0" indent="0" eaLnBrk="1" hangingPunct="1">
              <a:buFont typeface="Monotype Sorts" pitchFamily="2" charset="2"/>
              <a:buNone/>
              <a:tabLst>
                <a:tab pos="395288" algn="ctr"/>
                <a:tab pos="1657350" algn="l"/>
              </a:tabLst>
            </a:pPr>
            <a:r>
              <a:rPr lang="en-US" altLang="en-US" sz="2800" smtClean="0"/>
              <a:t>	</a:t>
            </a:r>
            <a:r>
              <a:rPr lang="en-US" altLang="en-US" sz="2800" b="1" smtClean="0"/>
              <a:t>III</a:t>
            </a:r>
            <a:r>
              <a:rPr lang="en-US" altLang="en-US" sz="2800" smtClean="0"/>
              <a:t>	Somnolence but arousable, 			incomprehensible speech, confusion, 			aggression when awake</a:t>
            </a:r>
          </a:p>
          <a:p>
            <a:pPr marL="0" indent="0" eaLnBrk="1" hangingPunct="1">
              <a:buFont typeface="Monotype Sorts" pitchFamily="2" charset="2"/>
              <a:buNone/>
              <a:tabLst>
                <a:tab pos="395288" algn="ctr"/>
                <a:tab pos="1657350" algn="l"/>
              </a:tabLst>
            </a:pPr>
            <a:r>
              <a:rPr lang="en-US" altLang="en-US" sz="2800" b="1" smtClean="0"/>
              <a:t>	IV</a:t>
            </a:r>
            <a:r>
              <a:rPr lang="en-US" altLang="en-US" sz="2800" smtClean="0"/>
              <a:t>	Coma</a:t>
            </a:r>
          </a:p>
        </p:txBody>
      </p:sp>
    </p:spTree>
    <p:extLst>
      <p:ext uri="{BB962C8B-B14F-4D97-AF65-F5344CB8AC3E}">
        <p14:creationId xmlns:p14="http://schemas.microsoft.com/office/powerpoint/2010/main" xmlns="" val="938351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 10701.jpg                                                      0018E5CEMacintosh HD                   BBA75E1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317500"/>
            <a:ext cx="8001000" cy="617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217007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 10703.jpg                                                      0018E5CEMacintosh HD                   BBA75E1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533400"/>
            <a:ext cx="82296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7250725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idx="4294967295"/>
          </p:nvPr>
        </p:nvSpPr>
        <p:spPr>
          <a:xfrm>
            <a:off x="609600" y="228600"/>
            <a:ext cx="7543800" cy="1431925"/>
          </a:xfrm>
        </p:spPr>
        <p:txBody>
          <a:bodyPr lIns="90488" tIns="44450" rIns="90488" bIns="44450"/>
          <a:lstStyle/>
          <a:p>
            <a:pPr eaLnBrk="1" hangingPunct="1">
              <a:defRPr/>
            </a:pPr>
            <a:r>
              <a:rPr lang="en-US" sz="2400" i="1" dirty="0">
                <a:latin typeface="+mn-lt"/>
                <a:ea typeface="ＭＳ Ｐゴシック" charset="0"/>
              </a:rPr>
              <a:t>Hepatic </a:t>
            </a:r>
            <a:r>
              <a:rPr lang="en-US" sz="2400" i="1" dirty="0" smtClean="0">
                <a:latin typeface="+mn-lt"/>
                <a:ea typeface="ＭＳ Ｐゴシック" charset="0"/>
              </a:rPr>
              <a:t>Encephalopathy  </a:t>
            </a:r>
            <a:br>
              <a:rPr lang="en-US" sz="2400" i="1" dirty="0" smtClean="0">
                <a:latin typeface="+mn-lt"/>
                <a:ea typeface="ＭＳ Ｐゴシック" charset="0"/>
              </a:rPr>
            </a:br>
            <a:r>
              <a:rPr lang="en-US" sz="2400" i="1" dirty="0" smtClean="0">
                <a:latin typeface="+mn-lt"/>
                <a:ea typeface="ＭＳ Ｐゴシック" charset="0"/>
              </a:rPr>
              <a:t>Stages</a:t>
            </a:r>
            <a:r>
              <a:rPr lang="en-US" sz="3600" i="1" dirty="0" smtClean="0">
                <a:latin typeface="+mn-lt"/>
                <a:ea typeface="ＭＳ Ｐゴシック" charset="0"/>
              </a:rPr>
              <a:t/>
            </a:r>
            <a:br>
              <a:rPr lang="en-US" sz="3600" i="1" dirty="0" smtClean="0">
                <a:latin typeface="+mn-lt"/>
                <a:ea typeface="ＭＳ Ｐゴシック" charset="0"/>
              </a:rPr>
            </a:br>
            <a:r>
              <a:rPr lang="en-US" sz="3600" i="1" dirty="0" smtClean="0">
                <a:latin typeface="+mn-lt"/>
                <a:ea typeface="ＭＳ Ｐゴシック" charset="0"/>
              </a:rPr>
              <a:t>0-1</a:t>
            </a:r>
            <a:r>
              <a:rPr lang="en-US" sz="3600" i="1" baseline="30000" dirty="0" smtClean="0">
                <a:latin typeface="+mn-lt"/>
                <a:ea typeface="ＭＳ Ｐゴシック" charset="0"/>
              </a:rPr>
              <a:t>st</a:t>
            </a:r>
            <a:r>
              <a:rPr lang="en-US" sz="3600" i="1" dirty="0" smtClean="0">
                <a:latin typeface="+mn-lt"/>
                <a:ea typeface="ＭＳ Ｐゴシック" charset="0"/>
              </a:rPr>
              <a:t> </a:t>
            </a:r>
            <a:endParaRPr lang="en-US" sz="3600" i="1" dirty="0">
              <a:latin typeface="+mn-lt"/>
              <a:ea typeface="ＭＳ Ｐゴシック" charset="0"/>
            </a:endParaRPr>
          </a:p>
        </p:txBody>
      </p:sp>
      <p:sp>
        <p:nvSpPr>
          <p:cNvPr id="39939" name="Rectangle 4"/>
          <p:cNvSpPr>
            <a:spLocks noGrp="1" noChangeArrowheads="1"/>
          </p:cNvSpPr>
          <p:nvPr>
            <p:ph type="body" sz="half" idx="4294967295"/>
          </p:nvPr>
        </p:nvSpPr>
        <p:spPr>
          <a:xfrm>
            <a:off x="990600" y="1524000"/>
            <a:ext cx="3697288" cy="4114800"/>
          </a:xfrm>
        </p:spPr>
        <p:txBody>
          <a:bodyPr lIns="90488" tIns="44450" rIns="90488" bIns="44450"/>
          <a:lstStyle/>
          <a:p>
            <a:pPr eaLnBrk="1" hangingPunct="1"/>
            <a:r>
              <a:rPr lang="en-US" altLang="en-US" sz="2800" smtClean="0"/>
              <a:t>Insomnia</a:t>
            </a:r>
          </a:p>
          <a:p>
            <a:pPr eaLnBrk="1" hangingPunct="1"/>
            <a:r>
              <a:rPr lang="en-US" altLang="en-US" sz="2800" smtClean="0"/>
              <a:t>Personality changes</a:t>
            </a:r>
          </a:p>
          <a:p>
            <a:pPr eaLnBrk="1" hangingPunct="1"/>
            <a:r>
              <a:rPr lang="en-US" altLang="en-US" sz="2800" smtClean="0"/>
              <a:t>Disturbances of awareness</a:t>
            </a:r>
          </a:p>
          <a:p>
            <a:pPr eaLnBrk="1" hangingPunct="1"/>
            <a:r>
              <a:rPr lang="en-US" altLang="en-US" sz="2800" smtClean="0"/>
              <a:t>Forgetfulness, irritability, &amp; confusion</a:t>
            </a:r>
          </a:p>
          <a:p>
            <a:pPr eaLnBrk="1" hangingPunct="1"/>
            <a:r>
              <a:rPr lang="en-US" altLang="en-US" sz="2800" smtClean="0"/>
              <a:t>Trouble writing</a:t>
            </a:r>
          </a:p>
          <a:p>
            <a:pPr eaLnBrk="1" hangingPunct="1"/>
            <a:endParaRPr lang="en-US" altLang="en-US" sz="2800" smtClean="0"/>
          </a:p>
        </p:txBody>
      </p:sp>
      <p:pic>
        <p:nvPicPr>
          <p:cNvPr id="39940" name="Picture 1"/>
          <p:cNvPicPr>
            <a:picLocks noChangeAspect="1"/>
          </p:cNvPicPr>
          <p:nvPr/>
        </p:nvPicPr>
        <p:blipFill>
          <a:blip r:embed="rId3"/>
          <a:srcRect/>
          <a:stretch>
            <a:fillRect/>
          </a:stretch>
        </p:blipFill>
        <p:spPr bwMode="auto">
          <a:xfrm>
            <a:off x="5486400" y="1752600"/>
            <a:ext cx="3086100" cy="4572000"/>
          </a:xfrm>
          <a:prstGeom prst="rect">
            <a:avLst/>
          </a:prstGeom>
          <a:noFill/>
          <a:ln w="9525">
            <a:noFill/>
            <a:miter lim="800000"/>
            <a:headEnd/>
            <a:tailEnd/>
          </a:ln>
        </p:spPr>
      </p:pic>
    </p:spTree>
    <p:custDataLst>
      <p:tags r:id="rId1"/>
    </p:custDataLst>
  </p:cSld>
  <p:clrMapOvr>
    <a:masterClrMapping/>
  </p:clrMapOvr>
  <p:transition>
    <p:zoom/>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idx="4294967295"/>
          </p:nvPr>
        </p:nvSpPr>
        <p:spPr>
          <a:xfrm>
            <a:off x="990600" y="228600"/>
            <a:ext cx="7543800" cy="1431925"/>
          </a:xfrm>
        </p:spPr>
        <p:txBody>
          <a:bodyPr lIns="90488" tIns="44450" rIns="90488" bIns="44450"/>
          <a:lstStyle/>
          <a:p>
            <a:pPr eaLnBrk="1" hangingPunct="1"/>
            <a:r>
              <a:rPr lang="en-US" altLang="en-US" sz="2400" i="1" smtClean="0"/>
              <a:t>Hepatic Encephalopathy  </a:t>
            </a:r>
            <a:br>
              <a:rPr lang="en-US" altLang="en-US" sz="2400" i="1" smtClean="0"/>
            </a:br>
            <a:r>
              <a:rPr lang="en-US" altLang="en-US" sz="2400" i="1" smtClean="0"/>
              <a:t>Stages</a:t>
            </a:r>
            <a:r>
              <a:rPr lang="en-US" altLang="en-US" sz="3600" i="1" smtClean="0"/>
              <a:t/>
            </a:r>
            <a:br>
              <a:rPr lang="en-US" altLang="en-US" sz="3600" i="1" smtClean="0"/>
            </a:br>
            <a:r>
              <a:rPr lang="en-US" altLang="en-US" sz="3600" i="1" smtClean="0"/>
              <a:t>2</a:t>
            </a:r>
            <a:r>
              <a:rPr lang="en-US" altLang="en-US" sz="3600" i="1" baseline="30000" smtClean="0"/>
              <a:t>nd</a:t>
            </a:r>
            <a:r>
              <a:rPr lang="en-US" altLang="en-US" sz="3600" i="1" smtClean="0"/>
              <a:t>  &amp; 3</a:t>
            </a:r>
            <a:r>
              <a:rPr lang="en-US" altLang="en-US" sz="3600" i="1" baseline="30000" smtClean="0"/>
              <a:t>rd</a:t>
            </a:r>
            <a:endParaRPr lang="en-US" altLang="en-US" sz="3600" i="1" smtClean="0"/>
          </a:p>
        </p:txBody>
      </p:sp>
      <p:sp>
        <p:nvSpPr>
          <p:cNvPr id="78851" name="Rectangle 3"/>
          <p:cNvSpPr>
            <a:spLocks noGrp="1" noChangeArrowheads="1"/>
          </p:cNvSpPr>
          <p:nvPr>
            <p:ph type="body" sz="half" idx="4294967295"/>
          </p:nvPr>
        </p:nvSpPr>
        <p:spPr>
          <a:xfrm>
            <a:off x="152400" y="1447800"/>
            <a:ext cx="4006850" cy="4724400"/>
          </a:xfrm>
        </p:spPr>
        <p:txBody>
          <a:bodyPr lIns="90488" tIns="44450" rIns="90488" bIns="44450">
            <a:normAutofit lnSpcReduction="10000"/>
          </a:bodyPr>
          <a:lstStyle/>
          <a:p>
            <a:pPr eaLnBrk="1" hangingPunct="1">
              <a:buFont typeface="Wingdings 2" charset="0"/>
              <a:buChar char=""/>
              <a:defRPr/>
            </a:pPr>
            <a:r>
              <a:rPr lang="en-US" sz="2400" dirty="0" smtClean="0">
                <a:ea typeface="ＭＳ Ｐゴシック" charset="0"/>
              </a:rPr>
              <a:t>Lethargy, drowsiness</a:t>
            </a:r>
          </a:p>
          <a:p>
            <a:pPr eaLnBrk="1" hangingPunct="1">
              <a:buFont typeface="Wingdings 2" charset="0"/>
              <a:buChar char=""/>
              <a:defRPr/>
            </a:pPr>
            <a:r>
              <a:rPr lang="en-US" sz="2400" dirty="0" smtClean="0">
                <a:ea typeface="ＭＳ Ｐゴシック" charset="0"/>
              </a:rPr>
              <a:t>Inappropriate speech</a:t>
            </a:r>
          </a:p>
          <a:p>
            <a:pPr lvl="1" eaLnBrk="1" hangingPunct="1">
              <a:buFont typeface="Wingdings 2" charset="0"/>
              <a:buChar char=""/>
              <a:defRPr/>
            </a:pPr>
            <a:r>
              <a:rPr lang="en-US" sz="1900" dirty="0" smtClean="0">
                <a:ea typeface="ＭＳ Ｐゴシック" charset="0"/>
              </a:rPr>
              <a:t>Slurred speech</a:t>
            </a:r>
          </a:p>
          <a:p>
            <a:pPr eaLnBrk="1" hangingPunct="1">
              <a:buFont typeface="Wingdings 2" charset="0"/>
              <a:buChar char=""/>
              <a:defRPr/>
            </a:pPr>
            <a:r>
              <a:rPr lang="en-US" sz="2400" dirty="0" smtClean="0">
                <a:ea typeface="ＭＳ Ｐゴシック" charset="0"/>
              </a:rPr>
              <a:t>Disorientation</a:t>
            </a:r>
          </a:p>
          <a:p>
            <a:pPr eaLnBrk="1" hangingPunct="1">
              <a:buFont typeface="Wingdings 2" charset="0"/>
              <a:buChar char=""/>
              <a:defRPr/>
            </a:pPr>
            <a:r>
              <a:rPr lang="en-US" sz="2400" dirty="0" err="1" smtClean="0">
                <a:ea typeface="ＭＳ Ｐゴシック" charset="0"/>
              </a:rPr>
              <a:t>Asterixis</a:t>
            </a:r>
            <a:endParaRPr lang="en-US" sz="2400" dirty="0" smtClean="0">
              <a:ea typeface="ＭＳ Ｐゴシック" charset="0"/>
            </a:endParaRPr>
          </a:p>
          <a:p>
            <a:pPr lvl="1" eaLnBrk="1" hangingPunct="1">
              <a:buFont typeface="Wingdings 2" charset="0"/>
              <a:buChar char=""/>
              <a:defRPr/>
            </a:pPr>
            <a:r>
              <a:rPr lang="en-US" sz="1900" i="1" dirty="0" smtClean="0">
                <a:solidFill>
                  <a:schemeClr val="accent3">
                    <a:lumMod val="75000"/>
                  </a:schemeClr>
                </a:solidFill>
                <a:ea typeface="ＭＳ Ｐゴシック" charset="0"/>
              </a:rPr>
              <a:t>flapping tremors</a:t>
            </a:r>
          </a:p>
          <a:p>
            <a:pPr eaLnBrk="1" hangingPunct="1">
              <a:buFont typeface="Wingdings 2" charset="0"/>
              <a:buChar char=""/>
              <a:defRPr/>
            </a:pPr>
            <a:r>
              <a:rPr lang="en-US" sz="2400" dirty="0" smtClean="0">
                <a:ea typeface="ＭＳ Ｐゴシック" charset="0"/>
              </a:rPr>
              <a:t>Hiccups</a:t>
            </a:r>
          </a:p>
          <a:p>
            <a:pPr eaLnBrk="1" hangingPunct="1">
              <a:buFont typeface="Wingdings 2" charset="0"/>
              <a:buChar char=""/>
              <a:defRPr/>
            </a:pPr>
            <a:r>
              <a:rPr lang="en-US" sz="2400" dirty="0" smtClean="0">
                <a:ea typeface="ＭＳ Ｐゴシック" charset="0"/>
              </a:rPr>
              <a:t>Hyperactive reflexes</a:t>
            </a:r>
          </a:p>
          <a:p>
            <a:pPr eaLnBrk="1" hangingPunct="1">
              <a:buFont typeface="Wingdings 2" charset="0"/>
              <a:buChar char=""/>
              <a:defRPr/>
            </a:pPr>
            <a:r>
              <a:rPr lang="en-US" sz="2400" dirty="0" smtClean="0">
                <a:ea typeface="ＭＳ Ｐゴシック" charset="0"/>
              </a:rPr>
              <a:t>Violent behavior </a:t>
            </a:r>
          </a:p>
          <a:p>
            <a:pPr eaLnBrk="1" hangingPunct="1">
              <a:buFont typeface="Wingdings 2" charset="0"/>
              <a:buChar char=""/>
              <a:defRPr/>
            </a:pPr>
            <a:r>
              <a:rPr lang="en-US" sz="2400" dirty="0" smtClean="0">
                <a:ea typeface="ＭＳ Ｐゴシック" charset="0"/>
              </a:rPr>
              <a:t>Slow, deep respirations</a:t>
            </a:r>
          </a:p>
          <a:p>
            <a:pPr eaLnBrk="1" hangingPunct="1">
              <a:buFont typeface="Wingdings 2" charset="0"/>
              <a:buChar char=""/>
              <a:defRPr/>
            </a:pPr>
            <a:r>
              <a:rPr lang="en-US" sz="2400" i="1" dirty="0" smtClean="0">
                <a:solidFill>
                  <a:schemeClr val="accent3">
                    <a:lumMod val="75000"/>
                  </a:schemeClr>
                </a:solidFill>
                <a:ea typeface="ＭＳ Ｐゴシック" charset="0"/>
              </a:rPr>
              <a:t>Fetor </a:t>
            </a:r>
            <a:r>
              <a:rPr lang="en-US" sz="2400" i="1" dirty="0" err="1" smtClean="0">
                <a:solidFill>
                  <a:schemeClr val="accent3">
                    <a:lumMod val="75000"/>
                  </a:schemeClr>
                </a:solidFill>
                <a:ea typeface="ＭＳ Ｐゴシック" charset="0"/>
              </a:rPr>
              <a:t>hepaticus</a:t>
            </a:r>
            <a:endParaRPr lang="en-US" sz="2400" i="1" dirty="0" smtClean="0">
              <a:solidFill>
                <a:schemeClr val="accent3">
                  <a:lumMod val="75000"/>
                </a:schemeClr>
              </a:solidFill>
              <a:ea typeface="ＭＳ Ｐゴシック" charset="0"/>
            </a:endParaRPr>
          </a:p>
          <a:p>
            <a:pPr lvl="1" eaLnBrk="1" hangingPunct="1">
              <a:buFont typeface="Wingdings 2" charset="0"/>
              <a:buChar char=""/>
              <a:defRPr/>
            </a:pPr>
            <a:r>
              <a:rPr lang="en-US" sz="1900" dirty="0" smtClean="0">
                <a:ea typeface="ＭＳ Ｐゴシック" charset="0"/>
              </a:rPr>
              <a:t>musty sweet smell to breath</a:t>
            </a:r>
            <a:endParaRPr lang="en-US" sz="1900" i="1" dirty="0">
              <a:ea typeface="ＭＳ Ｐゴシック" charset="0"/>
            </a:endParaRPr>
          </a:p>
          <a:p>
            <a:pPr eaLnBrk="1" hangingPunct="1">
              <a:buFont typeface="Wingdings" charset="0"/>
              <a:buNone/>
              <a:defRPr/>
            </a:pPr>
            <a:endParaRPr lang="en-US" sz="2800" dirty="0">
              <a:ea typeface="ＭＳ Ｐゴシック" charset="0"/>
            </a:endParaRPr>
          </a:p>
        </p:txBody>
      </p:sp>
      <p:pic>
        <p:nvPicPr>
          <p:cNvPr id="40964" name="Picture 4" descr="asterixis"/>
          <p:cNvPicPr>
            <a:picLocks noChangeAspect="1" noChangeArrowheads="1"/>
          </p:cNvPicPr>
          <p:nvPr/>
        </p:nvPicPr>
        <p:blipFill>
          <a:blip r:embed="rId3"/>
          <a:srcRect/>
          <a:stretch>
            <a:fillRect/>
          </a:stretch>
        </p:blipFill>
        <p:spPr bwMode="auto">
          <a:xfrm>
            <a:off x="4953000" y="2514600"/>
            <a:ext cx="3532188" cy="2560638"/>
          </a:xfrm>
          <a:prstGeom prst="rect">
            <a:avLst/>
          </a:prstGeom>
          <a:noFill/>
          <a:ln w="9525">
            <a:noFill/>
            <a:miter lim="800000"/>
            <a:headEnd/>
            <a:tailEnd/>
          </a:ln>
        </p:spPr>
      </p:pic>
    </p:spTree>
    <p:custDataLst>
      <p:tags r:id="rId1"/>
    </p:custDataLst>
  </p:cSld>
  <p:clrMapOvr>
    <a:masterClrMapping/>
  </p:clrMapOvr>
  <p:transition>
    <p:zo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idx="4294967295"/>
          </p:nvPr>
        </p:nvSpPr>
        <p:spPr>
          <a:xfrm>
            <a:off x="990600" y="457200"/>
            <a:ext cx="7543800" cy="1431925"/>
          </a:xfrm>
        </p:spPr>
        <p:txBody>
          <a:bodyPr lIns="90488" tIns="44450" rIns="90488" bIns="44450">
            <a:normAutofit fontScale="90000"/>
          </a:bodyPr>
          <a:lstStyle/>
          <a:p>
            <a:pPr eaLnBrk="1" hangingPunct="1">
              <a:defRPr/>
            </a:pPr>
            <a:r>
              <a:rPr lang="en-US" sz="2800" i="1" dirty="0" smtClean="0">
                <a:ea typeface="ＭＳ Ｐゴシック" charset="0"/>
              </a:rPr>
              <a:t>Hepatic Encephalopathy  </a:t>
            </a:r>
            <a:br>
              <a:rPr lang="en-US" sz="2800" i="1" dirty="0" smtClean="0">
                <a:ea typeface="ＭＳ Ｐゴシック" charset="0"/>
              </a:rPr>
            </a:br>
            <a:r>
              <a:rPr lang="en-US" sz="2800" i="1" dirty="0" smtClean="0">
                <a:ea typeface="ＭＳ Ｐゴシック" charset="0"/>
              </a:rPr>
              <a:t>Stages</a:t>
            </a:r>
            <a:r>
              <a:rPr lang="en-US" sz="4800" i="1" dirty="0" smtClean="0">
                <a:ea typeface="ＭＳ Ｐゴシック" charset="0"/>
              </a:rPr>
              <a:t/>
            </a:r>
            <a:br>
              <a:rPr lang="en-US" sz="4800" i="1" dirty="0" smtClean="0">
                <a:ea typeface="ＭＳ Ｐゴシック" charset="0"/>
              </a:rPr>
            </a:br>
            <a:r>
              <a:rPr lang="en-US" sz="4800" i="1" dirty="0" smtClean="0"/>
              <a:t>4</a:t>
            </a:r>
            <a:r>
              <a:rPr lang="en-US" sz="4800" i="1" baseline="30000" dirty="0" smtClean="0"/>
              <a:t>th</a:t>
            </a:r>
            <a:r>
              <a:rPr lang="en-US" sz="4800" i="1" dirty="0" smtClean="0"/>
              <a:t> </a:t>
            </a:r>
            <a:endParaRPr lang="en-US" sz="3600" i="1" dirty="0">
              <a:latin typeface="+mn-lt"/>
              <a:ea typeface="ＭＳ Ｐゴシック" charset="0"/>
            </a:endParaRPr>
          </a:p>
        </p:txBody>
      </p:sp>
      <p:sp>
        <p:nvSpPr>
          <p:cNvPr id="41987" name="Rectangle 3"/>
          <p:cNvSpPr>
            <a:spLocks noGrp="1" noChangeArrowheads="1"/>
          </p:cNvSpPr>
          <p:nvPr>
            <p:ph type="body" sz="half" idx="4294967295"/>
          </p:nvPr>
        </p:nvSpPr>
        <p:spPr>
          <a:xfrm>
            <a:off x="838200" y="1828800"/>
            <a:ext cx="3276600" cy="4648200"/>
          </a:xfrm>
        </p:spPr>
        <p:txBody>
          <a:bodyPr lIns="90488" tIns="44450" rIns="90488" bIns="44450"/>
          <a:lstStyle/>
          <a:p>
            <a:pPr eaLnBrk="1" hangingPunct="1"/>
            <a:r>
              <a:rPr lang="en-US" altLang="en-US" sz="3200" smtClean="0"/>
              <a:t>+ Babinski</a:t>
            </a:r>
          </a:p>
          <a:p>
            <a:pPr eaLnBrk="1" hangingPunct="1"/>
            <a:endParaRPr lang="en-US" altLang="en-US" sz="3200" smtClean="0"/>
          </a:p>
          <a:p>
            <a:pPr eaLnBrk="1" hangingPunct="1"/>
            <a:r>
              <a:rPr lang="en-US" altLang="en-US" sz="3200" smtClean="0"/>
              <a:t>Possible seizures</a:t>
            </a:r>
          </a:p>
          <a:p>
            <a:pPr eaLnBrk="1" hangingPunct="1"/>
            <a:endParaRPr lang="en-US" altLang="en-US" sz="3200" smtClean="0"/>
          </a:p>
          <a:p>
            <a:pPr eaLnBrk="1" hangingPunct="1"/>
            <a:r>
              <a:rPr lang="en-US" altLang="en-US" sz="3200" smtClean="0"/>
              <a:t>Swelling of brain tissue</a:t>
            </a:r>
          </a:p>
        </p:txBody>
      </p:sp>
      <p:pic>
        <p:nvPicPr>
          <p:cNvPr id="41988" name="Picture 4" descr="positive Babinski"/>
          <p:cNvPicPr>
            <a:picLocks noChangeAspect="1" noChangeArrowheads="1"/>
          </p:cNvPicPr>
          <p:nvPr/>
        </p:nvPicPr>
        <p:blipFill>
          <a:blip r:embed="rId3"/>
          <a:srcRect/>
          <a:stretch>
            <a:fillRect/>
          </a:stretch>
        </p:blipFill>
        <p:spPr bwMode="auto">
          <a:xfrm>
            <a:off x="5029200" y="2133600"/>
            <a:ext cx="2654300" cy="2438400"/>
          </a:xfrm>
          <a:prstGeom prst="rect">
            <a:avLst/>
          </a:prstGeom>
          <a:noFill/>
          <a:ln w="9525">
            <a:noFill/>
            <a:miter lim="800000"/>
            <a:headEnd/>
            <a:tailEnd/>
          </a:ln>
        </p:spPr>
      </p:pic>
    </p:spTree>
    <p:custDataLst>
      <p:tags r:id="rId1"/>
    </p:custDataLst>
  </p:cSld>
  <p:clrMapOvr>
    <a:masterClrMapping/>
  </p:clrMapOvr>
  <p:transition>
    <p:zo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idx="4294967295"/>
          </p:nvPr>
        </p:nvSpPr>
        <p:spPr/>
        <p:txBody>
          <a:bodyPr/>
          <a:lstStyle/>
          <a:p>
            <a:r>
              <a:rPr lang="en-US" altLang="en-US" smtClean="0"/>
              <a:t>Liver Dialysis</a:t>
            </a:r>
          </a:p>
        </p:txBody>
      </p:sp>
      <p:sp>
        <p:nvSpPr>
          <p:cNvPr id="47107" name="Rectangle 3"/>
          <p:cNvSpPr>
            <a:spLocks noGrp="1" noChangeArrowheads="1"/>
          </p:cNvSpPr>
          <p:nvPr>
            <p:ph type="body" idx="4294967295"/>
          </p:nvPr>
        </p:nvSpPr>
        <p:spPr/>
        <p:txBody>
          <a:bodyPr/>
          <a:lstStyle/>
          <a:p>
            <a:r>
              <a:rPr lang="en-US" altLang="en-US" smtClean="0"/>
              <a:t>Bridge to transplant</a:t>
            </a:r>
          </a:p>
          <a:p>
            <a:r>
              <a:rPr lang="en-US" altLang="en-US" smtClean="0"/>
              <a:t>Dialyze 6 hours at a time</a:t>
            </a:r>
          </a:p>
        </p:txBody>
      </p:sp>
      <p:pic>
        <p:nvPicPr>
          <p:cNvPr id="47108" name="Picture 4" descr="liverdialysisopen2"/>
          <p:cNvPicPr>
            <a:picLocks noChangeAspect="1" noChangeArrowheads="1"/>
          </p:cNvPicPr>
          <p:nvPr/>
        </p:nvPicPr>
        <p:blipFill>
          <a:blip r:embed="rId3"/>
          <a:srcRect/>
          <a:stretch>
            <a:fillRect/>
          </a:stretch>
        </p:blipFill>
        <p:spPr bwMode="auto">
          <a:xfrm>
            <a:off x="3505200" y="3276600"/>
            <a:ext cx="3581400" cy="32004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idx="4294967295"/>
          </p:nvPr>
        </p:nvSpPr>
        <p:spPr>
          <a:xfrm>
            <a:off x="304800" y="1447800"/>
            <a:ext cx="8534400" cy="758825"/>
          </a:xfrm>
        </p:spPr>
        <p:txBody>
          <a:bodyPr>
            <a:normAutofit fontScale="90000"/>
          </a:bodyPr>
          <a:lstStyle/>
          <a:p>
            <a:r>
              <a:rPr lang="en-US" altLang="en-US" smtClean="0"/>
              <a:t>Donors:</a:t>
            </a:r>
            <a:br>
              <a:rPr lang="en-US" altLang="en-US" smtClean="0"/>
            </a:br>
            <a:endParaRPr lang="en-US" altLang="en-US" smtClean="0"/>
          </a:p>
        </p:txBody>
      </p:sp>
      <p:sp>
        <p:nvSpPr>
          <p:cNvPr id="48131" name="Rectangle 3"/>
          <p:cNvSpPr>
            <a:spLocks noGrp="1" noChangeArrowheads="1"/>
          </p:cNvSpPr>
          <p:nvPr>
            <p:ph type="body" idx="4294967295"/>
          </p:nvPr>
        </p:nvSpPr>
        <p:spPr>
          <a:xfrm>
            <a:off x="1066800" y="1905000"/>
            <a:ext cx="7543800" cy="4953000"/>
          </a:xfrm>
        </p:spPr>
        <p:txBody>
          <a:bodyPr/>
          <a:lstStyle/>
          <a:p>
            <a:pPr>
              <a:lnSpc>
                <a:spcPct val="90000"/>
              </a:lnSpc>
            </a:pPr>
            <a:endParaRPr lang="en-US" altLang="en-US" smtClean="0"/>
          </a:p>
          <a:p>
            <a:pPr>
              <a:lnSpc>
                <a:spcPct val="90000"/>
              </a:lnSpc>
            </a:pPr>
            <a:r>
              <a:rPr lang="en-US" altLang="en-US" sz="2400" smtClean="0"/>
              <a:t>Live donor liver transplants are an excellent option. </a:t>
            </a:r>
          </a:p>
          <a:p>
            <a:pPr>
              <a:lnSpc>
                <a:spcPct val="90000"/>
              </a:lnSpc>
            </a:pPr>
            <a:endParaRPr lang="en-US" altLang="en-US" sz="2400" smtClean="0"/>
          </a:p>
          <a:p>
            <a:pPr>
              <a:lnSpc>
                <a:spcPct val="90000"/>
              </a:lnSpc>
            </a:pPr>
            <a:r>
              <a:rPr lang="en-US" altLang="en-US" sz="2400" smtClean="0"/>
              <a:t>Liver regenerates to appropriate size for their individual bodies.</a:t>
            </a:r>
          </a:p>
          <a:p>
            <a:pPr>
              <a:lnSpc>
                <a:spcPct val="90000"/>
              </a:lnSpc>
            </a:pPr>
            <a:endParaRPr lang="en-US" altLang="en-US" sz="2400" smtClean="0"/>
          </a:p>
          <a:p>
            <a:pPr>
              <a:lnSpc>
                <a:spcPct val="90000"/>
              </a:lnSpc>
            </a:pPr>
            <a:r>
              <a:rPr lang="en-US" altLang="en-US" sz="2400" smtClean="0"/>
              <a:t>Survival rates increase / shorter wait time</a:t>
            </a:r>
          </a:p>
          <a:p>
            <a:pPr>
              <a:lnSpc>
                <a:spcPct val="90000"/>
              </a:lnSpc>
            </a:pPr>
            <a:endParaRPr lang="en-US" altLang="en-US" sz="2400" smtClean="0"/>
          </a:p>
          <a:p>
            <a:pPr>
              <a:lnSpc>
                <a:spcPct val="90000"/>
              </a:lnSpc>
            </a:pPr>
            <a:r>
              <a:rPr lang="en-US" altLang="en-US" sz="2400" smtClean="0"/>
              <a:t>The donor - a blood relative, spouse, or friend, will have extensive medical and psychological evaluations to ensure the lowest possible risk.</a:t>
            </a:r>
            <a:r>
              <a:rPr lang="en-US" altLang="en-US" sz="2800" smtClean="0"/>
              <a:t> </a:t>
            </a:r>
          </a:p>
          <a:p>
            <a:pPr>
              <a:lnSpc>
                <a:spcPct val="90000"/>
              </a:lnSpc>
              <a:buFont typeface="Wingdings" pitchFamily="2" charset="2"/>
              <a:buNone/>
            </a:pPr>
            <a:endParaRPr lang="en-US" altLang="en-US" sz="2800" b="1" u="sng" smtClean="0"/>
          </a:p>
          <a:p>
            <a:pPr>
              <a:lnSpc>
                <a:spcPct val="90000"/>
              </a:lnSpc>
            </a:pPr>
            <a:endParaRPr lang="en-US" altLang="en-US" sz="2800" u="sng" smtClean="0"/>
          </a:p>
          <a:p>
            <a:pPr>
              <a:lnSpc>
                <a:spcPct val="90000"/>
              </a:lnSpc>
            </a:pPr>
            <a:endParaRPr lang="en-US" altLang="en-US" sz="2400" smtClean="0"/>
          </a:p>
          <a:p>
            <a:pPr>
              <a:lnSpc>
                <a:spcPct val="90000"/>
              </a:lnSpc>
            </a:pPr>
            <a:endParaRPr lang="en-US" altLang="en-US" sz="2400" smtClean="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400" dirty="0" smtClean="0">
                <a:solidFill>
                  <a:schemeClr val="tx1"/>
                </a:solidFill>
              </a:rPr>
              <a:t/>
            </a:r>
            <a:br>
              <a:rPr lang="en-US" sz="4400" dirty="0" smtClean="0">
                <a:solidFill>
                  <a:schemeClr val="tx1"/>
                </a:solidFill>
              </a:rPr>
            </a:br>
            <a:r>
              <a:rPr lang="en-US" sz="4400" dirty="0">
                <a:solidFill>
                  <a:schemeClr val="tx1"/>
                </a:solidFill>
              </a:rPr>
              <a:t> </a:t>
            </a:r>
            <a:r>
              <a:rPr lang="en-US" sz="4400" dirty="0" smtClean="0">
                <a:solidFill>
                  <a:schemeClr val="tx1"/>
                </a:solidFill>
              </a:rPr>
              <a:t>          Epidemiology</a:t>
            </a:r>
            <a:br>
              <a:rPr lang="en-US" sz="4400" dirty="0" smtClean="0">
                <a:solidFill>
                  <a:schemeClr val="tx1"/>
                </a:solidFill>
              </a:rPr>
            </a:br>
            <a:endParaRPr lang="ar-EG" dirty="0">
              <a:solidFill>
                <a:schemeClr val="tx1"/>
              </a:solidFill>
            </a:endParaRPr>
          </a:p>
        </p:txBody>
      </p:sp>
      <p:sp>
        <p:nvSpPr>
          <p:cNvPr id="19459" name="Content Placeholder 2"/>
          <p:cNvSpPr>
            <a:spLocks noGrp="1"/>
          </p:cNvSpPr>
          <p:nvPr>
            <p:ph idx="1"/>
          </p:nvPr>
        </p:nvSpPr>
        <p:spPr/>
        <p:txBody>
          <a:bodyPr/>
          <a:lstStyle/>
          <a:p>
            <a:pPr algn="just">
              <a:buFont typeface="Wingdings 2" pitchFamily="18" charset="2"/>
              <a:buNone/>
            </a:pPr>
            <a:r>
              <a:rPr lang="en-US" altLang="en-US" sz="2800" smtClean="0">
                <a:latin typeface="Times New Roman" pitchFamily="18" charset="0"/>
                <a:cs typeface="Times New Roman" pitchFamily="18" charset="0"/>
              </a:rPr>
              <a:t>*About 350 million people are chronically infected with HBV worldwide.</a:t>
            </a:r>
          </a:p>
          <a:p>
            <a:pPr algn="just">
              <a:buFont typeface="Wingdings 2" pitchFamily="18" charset="2"/>
              <a:buNone/>
            </a:pPr>
            <a:r>
              <a:rPr lang="en-US" altLang="en-US" sz="2800" smtClean="0">
                <a:latin typeface="Times New Roman" pitchFamily="18" charset="0"/>
                <a:cs typeface="Times New Roman" pitchFamily="18" charset="0"/>
              </a:rPr>
              <a:t>*Despite the hepatitis B vaccine programs, new infections with HBV remain common.</a:t>
            </a:r>
          </a:p>
          <a:p>
            <a:pPr algn="just">
              <a:buFont typeface="Wingdings 2" pitchFamily="18" charset="2"/>
              <a:buNone/>
            </a:pPr>
            <a:r>
              <a:rPr lang="en-US" altLang="en-US" sz="2800" smtClean="0">
                <a:latin typeface="Times New Roman" pitchFamily="18" charset="0"/>
                <a:cs typeface="Times New Roman" pitchFamily="18" charset="0"/>
              </a:rPr>
              <a:t>*Individuals with chronic hepatitis B are at increased risk for developing:</a:t>
            </a:r>
          </a:p>
          <a:p>
            <a:pPr algn="just">
              <a:buFont typeface="Wingdings 2" pitchFamily="18" charset="2"/>
              <a:buNone/>
            </a:pPr>
            <a:r>
              <a:rPr lang="en-US" altLang="en-US" sz="2800" smtClean="0">
                <a:latin typeface="Times New Roman" pitchFamily="18" charset="0"/>
                <a:cs typeface="Times New Roman" pitchFamily="18" charset="0"/>
              </a:rPr>
              <a:t>	a)cirrhosis,					</a:t>
            </a:r>
          </a:p>
          <a:p>
            <a:pPr algn="just">
              <a:buFont typeface="Wingdings 2" pitchFamily="18" charset="2"/>
              <a:buNone/>
            </a:pPr>
            <a:r>
              <a:rPr lang="en-US" altLang="en-US" sz="2800" smtClean="0">
                <a:latin typeface="Times New Roman" pitchFamily="18" charset="0"/>
                <a:cs typeface="Times New Roman" pitchFamily="18" charset="0"/>
              </a:rPr>
              <a:t>	b)hepatic decompensation,</a:t>
            </a:r>
          </a:p>
          <a:p>
            <a:pPr algn="just">
              <a:buFont typeface="Wingdings 2" pitchFamily="18" charset="2"/>
              <a:buNone/>
            </a:pPr>
            <a:r>
              <a:rPr lang="en-US" altLang="en-US" sz="2800" smtClean="0">
                <a:latin typeface="Times New Roman" pitchFamily="18" charset="0"/>
                <a:cs typeface="Times New Roman" pitchFamily="18" charset="0"/>
              </a:rPr>
              <a:t>	c)hepatocellular carcinoma (HCC). </a:t>
            </a:r>
          </a:p>
          <a:p>
            <a:endParaRPr lang="ar-EG" altLang="en-US" smtClean="0">
              <a:ea typeface="Majalla UI"/>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a:defRPr/>
            </a:pPr>
            <a:r>
              <a:rPr lang="en-US" dirty="0" smtClean="0"/>
              <a:t>Liver Transplantation</a:t>
            </a:r>
            <a:endParaRPr lang="en-US" dirty="0"/>
          </a:p>
        </p:txBody>
      </p:sp>
      <p:sp>
        <p:nvSpPr>
          <p:cNvPr id="50179" name="Rectangle 3"/>
          <p:cNvSpPr>
            <a:spLocks noGrp="1" noChangeArrowheads="1"/>
          </p:cNvSpPr>
          <p:nvPr>
            <p:ph type="body" idx="1"/>
          </p:nvPr>
        </p:nvSpPr>
        <p:spPr>
          <a:xfrm>
            <a:off x="301625" y="1527175"/>
            <a:ext cx="8504238" cy="4572000"/>
          </a:xfrm>
        </p:spPr>
        <p:txBody>
          <a:bodyPr/>
          <a:lstStyle/>
          <a:p>
            <a:pPr>
              <a:lnSpc>
                <a:spcPct val="90000"/>
              </a:lnSpc>
            </a:pPr>
            <a:r>
              <a:rPr lang="en-US" altLang="en-US" sz="2400" dirty="0" smtClean="0"/>
              <a:t>Blood type and body size are critical factors in determining who is an appropriate donor. </a:t>
            </a:r>
          </a:p>
          <a:p>
            <a:pPr>
              <a:lnSpc>
                <a:spcPct val="90000"/>
              </a:lnSpc>
            </a:pPr>
            <a:endParaRPr lang="en-US" altLang="en-US" sz="2400" dirty="0" smtClean="0"/>
          </a:p>
          <a:p>
            <a:pPr>
              <a:lnSpc>
                <a:spcPct val="90000"/>
              </a:lnSpc>
            </a:pPr>
            <a:r>
              <a:rPr lang="en-US" altLang="en-US" sz="2400" dirty="0" smtClean="0"/>
              <a:t>Potential donors evaluated for:</a:t>
            </a:r>
          </a:p>
          <a:p>
            <a:pPr lvl="1">
              <a:lnSpc>
                <a:spcPct val="90000"/>
              </a:lnSpc>
            </a:pPr>
            <a:r>
              <a:rPr lang="en-US" altLang="en-US" sz="2000" dirty="0" smtClean="0"/>
              <a:t> liver disease, alcohol or drug abuse, cancer, or infection. </a:t>
            </a:r>
          </a:p>
          <a:p>
            <a:pPr lvl="1">
              <a:lnSpc>
                <a:spcPct val="90000"/>
              </a:lnSpc>
            </a:pPr>
            <a:r>
              <a:rPr lang="en-US" altLang="en-US" sz="2000" dirty="0" smtClean="0"/>
              <a:t>hepatitis, AIDS, and other infections. </a:t>
            </a:r>
          </a:p>
          <a:p>
            <a:pPr lvl="1">
              <a:lnSpc>
                <a:spcPct val="90000"/>
              </a:lnSpc>
            </a:pPr>
            <a:r>
              <a:rPr lang="en-US" altLang="en-US" sz="2000" dirty="0" smtClean="0"/>
              <a:t>matched according to blood type and body size. </a:t>
            </a:r>
          </a:p>
          <a:p>
            <a:pPr lvl="1">
              <a:lnSpc>
                <a:spcPct val="90000"/>
              </a:lnSpc>
            </a:pPr>
            <a:r>
              <a:rPr lang="en-US" altLang="en-US" sz="2000" dirty="0" smtClean="0"/>
              <a:t>Age, race, and sex are not considered. </a:t>
            </a:r>
          </a:p>
          <a:p>
            <a:pPr>
              <a:lnSpc>
                <a:spcPct val="90000"/>
              </a:lnSpc>
            </a:pPr>
            <a:endParaRPr lang="en-US" altLang="en-US" sz="2400" dirty="0" smtClean="0"/>
          </a:p>
          <a:p>
            <a:pPr>
              <a:lnSpc>
                <a:spcPct val="90000"/>
              </a:lnSpc>
            </a:pPr>
            <a:r>
              <a:rPr lang="en-US" altLang="en-US" sz="2400" dirty="0" smtClean="0"/>
              <a:t>Cadaver donor have to wait</a:t>
            </a:r>
            <a:endParaRPr lang="en-US" altLang="en-US" sz="2400" u="sng" dirty="0" smtClean="0"/>
          </a:p>
          <a:p>
            <a:pPr>
              <a:lnSpc>
                <a:spcPct val="90000"/>
              </a:lnSpc>
            </a:pPr>
            <a:endParaRPr lang="en-US" altLang="en-US" sz="2400" dirty="0" smtClean="0"/>
          </a:p>
          <a:p>
            <a:pPr>
              <a:lnSpc>
                <a:spcPct val="90000"/>
              </a:lnSpc>
            </a:pPr>
            <a:endParaRPr lang="en-US" altLang="en-US" sz="2400" dirty="0" smtClean="0"/>
          </a:p>
        </p:txBody>
      </p:sp>
    </p:spTree>
    <p:custDataLst>
      <p:tags r:id="rId1"/>
    </p:custData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Liver Transplantation</a:t>
            </a:r>
          </a:p>
        </p:txBody>
      </p:sp>
      <p:sp>
        <p:nvSpPr>
          <p:cNvPr id="13315" name="Rectangle 3"/>
          <p:cNvSpPr>
            <a:spLocks noGrp="1" noChangeArrowheads="1"/>
          </p:cNvSpPr>
          <p:nvPr>
            <p:ph type="body" idx="1"/>
          </p:nvPr>
        </p:nvSpPr>
        <p:spPr/>
        <p:txBody>
          <a:bodyPr/>
          <a:lstStyle/>
          <a:p>
            <a:pPr eaLnBrk="1" hangingPunct="1"/>
            <a:r>
              <a:rPr lang="en-US" altLang="en-US" smtClean="0"/>
              <a:t>Liver transplantation is the definitive treatment for patients with decompensated cirrhosis</a:t>
            </a:r>
          </a:p>
          <a:p>
            <a:pPr eaLnBrk="1" hangingPunct="1"/>
            <a:r>
              <a:rPr lang="en-US" altLang="en-US" smtClean="0"/>
              <a:t> Depends upon the severity of disease, quality of life and the absence of contraindications</a:t>
            </a:r>
          </a:p>
        </p:txBody>
      </p:sp>
    </p:spTree>
    <p:extLst>
      <p:ext uri="{BB962C8B-B14F-4D97-AF65-F5344CB8AC3E}">
        <p14:creationId xmlns:p14="http://schemas.microsoft.com/office/powerpoint/2010/main" xmlns="" val="16934201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buNone/>
            </a:pPr>
            <a:endParaRPr lang="en-US" sz="7200" dirty="0" smtClean="0"/>
          </a:p>
          <a:p>
            <a:pPr algn="ctr">
              <a:buNone/>
            </a:pPr>
            <a:r>
              <a:rPr lang="en-US" sz="7200" dirty="0" smtClean="0"/>
              <a:t>Thank you </a:t>
            </a:r>
            <a:endParaRPr lang="ar-EG" sz="7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p:cNvPicPr>
            <a:picLocks noGrp="1" noChangeAspect="1" noChangeArrowheads="1"/>
          </p:cNvPicPr>
          <p:nvPr>
            <p:ph idx="1"/>
          </p:nvPr>
        </p:nvPicPr>
        <p:blipFill>
          <a:blip r:embed="rId2"/>
          <a:srcRect/>
          <a:stretch>
            <a:fillRect/>
          </a:stretch>
        </p:blipFill>
        <p:spPr>
          <a:xfrm>
            <a:off x="428596" y="371475"/>
            <a:ext cx="8358217" cy="593725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115888"/>
            <a:ext cx="7499350" cy="720725"/>
          </a:xfrm>
        </p:spPr>
        <p:txBody>
          <a:bodyPr>
            <a:normAutofit fontScale="90000"/>
          </a:bodyPr>
          <a:lstStyle/>
          <a:p>
            <a:pPr>
              <a:defRPr/>
            </a:pPr>
            <a:r>
              <a:rPr lang="en-US" dirty="0" smtClean="0"/>
              <a:t>        Clinical Presentation</a:t>
            </a:r>
            <a:endParaRPr lang="ar-EG" dirty="0"/>
          </a:p>
        </p:txBody>
      </p:sp>
      <p:sp>
        <p:nvSpPr>
          <p:cNvPr id="21507" name="Content Placeholder 2"/>
          <p:cNvSpPr>
            <a:spLocks noGrp="1"/>
          </p:cNvSpPr>
          <p:nvPr>
            <p:ph idx="1"/>
          </p:nvPr>
        </p:nvSpPr>
        <p:spPr>
          <a:xfrm>
            <a:off x="971550" y="765175"/>
            <a:ext cx="8172450" cy="6092825"/>
          </a:xfrm>
        </p:spPr>
        <p:txBody>
          <a:bodyPr/>
          <a:lstStyle/>
          <a:p>
            <a:pPr eaLnBrk="1" hangingPunct="1">
              <a:buFont typeface="Arial" pitchFamily="34" charset="0"/>
              <a:buNone/>
            </a:pPr>
            <a:r>
              <a:rPr lang="en-US" altLang="en-US" sz="2000" b="1" smtClean="0"/>
              <a:t>Acute Hepatitis B </a:t>
            </a:r>
            <a:r>
              <a:rPr lang="en-US" altLang="en-US" sz="2000" smtClean="0"/>
              <a:t>; Based on significant aminotransferase activity due to necro inflammatory injury</a:t>
            </a:r>
          </a:p>
          <a:p>
            <a:pPr eaLnBrk="1" hangingPunct="1"/>
            <a:r>
              <a:rPr lang="en-US" altLang="en-US" sz="2000" smtClean="0"/>
              <a:t> Symptoms are often </a:t>
            </a:r>
            <a:r>
              <a:rPr lang="en-US" altLang="en-US" sz="2000" smtClean="0">
                <a:solidFill>
                  <a:srgbClr val="FF0000"/>
                </a:solidFill>
              </a:rPr>
              <a:t>non-specific symptoms </a:t>
            </a:r>
            <a:r>
              <a:rPr lang="en-US" altLang="en-US" sz="2000" smtClean="0"/>
              <a:t>such as myalgia, malaise , nausea, fatigue , pruritus, abdominal pain , jaundice</a:t>
            </a:r>
          </a:p>
          <a:p>
            <a:pPr eaLnBrk="1" hangingPunct="1"/>
            <a:r>
              <a:rPr lang="en-US" altLang="en-US" sz="2000" smtClean="0"/>
              <a:t> </a:t>
            </a:r>
            <a:r>
              <a:rPr lang="en-US" altLang="en-US" sz="2000" smtClean="0">
                <a:solidFill>
                  <a:srgbClr val="FF0000"/>
                </a:solidFill>
              </a:rPr>
              <a:t>Fulminant Hepatitis-</a:t>
            </a:r>
            <a:r>
              <a:rPr lang="en-US" altLang="en-US" sz="2000" smtClean="0"/>
              <a:t>-Acute HBV results in Liver Failure</a:t>
            </a:r>
          </a:p>
          <a:p>
            <a:pPr eaLnBrk="1" hangingPunct="1"/>
            <a:endParaRPr lang="en-US" altLang="en-US" sz="2000" smtClean="0"/>
          </a:p>
          <a:p>
            <a:pPr eaLnBrk="1" hangingPunct="1">
              <a:buFont typeface="Arial" pitchFamily="34" charset="0"/>
              <a:buNone/>
            </a:pPr>
            <a:r>
              <a:rPr lang="en-US" altLang="en-US" sz="2000" b="1" smtClean="0"/>
              <a:t>Chronic Hepatitis B </a:t>
            </a:r>
            <a:r>
              <a:rPr lang="en-US" altLang="en-US" sz="2000" smtClean="0"/>
              <a:t>- greater than 6 months;  Fibrosis and Necroinflammatory processes; can last for  decades </a:t>
            </a:r>
          </a:p>
          <a:p>
            <a:pPr eaLnBrk="1" hangingPunct="1"/>
            <a:endParaRPr lang="en-US" altLang="en-US" sz="2000" smtClean="0"/>
          </a:p>
          <a:p>
            <a:endParaRPr lang="ar-EG" altLang="en-US" sz="2000" smtClean="0">
              <a:ea typeface="Majalla U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993775"/>
          </a:xfrm>
        </p:spPr>
        <p:txBody>
          <a:bodyPr>
            <a:noAutofit/>
          </a:bodyPr>
          <a:lstStyle/>
          <a:p>
            <a:pPr>
              <a:defRPr/>
            </a:pPr>
            <a:r>
              <a:rPr lang="en-US" sz="3600" dirty="0" smtClean="0">
                <a:solidFill>
                  <a:schemeClr val="tx1"/>
                </a:solidFill>
              </a:rPr>
              <a:t>Hepatitis B Treatment</a:t>
            </a:r>
            <a:endParaRPr lang="ar-EG" sz="3600" dirty="0">
              <a:solidFill>
                <a:schemeClr val="tx1"/>
              </a:solidFill>
            </a:endParaRPr>
          </a:p>
        </p:txBody>
      </p:sp>
      <p:sp>
        <p:nvSpPr>
          <p:cNvPr id="22531" name="Content Placeholder 2"/>
          <p:cNvSpPr>
            <a:spLocks noGrp="1"/>
          </p:cNvSpPr>
          <p:nvPr>
            <p:ph idx="1"/>
          </p:nvPr>
        </p:nvSpPr>
        <p:spPr>
          <a:xfrm>
            <a:off x="1116013" y="1196975"/>
            <a:ext cx="7818437" cy="5327650"/>
          </a:xfrm>
        </p:spPr>
        <p:txBody>
          <a:bodyPr/>
          <a:lstStyle/>
          <a:p>
            <a:pPr>
              <a:lnSpc>
                <a:spcPct val="90000"/>
              </a:lnSpc>
            </a:pPr>
            <a:r>
              <a:rPr lang="en-US" altLang="en-US" sz="2800" smtClean="0">
                <a:solidFill>
                  <a:srgbClr val="FF0000"/>
                </a:solidFill>
              </a:rPr>
              <a:t>Who to treat?</a:t>
            </a:r>
          </a:p>
          <a:p>
            <a:pPr lvl="1">
              <a:lnSpc>
                <a:spcPct val="90000"/>
              </a:lnSpc>
            </a:pPr>
            <a:r>
              <a:rPr lang="en-US" altLang="en-US" sz="2400" smtClean="0"/>
              <a:t>HBsAg positive  &gt; 6 months</a:t>
            </a:r>
          </a:p>
          <a:p>
            <a:pPr lvl="1">
              <a:lnSpc>
                <a:spcPct val="90000"/>
              </a:lnSpc>
            </a:pPr>
            <a:r>
              <a:rPr lang="en-US" altLang="en-US" sz="2400" smtClean="0"/>
              <a:t>HBV DNA &gt;2000IU/ml</a:t>
            </a:r>
          </a:p>
          <a:p>
            <a:pPr lvl="1">
              <a:lnSpc>
                <a:spcPct val="90000"/>
              </a:lnSpc>
            </a:pPr>
            <a:r>
              <a:rPr lang="en-US" altLang="en-US" sz="2400" smtClean="0"/>
              <a:t>ALT elevated </a:t>
            </a:r>
          </a:p>
          <a:p>
            <a:pPr>
              <a:lnSpc>
                <a:spcPct val="90000"/>
              </a:lnSpc>
            </a:pPr>
            <a:r>
              <a:rPr lang="en-US" altLang="en-US" sz="2800" smtClean="0">
                <a:solidFill>
                  <a:srgbClr val="FF0000"/>
                </a:solidFill>
              </a:rPr>
              <a:t>Goal of treatment</a:t>
            </a:r>
          </a:p>
          <a:p>
            <a:pPr lvl="1">
              <a:lnSpc>
                <a:spcPct val="90000"/>
              </a:lnSpc>
            </a:pPr>
            <a:r>
              <a:rPr lang="en-US" altLang="en-US" sz="2400" smtClean="0"/>
              <a:t>Stop viral replication,  HBV DNA becomes neg</a:t>
            </a:r>
          </a:p>
          <a:p>
            <a:pPr lvl="1">
              <a:lnSpc>
                <a:spcPct val="90000"/>
              </a:lnSpc>
            </a:pPr>
            <a:r>
              <a:rPr lang="en-US" altLang="en-US" sz="2400" smtClean="0"/>
              <a:t>Convert  HBe Ag pos to neg, Anti-HB e becomes pos</a:t>
            </a:r>
          </a:p>
          <a:p>
            <a:pPr lvl="1">
              <a:lnSpc>
                <a:spcPct val="90000"/>
              </a:lnSpc>
            </a:pPr>
            <a:r>
              <a:rPr lang="en-US" altLang="en-US" sz="2400" smtClean="0"/>
              <a:t>Improvement in histology, prevention of progression to cirrhosis</a:t>
            </a:r>
          </a:p>
          <a:p>
            <a:pPr lvl="1">
              <a:lnSpc>
                <a:spcPct val="90000"/>
              </a:lnSpc>
            </a:pPr>
            <a:r>
              <a:rPr lang="en-US" altLang="en-US" sz="2400" smtClean="0"/>
              <a:t>With successful treatment, loss of Surface Ag may occur in 1-2% per year</a:t>
            </a:r>
          </a:p>
          <a:p>
            <a:endParaRPr lang="ar-EG" altLang="en-US" smtClean="0">
              <a:ea typeface="Majalla U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115888"/>
            <a:ext cx="7499350" cy="576262"/>
          </a:xfrm>
        </p:spPr>
        <p:txBody>
          <a:bodyPr>
            <a:normAutofit fontScale="90000"/>
          </a:bodyPr>
          <a:lstStyle/>
          <a:p>
            <a:pPr>
              <a:defRPr/>
            </a:pPr>
            <a:r>
              <a:rPr lang="en-US" dirty="0" smtClean="0"/>
              <a:t>         Prophylaxis</a:t>
            </a:r>
            <a:endParaRPr lang="ar-EG" dirty="0"/>
          </a:p>
        </p:txBody>
      </p:sp>
      <p:sp>
        <p:nvSpPr>
          <p:cNvPr id="23555" name="Content Placeholder 2"/>
          <p:cNvSpPr>
            <a:spLocks noGrp="1"/>
          </p:cNvSpPr>
          <p:nvPr>
            <p:ph idx="1"/>
          </p:nvPr>
        </p:nvSpPr>
        <p:spPr>
          <a:xfrm>
            <a:off x="1116013" y="620713"/>
            <a:ext cx="8027987" cy="6237287"/>
          </a:xfrm>
        </p:spPr>
        <p:txBody>
          <a:bodyPr/>
          <a:lstStyle/>
          <a:p>
            <a:pPr eaLnBrk="1" hangingPunct="1">
              <a:buFont typeface="Arial" pitchFamily="34" charset="0"/>
              <a:buNone/>
            </a:pPr>
            <a:r>
              <a:rPr lang="en-US" altLang="en-US" sz="2000" b="1" smtClean="0">
                <a:solidFill>
                  <a:srgbClr val="FF0000"/>
                </a:solidFill>
              </a:rPr>
              <a:t>HBV  Vaccine</a:t>
            </a:r>
          </a:p>
          <a:p>
            <a:pPr eaLnBrk="1" hangingPunct="1"/>
            <a:r>
              <a:rPr lang="en-US" altLang="en-US" sz="2000" smtClean="0"/>
              <a:t>Indicated for everyone and especially those in high risk groups</a:t>
            </a:r>
          </a:p>
          <a:p>
            <a:pPr lvl="1" eaLnBrk="1" hangingPunct="1"/>
            <a:r>
              <a:rPr lang="en-US" altLang="en-US" sz="2000" smtClean="0"/>
              <a:t>IM injection at 0,1,6 months in infants and adults</a:t>
            </a:r>
          </a:p>
          <a:p>
            <a:pPr lvl="1" eaLnBrk="1" hangingPunct="1"/>
            <a:r>
              <a:rPr lang="en-US" altLang="en-US" sz="2000" smtClean="0"/>
              <a:t>Response greater than 90% after 3rd dose</a:t>
            </a:r>
          </a:p>
          <a:p>
            <a:pPr eaLnBrk="1" hangingPunct="1"/>
            <a:endParaRPr lang="en-US" altLang="en-US" sz="2000" smtClean="0"/>
          </a:p>
          <a:p>
            <a:pPr eaLnBrk="1" hangingPunct="1">
              <a:buFont typeface="Arial" pitchFamily="34" charset="0"/>
              <a:buNone/>
            </a:pPr>
            <a:r>
              <a:rPr lang="en-US" altLang="en-US" sz="2000" b="1" smtClean="0">
                <a:solidFill>
                  <a:srgbClr val="FF0000"/>
                </a:solidFill>
              </a:rPr>
              <a:t>HBV Pregnant Mothers</a:t>
            </a:r>
          </a:p>
          <a:p>
            <a:pPr eaLnBrk="1" hangingPunct="1"/>
            <a:r>
              <a:rPr lang="en-US" altLang="en-US" sz="2000" smtClean="0"/>
              <a:t>Give 1st dose of Hip B vaccine and Hip B Immunoglobulin(HBIG)  o.5 ml within 12 hours of birth.</a:t>
            </a:r>
          </a:p>
          <a:p>
            <a:pPr lvl="1" eaLnBrk="1" hangingPunct="1"/>
            <a:r>
              <a:rPr lang="en-US" altLang="en-US" sz="2000" smtClean="0"/>
              <a:t>2nd dose at 1 month, 3rd at 6 months</a:t>
            </a:r>
          </a:p>
          <a:p>
            <a:pPr lvl="1" eaLnBrk="1" hangingPunct="1"/>
            <a:r>
              <a:rPr lang="en-US" altLang="en-US" sz="2000" smtClean="0"/>
              <a:t>Recheck at 12 months for active infection</a:t>
            </a:r>
          </a:p>
          <a:p>
            <a:pPr lvl="1" eaLnBrk="1" hangingPunct="1"/>
            <a:r>
              <a:rPr lang="en-US" altLang="en-US" sz="2000" smtClean="0"/>
              <a:t>95% lifetime immunity</a:t>
            </a:r>
          </a:p>
          <a:p>
            <a:pPr lvl="1" eaLnBrk="1" hangingPunct="1"/>
            <a:r>
              <a:rPr lang="en-US" altLang="en-US" sz="2000" smtClean="0"/>
              <a:t>Not Done---leads to 90% chronic HBV</a:t>
            </a:r>
          </a:p>
          <a:p>
            <a:pPr lvl="1" eaLnBrk="1" hangingPunct="1"/>
            <a:r>
              <a:rPr lang="en-US" altLang="en-US" sz="2000" smtClean="0"/>
              <a:t>Transmitted through birth canal  during birth or through umbilical cord.</a:t>
            </a:r>
          </a:p>
          <a:p>
            <a:pPr eaLnBrk="1" hangingPunct="1">
              <a:buFont typeface="Arial" pitchFamily="34" charset="0"/>
              <a:buNone/>
            </a:pPr>
            <a:r>
              <a:rPr lang="en-US" altLang="en-US" sz="2000" b="1" smtClean="0">
                <a:solidFill>
                  <a:srgbClr val="FF0000"/>
                </a:solidFill>
              </a:rPr>
              <a:t>Others i.e. those receiving a needle stick</a:t>
            </a:r>
          </a:p>
          <a:p>
            <a:pPr eaLnBrk="1" hangingPunct="1"/>
            <a:r>
              <a:rPr lang="en-US" altLang="en-US" sz="2000" smtClean="0"/>
              <a:t>Should receive 0.04 to 0.7 ml/kg  of HBIG and 1st dose vaccine within 48  and no later than a week</a:t>
            </a:r>
            <a:endParaRPr lang="ar-EG" altLang="en-US" sz="2000" smtClean="0">
              <a:ea typeface="Majalla U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060575"/>
            <a:ext cx="7499350" cy="1800225"/>
          </a:xfrm>
        </p:spPr>
        <p:txBody>
          <a:bodyPr/>
          <a:lstStyle/>
          <a:p>
            <a:pPr>
              <a:defRPr/>
            </a:pPr>
            <a:r>
              <a:rPr lang="en-US" sz="6000" dirty="0" smtClean="0">
                <a:solidFill>
                  <a:schemeClr val="tx1"/>
                </a:solidFill>
              </a:rPr>
              <a:t>      Hepatitis C virus</a:t>
            </a:r>
            <a:endParaRPr lang="ar-EG" sz="6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357158" y="765175"/>
            <a:ext cx="8577292" cy="5483225"/>
          </a:xfrm>
        </p:spPr>
        <p:txBody>
          <a:bodyPr/>
          <a:lstStyle/>
          <a:p>
            <a:pPr algn="just"/>
            <a:r>
              <a:rPr lang="en-US" altLang="en-US" sz="2400" dirty="0" smtClean="0"/>
              <a:t>HCV, is a spherical, enveloped, single-stranded </a:t>
            </a:r>
            <a:r>
              <a:rPr lang="en-US" altLang="en-US" sz="2400" dirty="0" smtClean="0">
                <a:solidFill>
                  <a:srgbClr val="FF0000"/>
                </a:solidFill>
              </a:rPr>
              <a:t>RNA</a:t>
            </a:r>
            <a:r>
              <a:rPr lang="en-US" altLang="en-US" sz="2400" dirty="0" smtClean="0"/>
              <a:t> virus belonging to the </a:t>
            </a:r>
            <a:r>
              <a:rPr lang="en-US" altLang="en-US" sz="2400" dirty="0" err="1" smtClean="0">
                <a:solidFill>
                  <a:srgbClr val="FF0000"/>
                </a:solidFill>
              </a:rPr>
              <a:t>Flaviviridae</a:t>
            </a:r>
            <a:r>
              <a:rPr lang="en-US" altLang="en-US" sz="2400" dirty="0" smtClean="0"/>
              <a:t> family and </a:t>
            </a:r>
            <a:r>
              <a:rPr lang="en-US" altLang="en-US" sz="2400" i="1" dirty="0" err="1" smtClean="0"/>
              <a:t>Flavivirus</a:t>
            </a:r>
            <a:r>
              <a:rPr lang="en-US" altLang="en-US" sz="2400" dirty="0" smtClean="0"/>
              <a:t> genus.</a:t>
            </a:r>
          </a:p>
          <a:p>
            <a:pPr algn="just"/>
            <a:r>
              <a:rPr lang="en-US" altLang="en-US" sz="2400" dirty="0" smtClean="0"/>
              <a:t>The natural targets of HCV are </a:t>
            </a:r>
            <a:r>
              <a:rPr lang="en-US" altLang="en-US" sz="2400" dirty="0" err="1" smtClean="0"/>
              <a:t>hepatocytes</a:t>
            </a:r>
            <a:r>
              <a:rPr lang="en-US" altLang="en-US" sz="2400" dirty="0" smtClean="0"/>
              <a:t> and, possibly, B lymphocytes.</a:t>
            </a:r>
          </a:p>
          <a:p>
            <a:pPr algn="just"/>
            <a:r>
              <a:rPr lang="en-US" altLang="en-US" sz="2400" dirty="0" smtClean="0"/>
              <a:t>Viral clearance is associated with the development and persistence of strong virus-specific responses by </a:t>
            </a:r>
            <a:r>
              <a:rPr lang="en-US" altLang="en-US" sz="2400" dirty="0" err="1" smtClean="0"/>
              <a:t>cytotoxic</a:t>
            </a:r>
            <a:r>
              <a:rPr lang="en-US" altLang="en-US" sz="2400" dirty="0" smtClean="0"/>
              <a:t> T lymphocytes and helper T cells.</a:t>
            </a:r>
          </a:p>
          <a:p>
            <a:pPr algn="just"/>
            <a:r>
              <a:rPr lang="en-US" altLang="en-US" sz="2400" dirty="0" smtClean="0"/>
              <a:t>In most infected people, </a:t>
            </a:r>
            <a:r>
              <a:rPr lang="en-US" altLang="en-US" sz="2400" dirty="0" err="1" smtClean="0"/>
              <a:t>viremia</a:t>
            </a:r>
            <a:r>
              <a:rPr lang="en-US" altLang="en-US" sz="2400" dirty="0" smtClean="0"/>
              <a:t> persists and is accompanied by variable degrees of hepatic inflammation and </a:t>
            </a:r>
            <a:r>
              <a:rPr lang="en-US" altLang="en-US" sz="2400" b="1" dirty="0" smtClean="0">
                <a:solidFill>
                  <a:srgbClr val="002060"/>
                </a:solidFill>
              </a:rPr>
              <a:t>fibrosis</a:t>
            </a:r>
            <a:endParaRPr lang="ar-EG" altLang="en-US" sz="2400" dirty="0" smtClean="0">
              <a:ea typeface="Majalla U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6248400"/>
          </a:xfrm>
        </p:spPr>
        <p:txBody>
          <a:bodyPr>
            <a:normAutofit fontScale="85000" lnSpcReduction="20000"/>
          </a:bodyPr>
          <a:lstStyle/>
          <a:p>
            <a:pPr rtl="1">
              <a:buNone/>
            </a:pPr>
            <a:r>
              <a:rPr lang="en-US" b="1" u="sng" dirty="0" smtClean="0"/>
              <a:t>Functions of the liver:</a:t>
            </a:r>
            <a:endParaRPr lang="en-US" dirty="0" smtClean="0"/>
          </a:p>
          <a:p>
            <a:pPr rtl="1">
              <a:buNone/>
            </a:pPr>
            <a:r>
              <a:rPr lang="en-US" dirty="0" smtClean="0"/>
              <a:t>1- Bile metabolism.</a:t>
            </a:r>
          </a:p>
          <a:p>
            <a:pPr rtl="1">
              <a:buNone/>
            </a:pPr>
            <a:endParaRPr lang="ar-EG" dirty="0" smtClean="0"/>
          </a:p>
          <a:p>
            <a:pPr rtl="1">
              <a:buNone/>
            </a:pPr>
            <a:r>
              <a:rPr lang="en-US" dirty="0" smtClean="0"/>
              <a:t>2- Protein metabolism:</a:t>
            </a:r>
          </a:p>
          <a:p>
            <a:pPr rtl="1">
              <a:buNone/>
            </a:pPr>
            <a:r>
              <a:rPr lang="en-US" dirty="0" smtClean="0"/>
              <a:t>*formation of albumin (3.5-5.5 g/dl).</a:t>
            </a:r>
          </a:p>
          <a:p>
            <a:pPr rtl="1">
              <a:buNone/>
            </a:pPr>
            <a:r>
              <a:rPr lang="en-US" dirty="0" smtClean="0"/>
              <a:t>*formation of clotting factors (2, 7, 9, 10).</a:t>
            </a:r>
          </a:p>
          <a:p>
            <a:pPr rtl="1">
              <a:buNone/>
            </a:pPr>
            <a:r>
              <a:rPr lang="en-US" dirty="0" smtClean="0"/>
              <a:t>*incorporation of ammonia with CO2 to form urea.</a:t>
            </a:r>
          </a:p>
          <a:p>
            <a:pPr rtl="1">
              <a:buNone/>
            </a:pPr>
            <a:endParaRPr lang="ar-EG" dirty="0" smtClean="0"/>
          </a:p>
          <a:p>
            <a:pPr rtl="1">
              <a:buNone/>
            </a:pPr>
            <a:r>
              <a:rPr lang="en-US" dirty="0" smtClean="0"/>
              <a:t>3-fat metabolism.</a:t>
            </a:r>
          </a:p>
          <a:p>
            <a:pPr rtl="1">
              <a:buNone/>
            </a:pPr>
            <a:endParaRPr lang="en-US" dirty="0" smtClean="0"/>
          </a:p>
          <a:p>
            <a:pPr rtl="1">
              <a:buNone/>
            </a:pPr>
            <a:r>
              <a:rPr lang="en-US" dirty="0" smtClean="0"/>
              <a:t>4- carbohydrate metabolism: </a:t>
            </a:r>
            <a:r>
              <a:rPr lang="en-US" dirty="0" err="1" smtClean="0"/>
              <a:t>gluconeogenesis</a:t>
            </a:r>
            <a:r>
              <a:rPr lang="en-US" dirty="0" smtClean="0"/>
              <a:t>, glycogen </a:t>
            </a:r>
            <a:endParaRPr lang="ar-EG" dirty="0" smtClean="0"/>
          </a:p>
          <a:p>
            <a:pPr rtl="1">
              <a:buNone/>
            </a:pPr>
            <a:r>
              <a:rPr lang="en-US" dirty="0" smtClean="0"/>
              <a:t>storage and glucose release.</a:t>
            </a:r>
          </a:p>
          <a:p>
            <a:pPr>
              <a:buNone/>
            </a:pPr>
            <a:endParaRPr lang="en-US" dirty="0" smtClean="0"/>
          </a:p>
          <a:p>
            <a:pPr>
              <a:buNone/>
            </a:pPr>
            <a:r>
              <a:rPr lang="en-US" dirty="0" smtClean="0"/>
              <a:t>5-detoxification of (hormones, drugs, and toxic substances).</a:t>
            </a:r>
            <a:endParaRPr lang="ar-EG"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000" dirty="0" smtClean="0">
                <a:solidFill>
                  <a:schemeClr val="tx1"/>
                </a:solidFill>
              </a:rPr>
              <a:t>Epidemiology</a:t>
            </a:r>
            <a:br>
              <a:rPr lang="en-US" sz="4000" dirty="0" smtClean="0">
                <a:solidFill>
                  <a:schemeClr val="tx1"/>
                </a:solidFill>
              </a:rPr>
            </a:br>
            <a:endParaRPr lang="ar-EG" dirty="0"/>
          </a:p>
        </p:txBody>
      </p:sp>
      <p:sp>
        <p:nvSpPr>
          <p:cNvPr id="26627" name="Content Placeholder 2"/>
          <p:cNvSpPr>
            <a:spLocks noGrp="1"/>
          </p:cNvSpPr>
          <p:nvPr>
            <p:ph idx="1"/>
          </p:nvPr>
        </p:nvSpPr>
        <p:spPr>
          <a:xfrm>
            <a:off x="357158" y="981075"/>
            <a:ext cx="8577292" cy="5267325"/>
          </a:xfrm>
        </p:spPr>
        <p:txBody>
          <a:bodyPr/>
          <a:lstStyle/>
          <a:p>
            <a:pPr algn="just"/>
            <a:r>
              <a:rPr lang="en-US" altLang="en-US" dirty="0" smtClean="0"/>
              <a:t>Hepatitis C is a worldwide problem.</a:t>
            </a:r>
          </a:p>
          <a:p>
            <a:pPr algn="just"/>
            <a:r>
              <a:rPr lang="en-US" altLang="en-US" dirty="0" smtClean="0"/>
              <a:t>The WHO estimates that 170 million individuals worldwide are infected with HCV.</a:t>
            </a:r>
          </a:p>
          <a:p>
            <a:pPr algn="just"/>
            <a:r>
              <a:rPr lang="en-US" altLang="en-US" b="1" dirty="0" smtClean="0">
                <a:solidFill>
                  <a:srgbClr val="002060"/>
                </a:solidFill>
              </a:rPr>
              <a:t>Egypt</a:t>
            </a:r>
            <a:r>
              <a:rPr lang="en-US" altLang="en-US" dirty="0" smtClean="0"/>
              <a:t> had the </a:t>
            </a:r>
            <a:r>
              <a:rPr lang="en-US" altLang="en-US" dirty="0" smtClean="0">
                <a:solidFill>
                  <a:srgbClr val="FF0000"/>
                </a:solidFill>
              </a:rPr>
              <a:t>highest </a:t>
            </a:r>
            <a:r>
              <a:rPr lang="en-US" altLang="en-US" dirty="0" smtClean="0"/>
              <a:t>number</a:t>
            </a:r>
            <a:r>
              <a:rPr lang="en-US" altLang="en-US" dirty="0" smtClean="0">
                <a:solidFill>
                  <a:srgbClr val="FF0000"/>
                </a:solidFill>
              </a:rPr>
              <a:t> </a:t>
            </a:r>
            <a:r>
              <a:rPr lang="en-US" altLang="en-US" dirty="0" smtClean="0"/>
              <a:t>of reported infections, largely attributed to the use of </a:t>
            </a:r>
            <a:r>
              <a:rPr lang="en-US" altLang="en-US" dirty="0" smtClean="0">
                <a:solidFill>
                  <a:srgbClr val="FF0000"/>
                </a:solidFill>
              </a:rPr>
              <a:t>contaminated </a:t>
            </a:r>
            <a:r>
              <a:rPr lang="en-US" altLang="en-US" dirty="0" err="1" smtClean="0">
                <a:solidFill>
                  <a:srgbClr val="FF0000"/>
                </a:solidFill>
              </a:rPr>
              <a:t>parenteral</a:t>
            </a:r>
            <a:r>
              <a:rPr lang="en-US" altLang="en-US" dirty="0" smtClean="0">
                <a:solidFill>
                  <a:srgbClr val="FF0000"/>
                </a:solidFill>
              </a:rPr>
              <a:t> </a:t>
            </a:r>
            <a:r>
              <a:rPr lang="en-US" altLang="en-US" dirty="0" err="1" smtClean="0">
                <a:solidFill>
                  <a:srgbClr val="FF0000"/>
                </a:solidFill>
              </a:rPr>
              <a:t>antischistosomal</a:t>
            </a:r>
            <a:r>
              <a:rPr lang="en-US" altLang="en-US" dirty="0" smtClean="0">
                <a:solidFill>
                  <a:srgbClr val="FF0000"/>
                </a:solidFill>
              </a:rPr>
              <a:t> therapy</a:t>
            </a:r>
            <a:r>
              <a:rPr lang="en-US" altLang="en-US" dirty="0" smtClean="0"/>
              <a:t>.</a:t>
            </a:r>
            <a:r>
              <a:rPr lang="en-US" altLang="en-US" baseline="30000" dirty="0" smtClean="0"/>
              <a:t> </a:t>
            </a:r>
            <a:r>
              <a:rPr lang="en-US" altLang="en-US" dirty="0" smtClean="0"/>
              <a:t>This led to a mean prevalence of HCV antibodies in persons in Egypt of </a:t>
            </a:r>
            <a:r>
              <a:rPr lang="en-US" altLang="en-US" dirty="0" smtClean="0">
                <a:solidFill>
                  <a:srgbClr val="FF0000"/>
                </a:solidFill>
              </a:rPr>
              <a:t>22%</a:t>
            </a:r>
            <a:r>
              <a:rPr lang="en-US" altLang="en-US" dirty="0" smtClean="0"/>
              <a:t>.</a:t>
            </a:r>
          </a:p>
          <a:p>
            <a:endParaRPr lang="ar-EG" altLang="en-US" dirty="0" smtClean="0">
              <a:ea typeface="Majalla U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000" b="1" u="sng" dirty="0" smtClean="0">
                <a:solidFill>
                  <a:srgbClr val="FF0000"/>
                </a:solidFill>
                <a:latin typeface="Franklin Gothic Medium" pitchFamily="34" charset="0"/>
              </a:rPr>
              <a:t>Transmission</a:t>
            </a:r>
            <a:r>
              <a:rPr lang="en-US" sz="4000" dirty="0" smtClean="0">
                <a:solidFill>
                  <a:srgbClr val="FF0000"/>
                </a:solidFill>
                <a:latin typeface="Franklin Gothic Medium" pitchFamily="34" charset="0"/>
              </a:rPr>
              <a:t/>
            </a:r>
            <a:br>
              <a:rPr lang="en-US" sz="4000" dirty="0" smtClean="0">
                <a:solidFill>
                  <a:srgbClr val="FF0000"/>
                </a:solidFill>
                <a:latin typeface="Franklin Gothic Medium" pitchFamily="34" charset="0"/>
              </a:rPr>
            </a:br>
            <a:endParaRPr lang="ar-EG" dirty="0"/>
          </a:p>
        </p:txBody>
      </p:sp>
      <p:sp>
        <p:nvSpPr>
          <p:cNvPr id="27651" name="Content Placeholder 2"/>
          <p:cNvSpPr>
            <a:spLocks noGrp="1"/>
          </p:cNvSpPr>
          <p:nvPr>
            <p:ph idx="1"/>
          </p:nvPr>
        </p:nvSpPr>
        <p:spPr>
          <a:xfrm>
            <a:off x="285720" y="1125538"/>
            <a:ext cx="8648730" cy="5122862"/>
          </a:xfrm>
        </p:spPr>
        <p:txBody>
          <a:bodyPr/>
          <a:lstStyle/>
          <a:p>
            <a:pPr algn="just"/>
            <a:r>
              <a:rPr lang="en-US" altLang="en-US" dirty="0" smtClean="0"/>
              <a:t>Transfusion of contaminated blood.</a:t>
            </a:r>
          </a:p>
          <a:p>
            <a:pPr algn="just"/>
            <a:r>
              <a:rPr lang="en-US" altLang="en-US" dirty="0" smtClean="0"/>
              <a:t>Persons who inject illegal drugs with non-sterile needles.</a:t>
            </a:r>
          </a:p>
          <a:p>
            <a:pPr algn="just"/>
            <a:r>
              <a:rPr lang="en-US" altLang="en-US" dirty="0" smtClean="0"/>
              <a:t>Transmission of HCV to health care workers may occur via needle-stick injuries or other occupational exposures (3%).</a:t>
            </a:r>
          </a:p>
          <a:p>
            <a:pPr algn="just"/>
            <a:r>
              <a:rPr lang="en-US" altLang="en-US" dirty="0" smtClean="0"/>
              <a:t>Tattooing, sharing razors, and acupuncture. </a:t>
            </a:r>
          </a:p>
          <a:p>
            <a:endParaRPr lang="ar-EG" altLang="en-US" dirty="0" smtClean="0">
              <a:ea typeface="Majalla U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357158" y="765175"/>
            <a:ext cx="8577292" cy="5483225"/>
          </a:xfrm>
        </p:spPr>
        <p:txBody>
          <a:bodyPr/>
          <a:lstStyle/>
          <a:p>
            <a:pPr algn="just"/>
            <a:r>
              <a:rPr lang="en-US" altLang="en-US" dirty="0" smtClean="0"/>
              <a:t>RNA-dependent RNA polymerase, an enzyme critical in HCV replication, lacks proofreading capabilities and generates a large number of mutant viruses known as </a:t>
            </a:r>
            <a:r>
              <a:rPr lang="en-US" altLang="en-US" b="1" dirty="0" err="1" smtClean="0">
                <a:solidFill>
                  <a:srgbClr val="FF0000"/>
                </a:solidFill>
              </a:rPr>
              <a:t>quasispecies</a:t>
            </a:r>
            <a:r>
              <a:rPr lang="en-US" altLang="en-US" dirty="0" smtClean="0">
                <a:solidFill>
                  <a:srgbClr val="FF0000"/>
                </a:solidFill>
              </a:rPr>
              <a:t>. </a:t>
            </a:r>
          </a:p>
          <a:p>
            <a:pPr algn="just"/>
            <a:r>
              <a:rPr lang="en-US" altLang="en-US" dirty="0" smtClean="0"/>
              <a:t>HCV </a:t>
            </a:r>
            <a:r>
              <a:rPr lang="en-US" altLang="en-US" dirty="0" err="1" smtClean="0"/>
              <a:t>quasispecies</a:t>
            </a:r>
            <a:r>
              <a:rPr lang="en-US" altLang="en-US" dirty="0" smtClean="0"/>
              <a:t> pose a major challenge to immune-mediated control of HCV and may explain the </a:t>
            </a:r>
            <a:r>
              <a:rPr lang="en-US" altLang="en-US" dirty="0" smtClean="0">
                <a:solidFill>
                  <a:srgbClr val="FF0000"/>
                </a:solidFill>
              </a:rPr>
              <a:t>variable clinical course </a:t>
            </a:r>
            <a:r>
              <a:rPr lang="en-US" altLang="en-US" dirty="0" smtClean="0"/>
              <a:t>and the difficulties in </a:t>
            </a:r>
            <a:r>
              <a:rPr lang="en-US" altLang="en-US" dirty="0" smtClean="0">
                <a:solidFill>
                  <a:srgbClr val="FF0000"/>
                </a:solidFill>
              </a:rPr>
              <a:t>vaccine development.</a:t>
            </a:r>
            <a:endParaRPr lang="ar-EG" altLang="en-US" dirty="0" smtClean="0">
              <a:solidFill>
                <a:srgbClr val="FF0000"/>
              </a:solidFill>
              <a:ea typeface="Majalla U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981075"/>
            <a:ext cx="8720168" cy="5267325"/>
          </a:xfrm>
        </p:spPr>
        <p:txBody>
          <a:bodyPr/>
          <a:lstStyle/>
          <a:p>
            <a:pPr algn="just">
              <a:defRPr/>
            </a:pPr>
            <a:r>
              <a:rPr lang="en-US" dirty="0" smtClean="0"/>
              <a:t>HCV can produce at least 10 trillion new viral particles each day.</a:t>
            </a:r>
          </a:p>
          <a:p>
            <a:pPr algn="just">
              <a:defRPr/>
            </a:pPr>
            <a:r>
              <a:rPr lang="en-US" dirty="0" smtClean="0"/>
              <a:t>HCV genome is made of:</a:t>
            </a:r>
          </a:p>
          <a:p>
            <a:pPr marL="1260475" indent="-234950" algn="just">
              <a:buFont typeface="Wingdings 2" pitchFamily="18" charset="2"/>
              <a:buNone/>
              <a:defRPr/>
            </a:pPr>
            <a:r>
              <a:rPr lang="en-US" b="1" i="1" dirty="0" smtClean="0">
                <a:solidFill>
                  <a:schemeClr val="accent5">
                    <a:lumMod val="60000"/>
                    <a:lumOff val="40000"/>
                  </a:schemeClr>
                </a:solidFill>
              </a:rPr>
              <a:t>Structural components </a:t>
            </a:r>
            <a:r>
              <a:rPr lang="en-US" dirty="0"/>
              <a:t>include the core and 2 envelope proteins, E1 and E2.</a:t>
            </a:r>
          </a:p>
          <a:p>
            <a:pPr marL="1260475" indent="-234950" algn="just">
              <a:buFont typeface="Wingdings 2" pitchFamily="18" charset="2"/>
              <a:buNone/>
              <a:defRPr/>
            </a:pPr>
            <a:r>
              <a:rPr lang="en-US" b="1" i="1" dirty="0" smtClean="0">
                <a:solidFill>
                  <a:schemeClr val="accent5">
                    <a:lumMod val="60000"/>
                    <a:lumOff val="40000"/>
                  </a:schemeClr>
                </a:solidFill>
              </a:rPr>
              <a:t>The nonstructural components</a:t>
            </a:r>
            <a:r>
              <a:rPr lang="en-US" i="1" dirty="0" smtClean="0">
                <a:solidFill>
                  <a:schemeClr val="accent5">
                    <a:lumMod val="60000"/>
                    <a:lumOff val="40000"/>
                  </a:schemeClr>
                </a:solidFill>
              </a:rPr>
              <a:t> </a:t>
            </a:r>
            <a:r>
              <a:rPr lang="en-US" dirty="0"/>
              <a:t>include NS2, NS3, NS4A, NS4B, NS5A, NS5B, and p7.</a:t>
            </a:r>
          </a:p>
          <a:p>
            <a:pPr>
              <a:defRPr/>
            </a:pPr>
            <a:endParaRPr lang="ar-E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400" b="1" u="sng" dirty="0" smtClean="0">
                <a:solidFill>
                  <a:srgbClr val="FF0000"/>
                </a:solidFill>
                <a:latin typeface="Franklin Gothic Medium" pitchFamily="34" charset="0"/>
              </a:rPr>
              <a:t>Genotypes</a:t>
            </a:r>
            <a:r>
              <a:rPr lang="en-US" sz="4400" dirty="0" smtClean="0">
                <a:solidFill>
                  <a:srgbClr val="FF0000"/>
                </a:solidFill>
                <a:latin typeface="Franklin Gothic Medium" pitchFamily="34" charset="0"/>
              </a:rPr>
              <a:t/>
            </a:r>
            <a:br>
              <a:rPr lang="en-US" sz="4400" dirty="0" smtClean="0">
                <a:solidFill>
                  <a:srgbClr val="FF0000"/>
                </a:solidFill>
                <a:latin typeface="Franklin Gothic Medium" pitchFamily="34" charset="0"/>
              </a:rPr>
            </a:br>
            <a:endParaRPr lang="ar-EG" dirty="0"/>
          </a:p>
        </p:txBody>
      </p:sp>
      <p:sp>
        <p:nvSpPr>
          <p:cNvPr id="30723" name="Content Placeholder 2"/>
          <p:cNvSpPr>
            <a:spLocks noGrp="1"/>
          </p:cNvSpPr>
          <p:nvPr>
            <p:ph idx="1"/>
          </p:nvPr>
        </p:nvSpPr>
        <p:spPr>
          <a:xfrm>
            <a:off x="500034" y="1125538"/>
            <a:ext cx="8434416" cy="5122862"/>
          </a:xfrm>
        </p:spPr>
        <p:txBody>
          <a:bodyPr>
            <a:normAutofit/>
          </a:bodyPr>
          <a:lstStyle/>
          <a:p>
            <a:pPr algn="just"/>
            <a:r>
              <a:rPr lang="en-US" altLang="en-US" dirty="0" smtClean="0"/>
              <a:t>HCV is divided into</a:t>
            </a:r>
            <a:r>
              <a:rPr lang="en-US" altLang="en-US" dirty="0" smtClean="0">
                <a:solidFill>
                  <a:srgbClr val="FF0000"/>
                </a:solidFill>
              </a:rPr>
              <a:t> 6</a:t>
            </a:r>
            <a:r>
              <a:rPr lang="en-US" altLang="en-US" dirty="0" smtClean="0"/>
              <a:t> genotypes.</a:t>
            </a:r>
          </a:p>
          <a:p>
            <a:pPr algn="just"/>
            <a:r>
              <a:rPr lang="en-US" altLang="en-US" dirty="0" smtClean="0"/>
              <a:t>The major HCV genotype worldwide is genotype 1, which accounts for 40-80% of all isolates.</a:t>
            </a:r>
          </a:p>
          <a:p>
            <a:pPr algn="just"/>
            <a:r>
              <a:rPr lang="en-US" altLang="en-US" dirty="0" smtClean="0"/>
              <a:t>Genotype 1 also may be associated with more severe liver disease and a higher risk of HCC.</a:t>
            </a:r>
          </a:p>
          <a:p>
            <a:pPr algn="just"/>
            <a:r>
              <a:rPr lang="en-US" altLang="en-US" dirty="0" smtClean="0"/>
              <a:t>Genotypes 1a and 1b are prevalent in the United States, whereas, genotype 4 is the main type in Egypt.</a:t>
            </a:r>
          </a:p>
          <a:p>
            <a:endParaRPr lang="ar-EG" altLang="en-US" dirty="0" smtClean="0">
              <a:ea typeface="Majalla U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t>
            </a:r>
            <a:r>
              <a:rPr lang="en-US" dirty="0"/>
              <a:t>Clinical Presentation</a:t>
            </a:r>
            <a:endParaRPr lang="ar-EG" dirty="0"/>
          </a:p>
        </p:txBody>
      </p:sp>
      <p:sp>
        <p:nvSpPr>
          <p:cNvPr id="31747" name="Content Placeholder 2"/>
          <p:cNvSpPr>
            <a:spLocks noGrp="1"/>
          </p:cNvSpPr>
          <p:nvPr>
            <p:ph idx="1"/>
          </p:nvPr>
        </p:nvSpPr>
        <p:spPr/>
        <p:txBody>
          <a:bodyPr/>
          <a:lstStyle/>
          <a:p>
            <a:r>
              <a:rPr lang="en-US" altLang="en-US" smtClean="0"/>
              <a:t>Asymptomatic</a:t>
            </a:r>
          </a:p>
          <a:p>
            <a:r>
              <a:rPr lang="en-US" altLang="en-US" smtClean="0"/>
              <a:t>Nonspecific symptoms</a:t>
            </a:r>
          </a:p>
          <a:p>
            <a:r>
              <a:rPr lang="en-US" altLang="en-US" smtClean="0"/>
              <a:t>Complications from advanced or decompensated liver disease </a:t>
            </a:r>
          </a:p>
          <a:p>
            <a:r>
              <a:rPr lang="en-US" altLang="en-US" smtClean="0"/>
              <a:t>Extrahepatic manifestations of HCV </a:t>
            </a:r>
          </a:p>
          <a:p>
            <a:endParaRPr lang="ar-EG" altLang="en-US" smtClean="0">
              <a:ea typeface="Majalla U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err="1" smtClean="0">
                <a:solidFill>
                  <a:srgbClr val="C00000"/>
                </a:solidFill>
              </a:rPr>
              <a:t>Extrahepatic</a:t>
            </a:r>
            <a:r>
              <a:rPr lang="en-US" sz="3200" dirty="0" smtClean="0">
                <a:solidFill>
                  <a:srgbClr val="C00000"/>
                </a:solidFill>
              </a:rPr>
              <a:t> Manifestations of Hepatitis C</a:t>
            </a:r>
            <a:endParaRPr lang="ar-EG" sz="3200" dirty="0">
              <a:solidFill>
                <a:srgbClr val="C00000"/>
              </a:solidFill>
            </a:endParaRPr>
          </a:p>
        </p:txBody>
      </p:sp>
      <p:sp>
        <p:nvSpPr>
          <p:cNvPr id="32771" name="Content Placeholder 2"/>
          <p:cNvSpPr>
            <a:spLocks noGrp="1"/>
          </p:cNvSpPr>
          <p:nvPr>
            <p:ph idx="1"/>
          </p:nvPr>
        </p:nvSpPr>
        <p:spPr>
          <a:xfrm>
            <a:off x="1042988" y="1268413"/>
            <a:ext cx="8101012" cy="5400675"/>
          </a:xfrm>
        </p:spPr>
        <p:txBody>
          <a:bodyPr/>
          <a:lstStyle/>
          <a:p>
            <a:pPr>
              <a:lnSpc>
                <a:spcPct val="90000"/>
              </a:lnSpc>
            </a:pPr>
            <a:r>
              <a:rPr lang="en-US" altLang="en-US" sz="2800" smtClean="0"/>
              <a:t>Membranoproliferative GN</a:t>
            </a:r>
          </a:p>
          <a:p>
            <a:pPr>
              <a:lnSpc>
                <a:spcPct val="90000"/>
              </a:lnSpc>
            </a:pPr>
            <a:r>
              <a:rPr lang="en-US" altLang="en-US" sz="2800" smtClean="0"/>
              <a:t>Essential Mixed Cryroglobulinemia</a:t>
            </a:r>
          </a:p>
          <a:p>
            <a:pPr>
              <a:lnSpc>
                <a:spcPct val="90000"/>
              </a:lnSpc>
            </a:pPr>
            <a:r>
              <a:rPr lang="en-US" altLang="en-US" sz="2800" smtClean="0"/>
              <a:t>Porphyria Cutanea Tarda</a:t>
            </a:r>
          </a:p>
          <a:p>
            <a:pPr>
              <a:lnSpc>
                <a:spcPct val="90000"/>
              </a:lnSpc>
            </a:pPr>
            <a:r>
              <a:rPr lang="en-US" altLang="en-US" sz="2800" smtClean="0"/>
              <a:t>Leukocytoclastic Vasculitis</a:t>
            </a:r>
          </a:p>
          <a:p>
            <a:pPr>
              <a:lnSpc>
                <a:spcPct val="90000"/>
              </a:lnSpc>
            </a:pPr>
            <a:r>
              <a:rPr lang="en-US" altLang="en-US" sz="2800" smtClean="0"/>
              <a:t>Mooren Corneal Ulcer</a:t>
            </a:r>
          </a:p>
          <a:p>
            <a:pPr>
              <a:lnSpc>
                <a:spcPct val="90000"/>
              </a:lnSpc>
            </a:pPr>
            <a:r>
              <a:rPr lang="en-US" altLang="en-US" sz="2800" smtClean="0"/>
              <a:t>Focal Lymphocytic Sialadenitits</a:t>
            </a:r>
          </a:p>
          <a:p>
            <a:pPr>
              <a:lnSpc>
                <a:spcPct val="90000"/>
              </a:lnSpc>
            </a:pPr>
            <a:r>
              <a:rPr lang="en-US" altLang="en-US" sz="2800" smtClean="0"/>
              <a:t>Lichen Planus</a:t>
            </a:r>
          </a:p>
          <a:p>
            <a:pPr>
              <a:lnSpc>
                <a:spcPct val="90000"/>
              </a:lnSpc>
            </a:pPr>
            <a:r>
              <a:rPr lang="en-US" altLang="en-US" sz="2800" smtClean="0"/>
              <a:t>Rheumatoid Arthritis</a:t>
            </a:r>
          </a:p>
          <a:p>
            <a:pPr>
              <a:lnSpc>
                <a:spcPct val="90000"/>
              </a:lnSpc>
            </a:pPr>
            <a:r>
              <a:rPr lang="en-US" altLang="en-US" sz="2800" smtClean="0"/>
              <a:t>Non-Hodgkin's Lymphoma</a:t>
            </a:r>
          </a:p>
          <a:p>
            <a:pPr>
              <a:lnSpc>
                <a:spcPct val="90000"/>
              </a:lnSpc>
            </a:pPr>
            <a:r>
              <a:rPr lang="en-US" altLang="en-US" sz="2800" smtClean="0"/>
              <a:t>Diabetes Mellitus</a:t>
            </a:r>
          </a:p>
          <a:p>
            <a:pPr>
              <a:lnSpc>
                <a:spcPct val="90000"/>
              </a:lnSpc>
            </a:pPr>
            <a:r>
              <a:rPr lang="en-US" altLang="en-US" sz="2800" smtClean="0"/>
              <a:t>+ANA 21%; +ASMA 21%; +ALKM 5%</a:t>
            </a:r>
          </a:p>
          <a:p>
            <a:endParaRPr lang="ar-EG" altLang="en-US" smtClean="0">
              <a:ea typeface="Majalla U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EG"/>
          </a:p>
        </p:txBody>
      </p:sp>
      <p:pic>
        <p:nvPicPr>
          <p:cNvPr id="33795" name="صورة 1" descr="Lichen planus. Courtesy of Walter Reed Army Medica">
            <a:hlinkClick r:id="rId2"/>
          </p:cNvPr>
          <p:cNvPicPr>
            <a:picLocks noGrp="1"/>
          </p:cNvPicPr>
          <p:nvPr>
            <p:ph idx="1"/>
          </p:nvPr>
        </p:nvPicPr>
        <p:blipFill>
          <a:blip r:embed="rId3"/>
          <a:srcRect/>
          <a:stretch>
            <a:fillRect/>
          </a:stretch>
        </p:blipFill>
        <p:spPr>
          <a:xfrm>
            <a:off x="5102225" y="3795713"/>
            <a:ext cx="165100" cy="104775"/>
          </a:xfrm>
        </p:spPr>
      </p:pic>
      <p:pic>
        <p:nvPicPr>
          <p:cNvPr id="33796" name="صورة 1" descr="Lichen planus. Courtesy of Walter Reed Army Medica">
            <a:hlinkClick r:id="rId2"/>
          </p:cNvPr>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EG"/>
          </a:p>
        </p:txBody>
      </p:sp>
      <p:sp>
        <p:nvSpPr>
          <p:cNvPr id="34819" name="Content Placeholder 2"/>
          <p:cNvSpPr>
            <a:spLocks noGrp="1"/>
          </p:cNvSpPr>
          <p:nvPr>
            <p:ph idx="1"/>
          </p:nvPr>
        </p:nvSpPr>
        <p:spPr/>
        <p:txBody>
          <a:bodyPr/>
          <a:lstStyle/>
          <a:p>
            <a:endParaRPr lang="ar-EG" altLang="en-US" smtClean="0">
              <a:ea typeface="Majalla UI"/>
            </a:endParaRPr>
          </a:p>
        </p:txBody>
      </p:sp>
      <p:pic>
        <p:nvPicPr>
          <p:cNvPr id="3482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Diagnosis</a:t>
            </a:r>
            <a:endParaRPr lang="ar-EG" dirty="0"/>
          </a:p>
        </p:txBody>
      </p:sp>
      <p:sp>
        <p:nvSpPr>
          <p:cNvPr id="35843" name="Content Placeholder 2"/>
          <p:cNvSpPr>
            <a:spLocks noGrp="1"/>
          </p:cNvSpPr>
          <p:nvPr>
            <p:ph idx="1"/>
          </p:nvPr>
        </p:nvSpPr>
        <p:spPr/>
        <p:txBody>
          <a:bodyPr/>
          <a:lstStyle/>
          <a:p>
            <a:pPr>
              <a:buFont typeface="Wingdings 2" pitchFamily="18" charset="2"/>
              <a:buNone/>
            </a:pPr>
            <a:r>
              <a:rPr lang="en-US" altLang="en-US" sz="4400" b="1" smtClean="0">
                <a:solidFill>
                  <a:srgbClr val="FF0000"/>
                </a:solidFill>
              </a:rPr>
              <a:t>Hepatitis C Antibody Test</a:t>
            </a:r>
          </a:p>
          <a:p>
            <a:r>
              <a:rPr lang="en-US" altLang="en-US" smtClean="0"/>
              <a:t>97% specific but cannot distinguish acute from chronic infection</a:t>
            </a:r>
          </a:p>
          <a:p>
            <a:pPr>
              <a:buFont typeface="Wingdings 2" pitchFamily="18" charset="2"/>
              <a:buNone/>
            </a:pPr>
            <a:r>
              <a:rPr lang="en-US" altLang="en-US" sz="4400" b="1" smtClean="0">
                <a:solidFill>
                  <a:srgbClr val="FF0000"/>
                </a:solidFill>
              </a:rPr>
              <a:t>PCR assays for HCV RNA</a:t>
            </a:r>
          </a:p>
          <a:p>
            <a:r>
              <a:rPr lang="en-US" altLang="en-US" smtClean="0"/>
              <a:t>Qualitative</a:t>
            </a:r>
          </a:p>
          <a:p>
            <a:r>
              <a:rPr lang="en-US" altLang="en-US" smtClean="0"/>
              <a:t>Quantitative</a:t>
            </a:r>
          </a:p>
          <a:p>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t>
            </a:r>
            <a:r>
              <a:rPr lang="hr-HR" u="sng" dirty="0" smtClean="0">
                <a:effectLst>
                  <a:outerShdw blurRad="38100" dist="38100" dir="2700000" algn="tl">
                    <a:srgbClr val="C0C0C0"/>
                  </a:outerShdw>
                </a:effectLst>
              </a:rPr>
              <a:t>HEPATITIS</a:t>
            </a:r>
            <a:r>
              <a:rPr lang="en-US" dirty="0" smtClean="0"/>
              <a:t>  </a:t>
            </a:r>
            <a:r>
              <a:rPr lang="en-US" u="sng" dirty="0" smtClean="0"/>
              <a:t>Clinical Terms</a:t>
            </a:r>
            <a:endParaRPr lang="ar-EG" u="sng" dirty="0"/>
          </a:p>
        </p:txBody>
      </p:sp>
      <p:sp>
        <p:nvSpPr>
          <p:cNvPr id="9219" name="Content Placeholder 2"/>
          <p:cNvSpPr>
            <a:spLocks noGrp="1"/>
          </p:cNvSpPr>
          <p:nvPr>
            <p:ph idx="1"/>
          </p:nvPr>
        </p:nvSpPr>
        <p:spPr/>
        <p:txBody>
          <a:bodyPr/>
          <a:lstStyle/>
          <a:p>
            <a:pPr eaLnBrk="1" hangingPunct="1"/>
            <a:r>
              <a:rPr lang="en-US" altLang="en-US" sz="2400" smtClean="0">
                <a:solidFill>
                  <a:srgbClr val="FF0000"/>
                </a:solidFill>
              </a:rPr>
              <a:t>Hepatiti</a:t>
            </a:r>
            <a:r>
              <a:rPr lang="en-US" altLang="en-US" sz="2400" smtClean="0">
                <a:solidFill>
                  <a:srgbClr val="B33C00"/>
                </a:solidFill>
              </a:rPr>
              <a:t>s</a:t>
            </a:r>
            <a:r>
              <a:rPr lang="en-US" altLang="en-US" sz="2400" smtClean="0"/>
              <a:t>: inflammation of liver; presence of inflammatory cells in organ tissue</a:t>
            </a:r>
          </a:p>
          <a:p>
            <a:pPr eaLnBrk="1" hangingPunct="1"/>
            <a:r>
              <a:rPr lang="en-US" altLang="en-US" sz="2400" smtClean="0">
                <a:solidFill>
                  <a:srgbClr val="FF0000"/>
                </a:solidFill>
              </a:rPr>
              <a:t>Acute Viral Hepatitis</a:t>
            </a:r>
            <a:r>
              <a:rPr lang="en-US" altLang="en-US" sz="2400" smtClean="0"/>
              <a:t>: symptoms last less than 6 months</a:t>
            </a:r>
          </a:p>
          <a:p>
            <a:pPr eaLnBrk="1" hangingPunct="1"/>
            <a:r>
              <a:rPr lang="en-US" altLang="en-US" sz="2400" smtClean="0">
                <a:solidFill>
                  <a:srgbClr val="FF0000"/>
                </a:solidFill>
              </a:rPr>
              <a:t>Acute Hepatic Failure</a:t>
            </a:r>
            <a:r>
              <a:rPr lang="en-US" altLang="en-US" sz="2400" smtClean="0"/>
              <a:t>: Massive hepatic necrosis with impaired consciousness within 8 wks of onset of illness.</a:t>
            </a:r>
          </a:p>
          <a:p>
            <a:pPr eaLnBrk="1" hangingPunct="1"/>
            <a:r>
              <a:rPr lang="en-US" altLang="en-US" sz="2400" smtClean="0">
                <a:solidFill>
                  <a:srgbClr val="FF0000"/>
                </a:solidFill>
              </a:rPr>
              <a:t>Chronic Hepatitis</a:t>
            </a:r>
            <a:r>
              <a:rPr lang="en-US" altLang="en-US" sz="2400" smtClean="0"/>
              <a:t>: Inflammation of liver for at least 6 months</a:t>
            </a:r>
          </a:p>
          <a:p>
            <a:pPr eaLnBrk="1" hangingPunct="1"/>
            <a:r>
              <a:rPr lang="en-US" altLang="en-US" sz="2400" smtClean="0"/>
              <a:t> </a:t>
            </a:r>
            <a:r>
              <a:rPr lang="en-US" altLang="en-US" sz="2400" smtClean="0">
                <a:solidFill>
                  <a:srgbClr val="FF0000"/>
                </a:solidFill>
              </a:rPr>
              <a:t>Cirrhosis</a:t>
            </a:r>
            <a:r>
              <a:rPr lang="en-US" altLang="en-US" sz="2400" smtClean="0"/>
              <a:t>: Replacement of liver tissue</a:t>
            </a:r>
            <a:r>
              <a:rPr lang="en-US" altLang="en-US" sz="2400" smtClean="0">
                <a:sym typeface="Wingdings" pitchFamily="2" charset="2"/>
              </a:rPr>
              <a:t></a:t>
            </a:r>
            <a:r>
              <a:rPr lang="en-US" altLang="en-US" sz="2400" smtClean="0"/>
              <a:t> fibrosis, scar tissue </a:t>
            </a:r>
          </a:p>
          <a:p>
            <a:pPr eaLnBrk="1" hangingPunct="1"/>
            <a:r>
              <a:rPr lang="en-US" altLang="en-US" sz="2400" smtClean="0">
                <a:solidFill>
                  <a:srgbClr val="FF0000"/>
                </a:solidFill>
              </a:rPr>
              <a:t>Fulminant Hepatitis</a:t>
            </a:r>
            <a:r>
              <a:rPr lang="en-US" altLang="en-US" sz="2400" smtClean="0"/>
              <a:t>: severe impairment of hepatic functions or severe necrosis of hepatocytes in the absence of preexisting liver disease</a:t>
            </a:r>
          </a:p>
          <a:p>
            <a:endParaRPr lang="ar-EG" altLang="en-US" smtClean="0">
              <a:ea typeface="Majalla U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p:txBody>
          <a:bodyPr/>
          <a:lstStyle/>
          <a:p>
            <a:pPr algn="just">
              <a:buFont typeface="Wingdings 2" pitchFamily="18" charset="2"/>
              <a:buNone/>
            </a:pPr>
            <a:r>
              <a:rPr lang="en-US" altLang="en-US" sz="4400" b="1" smtClean="0">
                <a:solidFill>
                  <a:srgbClr val="FF0000"/>
                </a:solidFill>
              </a:rPr>
              <a:t>HCV Genotyping</a:t>
            </a:r>
          </a:p>
          <a:p>
            <a:pPr algn="just"/>
            <a:r>
              <a:rPr lang="en-US" altLang="en-US" smtClean="0"/>
              <a:t>Genotyping is helpful for predicting the likelihood of </a:t>
            </a:r>
            <a:r>
              <a:rPr lang="en-US" altLang="en-US" smtClean="0">
                <a:solidFill>
                  <a:srgbClr val="FF0000"/>
                </a:solidFill>
              </a:rPr>
              <a:t>response </a:t>
            </a:r>
            <a:r>
              <a:rPr lang="en-US" altLang="en-US" smtClean="0"/>
              <a:t>and </a:t>
            </a:r>
            <a:r>
              <a:rPr lang="en-US" altLang="en-US" smtClean="0">
                <a:solidFill>
                  <a:srgbClr val="FF0000"/>
                </a:solidFill>
              </a:rPr>
              <a:t>duration of treatment.</a:t>
            </a:r>
          </a:p>
          <a:p>
            <a:pPr algn="just"/>
            <a:r>
              <a:rPr lang="en-US" altLang="en-US" smtClean="0"/>
              <a:t>Patients with genotypes 1 and 4 are generally treated for </a:t>
            </a:r>
            <a:r>
              <a:rPr lang="en-US" altLang="en-US" smtClean="0">
                <a:solidFill>
                  <a:srgbClr val="FF0000"/>
                </a:solidFill>
              </a:rPr>
              <a:t>12 months</a:t>
            </a:r>
            <a:r>
              <a:rPr lang="en-US" altLang="en-US" smtClean="0"/>
              <a:t>, whereas 6 months of treatment is sufficient for other genotypes.</a:t>
            </a:r>
          </a:p>
          <a:p>
            <a:endParaRPr lang="ar-EG" altLang="en-US" smtClean="0">
              <a:ea typeface="Majalla U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188913"/>
            <a:ext cx="7499350" cy="719137"/>
          </a:xfrm>
        </p:spPr>
        <p:txBody>
          <a:bodyPr>
            <a:normAutofit fontScale="90000"/>
          </a:bodyPr>
          <a:lstStyle/>
          <a:p>
            <a:pPr>
              <a:defRPr/>
            </a:pPr>
            <a:r>
              <a:rPr lang="en-US" dirty="0" smtClean="0">
                <a:solidFill>
                  <a:srgbClr val="FBFB13"/>
                </a:solidFill>
              </a:rPr>
              <a:t>          </a:t>
            </a:r>
            <a:r>
              <a:rPr lang="en-US" dirty="0" smtClean="0">
                <a:solidFill>
                  <a:schemeClr val="tx1"/>
                </a:solidFill>
              </a:rPr>
              <a:t>Delta Hepatitis</a:t>
            </a:r>
            <a:endParaRPr lang="ar-EG" dirty="0">
              <a:solidFill>
                <a:schemeClr val="tx1"/>
              </a:solidFill>
            </a:endParaRPr>
          </a:p>
        </p:txBody>
      </p:sp>
      <p:sp>
        <p:nvSpPr>
          <p:cNvPr id="63491" name="Content Placeholder 2"/>
          <p:cNvSpPr>
            <a:spLocks noGrp="1"/>
          </p:cNvSpPr>
          <p:nvPr>
            <p:ph idx="1"/>
          </p:nvPr>
        </p:nvSpPr>
        <p:spPr>
          <a:xfrm>
            <a:off x="971550" y="1196975"/>
            <a:ext cx="8172450" cy="5661025"/>
          </a:xfrm>
        </p:spPr>
        <p:txBody>
          <a:bodyPr/>
          <a:lstStyle/>
          <a:p>
            <a:pPr>
              <a:lnSpc>
                <a:spcPct val="80000"/>
              </a:lnSpc>
              <a:defRPr/>
            </a:pPr>
            <a:r>
              <a:rPr lang="en-US" sz="2000" dirty="0" smtClean="0"/>
              <a:t>Defective RNA virus, requires presence of HBV Surface Ag.</a:t>
            </a:r>
          </a:p>
          <a:p>
            <a:pPr lvl="1">
              <a:lnSpc>
                <a:spcPct val="80000"/>
              </a:lnSpc>
              <a:defRPr/>
            </a:pPr>
            <a:r>
              <a:rPr lang="en-US" sz="2000" dirty="0" smtClean="0"/>
              <a:t>More common in southern, eastern Europe, Middle East, and South America</a:t>
            </a:r>
          </a:p>
          <a:p>
            <a:pPr>
              <a:lnSpc>
                <a:spcPct val="80000"/>
              </a:lnSpc>
              <a:defRPr/>
            </a:pPr>
            <a:r>
              <a:rPr lang="en-US" sz="2000" dirty="0" smtClean="0"/>
              <a:t>Transmission is similar to HBV</a:t>
            </a:r>
          </a:p>
          <a:p>
            <a:pPr>
              <a:lnSpc>
                <a:spcPct val="80000"/>
              </a:lnSpc>
              <a:defRPr/>
            </a:pPr>
            <a:r>
              <a:rPr lang="en-US" sz="2000" dirty="0" smtClean="0"/>
              <a:t>Clinical </a:t>
            </a:r>
            <a:r>
              <a:rPr lang="en-US" sz="2000" dirty="0" err="1" smtClean="0"/>
              <a:t>manifistations</a:t>
            </a:r>
            <a:endParaRPr lang="en-US" sz="2000" dirty="0" smtClean="0"/>
          </a:p>
          <a:p>
            <a:pPr lvl="1">
              <a:lnSpc>
                <a:spcPct val="80000"/>
              </a:lnSpc>
              <a:defRPr/>
            </a:pPr>
            <a:r>
              <a:rPr lang="en-US" sz="2000" dirty="0" smtClean="0"/>
              <a:t>Co-infection with HBV</a:t>
            </a:r>
          </a:p>
          <a:p>
            <a:pPr lvl="2">
              <a:lnSpc>
                <a:spcPct val="80000"/>
              </a:lnSpc>
              <a:defRPr/>
            </a:pPr>
            <a:r>
              <a:rPr lang="en-US" sz="2000" dirty="0" smtClean="0"/>
              <a:t>Fulminant hepatitis more common (34%)</a:t>
            </a:r>
          </a:p>
          <a:p>
            <a:pPr lvl="2">
              <a:lnSpc>
                <a:spcPct val="80000"/>
              </a:lnSpc>
              <a:defRPr/>
            </a:pPr>
            <a:r>
              <a:rPr lang="en-US" sz="2000" dirty="0" smtClean="0"/>
              <a:t>Progression to chronic infection is uncommon</a:t>
            </a:r>
          </a:p>
          <a:p>
            <a:pPr lvl="1">
              <a:lnSpc>
                <a:spcPct val="80000"/>
              </a:lnSpc>
              <a:defRPr/>
            </a:pPr>
            <a:r>
              <a:rPr lang="en-US" sz="2000" dirty="0" smtClean="0"/>
              <a:t>Super-infection of HBV</a:t>
            </a:r>
          </a:p>
          <a:p>
            <a:pPr lvl="2">
              <a:lnSpc>
                <a:spcPct val="80000"/>
              </a:lnSpc>
              <a:defRPr/>
            </a:pPr>
            <a:r>
              <a:rPr lang="en-US" sz="2000" dirty="0" smtClean="0"/>
              <a:t>Acute exacerbation of ongoing hepatitis</a:t>
            </a:r>
          </a:p>
          <a:p>
            <a:pPr lvl="2">
              <a:lnSpc>
                <a:spcPct val="80000"/>
              </a:lnSpc>
              <a:defRPr/>
            </a:pPr>
            <a:r>
              <a:rPr lang="en-US" sz="2000" dirty="0" smtClean="0"/>
              <a:t>Chronic liver disease occurs in 90%</a:t>
            </a:r>
            <a:endParaRPr lang="en-US" sz="2000" dirty="0"/>
          </a:p>
          <a:p>
            <a:pPr marL="657225" lvl="2" indent="0">
              <a:lnSpc>
                <a:spcPct val="80000"/>
              </a:lnSpc>
              <a:buFont typeface="Wingdings 2" pitchFamily="18" charset="2"/>
              <a:buNone/>
              <a:defRPr/>
            </a:pPr>
            <a:r>
              <a:rPr lang="en-US" sz="2000" dirty="0" smtClean="0"/>
              <a:t>Diagnosis:  HDV Ag, HDV RNA, HDV </a:t>
            </a:r>
            <a:r>
              <a:rPr lang="en-US" sz="2000" dirty="0" err="1" smtClean="0"/>
              <a:t>IgG</a:t>
            </a:r>
            <a:r>
              <a:rPr lang="en-US" sz="2000" dirty="0" smtClean="0"/>
              <a:t> and </a:t>
            </a:r>
            <a:r>
              <a:rPr lang="en-US" sz="2000" dirty="0" err="1" smtClean="0"/>
              <a:t>IgM</a:t>
            </a:r>
            <a:endParaRPr lang="en-US" sz="2000" dirty="0" smtClean="0"/>
          </a:p>
          <a:p>
            <a:pPr lvl="2">
              <a:lnSpc>
                <a:spcPct val="80000"/>
              </a:lnSpc>
              <a:defRPr/>
            </a:pPr>
            <a:r>
              <a:rPr lang="en-US" sz="2000" dirty="0" smtClean="0"/>
              <a:t>Prevention - Avoidance of Hip B and/or Hip B vaccine</a:t>
            </a:r>
          </a:p>
          <a:p>
            <a:pPr>
              <a:lnSpc>
                <a:spcPct val="80000"/>
              </a:lnSpc>
              <a:defRPr/>
            </a:pPr>
            <a:r>
              <a:rPr lang="en-US" sz="2000" dirty="0" smtClean="0"/>
              <a:t>Treatment</a:t>
            </a:r>
          </a:p>
          <a:p>
            <a:pPr lvl="1">
              <a:lnSpc>
                <a:spcPct val="80000"/>
              </a:lnSpc>
              <a:defRPr/>
            </a:pPr>
            <a:r>
              <a:rPr lang="en-US" sz="2000" dirty="0" smtClean="0"/>
              <a:t>Interferon  a-2b  3-9 mu </a:t>
            </a:r>
            <a:r>
              <a:rPr lang="en-US" sz="2000" dirty="0" err="1" smtClean="0"/>
              <a:t>sq</a:t>
            </a:r>
            <a:r>
              <a:rPr lang="en-US" sz="2000" dirty="0" smtClean="0"/>
              <a:t> </a:t>
            </a:r>
            <a:r>
              <a:rPr lang="en-US" sz="2000" dirty="0" err="1" smtClean="0"/>
              <a:t>tiw</a:t>
            </a:r>
            <a:r>
              <a:rPr lang="en-US" sz="2000" dirty="0" smtClean="0"/>
              <a:t>, Rx &gt; 12 months</a:t>
            </a:r>
          </a:p>
          <a:p>
            <a:pPr lvl="1">
              <a:lnSpc>
                <a:spcPct val="80000"/>
              </a:lnSpc>
              <a:defRPr/>
            </a:pPr>
            <a:r>
              <a:rPr lang="en-US" sz="2000" dirty="0" smtClean="0"/>
              <a:t>21-50% lose HDV RNA and have improved histology</a:t>
            </a:r>
          </a:p>
          <a:p>
            <a:pPr lvl="1">
              <a:lnSpc>
                <a:spcPct val="80000"/>
              </a:lnSpc>
              <a:defRPr/>
            </a:pPr>
            <a:r>
              <a:rPr lang="en-US" sz="2000" dirty="0" smtClean="0"/>
              <a:t>Relapse occurs in almost all patients stopping treatment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777875"/>
          </a:xfrm>
        </p:spPr>
        <p:txBody>
          <a:bodyPr/>
          <a:lstStyle/>
          <a:p>
            <a:pPr>
              <a:defRPr/>
            </a:pPr>
            <a:r>
              <a:rPr lang="en-US" dirty="0" smtClean="0">
                <a:solidFill>
                  <a:srgbClr val="FBFB13"/>
                </a:solidFill>
              </a:rPr>
              <a:t>          </a:t>
            </a:r>
            <a:r>
              <a:rPr lang="en-US" dirty="0" smtClean="0">
                <a:solidFill>
                  <a:schemeClr val="tx1"/>
                </a:solidFill>
              </a:rPr>
              <a:t>Hepatitis E</a:t>
            </a:r>
            <a:endParaRPr lang="ar-EG" dirty="0">
              <a:solidFill>
                <a:schemeClr val="tx1"/>
              </a:solidFill>
            </a:endParaRPr>
          </a:p>
        </p:txBody>
      </p:sp>
      <p:sp>
        <p:nvSpPr>
          <p:cNvPr id="39939" name="Content Placeholder 2"/>
          <p:cNvSpPr>
            <a:spLocks noGrp="1"/>
          </p:cNvSpPr>
          <p:nvPr>
            <p:ph idx="1"/>
          </p:nvPr>
        </p:nvSpPr>
        <p:spPr>
          <a:xfrm>
            <a:off x="1042988" y="1125538"/>
            <a:ext cx="8101012" cy="5732462"/>
          </a:xfrm>
        </p:spPr>
        <p:txBody>
          <a:bodyPr/>
          <a:lstStyle/>
          <a:p>
            <a:pPr eaLnBrk="1" hangingPunct="1">
              <a:lnSpc>
                <a:spcPct val="90000"/>
              </a:lnSpc>
            </a:pPr>
            <a:endParaRPr lang="en-US" altLang="en-US" sz="2400" smtClean="0"/>
          </a:p>
          <a:p>
            <a:pPr eaLnBrk="1" hangingPunct="1">
              <a:lnSpc>
                <a:spcPct val="90000"/>
              </a:lnSpc>
            </a:pPr>
            <a:r>
              <a:rPr lang="en-US" altLang="en-US" sz="2800" smtClean="0"/>
              <a:t>Hepatitis E virus (HEV) RNA virus of the genus Hepevirus</a:t>
            </a:r>
          </a:p>
          <a:p>
            <a:pPr eaLnBrk="1" hangingPunct="1">
              <a:lnSpc>
                <a:spcPct val="90000"/>
              </a:lnSpc>
            </a:pPr>
            <a:r>
              <a:rPr lang="en-US" altLang="en-US" sz="2800" smtClean="0"/>
              <a:t> Enterically transmitted infection; fecal-oral route, typically self-limited</a:t>
            </a:r>
          </a:p>
          <a:p>
            <a:pPr eaLnBrk="1" hangingPunct="1">
              <a:lnSpc>
                <a:spcPct val="90000"/>
              </a:lnSpc>
            </a:pPr>
            <a:r>
              <a:rPr lang="en-US" altLang="en-US" sz="2800" smtClean="0"/>
              <a:t>Most outbreaks occur in developing countries.</a:t>
            </a:r>
          </a:p>
          <a:p>
            <a:pPr eaLnBrk="1" hangingPunct="1">
              <a:lnSpc>
                <a:spcPct val="90000"/>
              </a:lnSpc>
            </a:pPr>
            <a:r>
              <a:rPr lang="en-US" altLang="en-US" sz="2800" smtClean="0"/>
              <a:t>Symptoms of </a:t>
            </a:r>
            <a:r>
              <a:rPr lang="en-US" altLang="en-US" sz="2800" smtClean="0">
                <a:solidFill>
                  <a:srgbClr val="FF5D0D"/>
                </a:solidFill>
              </a:rPr>
              <a:t>acute hepatitis</a:t>
            </a:r>
          </a:p>
          <a:p>
            <a:pPr eaLnBrk="1" hangingPunct="1">
              <a:lnSpc>
                <a:spcPct val="90000"/>
              </a:lnSpc>
            </a:pPr>
            <a:r>
              <a:rPr lang="en-US" altLang="en-US" sz="2800" smtClean="0"/>
              <a:t>Incubation period of hepatitis E virus is 2-9 weeks</a:t>
            </a:r>
          </a:p>
          <a:p>
            <a:pPr eaLnBrk="1" hangingPunct="1">
              <a:lnSpc>
                <a:spcPct val="90000"/>
              </a:lnSpc>
            </a:pPr>
            <a:r>
              <a:rPr lang="en-US" altLang="en-US" sz="2800" smtClean="0"/>
              <a:t>1-4% overall mortality; </a:t>
            </a:r>
            <a:r>
              <a:rPr lang="en-US" altLang="en-US" sz="2800" smtClean="0">
                <a:solidFill>
                  <a:srgbClr val="FF5D0D"/>
                </a:solidFill>
              </a:rPr>
              <a:t>20-30% mortality if pregnant</a:t>
            </a:r>
          </a:p>
          <a:p>
            <a:pPr eaLnBrk="1" hangingPunct="1">
              <a:lnSpc>
                <a:spcPct val="90000"/>
              </a:lnSpc>
            </a:pPr>
            <a:endParaRPr lang="ar-EG" altLang="en-US" sz="2800" smtClean="0">
              <a:solidFill>
                <a:srgbClr val="FF5D0D"/>
              </a:solidFill>
              <a:ea typeface="Majalla U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Hepatitis E: diagnosis</a:t>
            </a:r>
            <a:endParaRPr lang="ar-EG" dirty="0"/>
          </a:p>
        </p:txBody>
      </p:sp>
      <p:sp>
        <p:nvSpPr>
          <p:cNvPr id="40963" name="Content Placeholder 3"/>
          <p:cNvSpPr>
            <a:spLocks noGrp="1"/>
          </p:cNvSpPr>
          <p:nvPr>
            <p:ph idx="1"/>
          </p:nvPr>
        </p:nvSpPr>
        <p:spPr>
          <a:xfrm>
            <a:off x="1042988" y="1447800"/>
            <a:ext cx="8101012" cy="5410200"/>
          </a:xfrm>
        </p:spPr>
        <p:txBody>
          <a:bodyPr/>
          <a:lstStyle/>
          <a:p>
            <a:pPr eaLnBrk="1" hangingPunct="1"/>
            <a:r>
              <a:rPr lang="en-US" altLang="en-US" smtClean="0"/>
              <a:t>Serum, liver, and stool samples can be tested for HEV RNA </a:t>
            </a:r>
          </a:p>
          <a:p>
            <a:pPr eaLnBrk="1" hangingPunct="1"/>
            <a:r>
              <a:rPr lang="en-US" altLang="en-US" smtClean="0"/>
              <a:t>Anti-HEV antibodies:</a:t>
            </a:r>
          </a:p>
          <a:p>
            <a:pPr eaLnBrk="1" hangingPunct="1">
              <a:buFontTx/>
              <a:buChar char="-"/>
            </a:pPr>
            <a:r>
              <a:rPr lang="en-US" altLang="en-US" smtClean="0"/>
              <a:t>IgM (acute)</a:t>
            </a:r>
          </a:p>
          <a:p>
            <a:pPr eaLnBrk="1" hangingPunct="1">
              <a:buFontTx/>
              <a:buChar char="-"/>
            </a:pPr>
            <a:r>
              <a:rPr lang="en-US" altLang="en-US" smtClean="0"/>
              <a:t>IgG (chronic)</a:t>
            </a:r>
          </a:p>
          <a:p>
            <a:pPr eaLnBrk="1" hangingPunct="1">
              <a:buFont typeface="Wingdings" pitchFamily="2" charset="2"/>
              <a:buNone/>
            </a:pPr>
            <a:r>
              <a:rPr lang="en-US" altLang="en-US" smtClean="0"/>
              <a:t>AST &amp; ALT are elevated several days before the onset of symptoms; return to normal within 1-2 months after the peak severity of disease.</a:t>
            </a:r>
          </a:p>
          <a:p>
            <a:pPr eaLnBrk="1" hangingPunct="1">
              <a:buFont typeface="Wingdings" pitchFamily="2" charset="2"/>
              <a:buNone/>
            </a:pPr>
            <a:r>
              <a:rPr lang="en-US" altLang="en-US" smtClean="0"/>
              <a:t>Treatment: supportive</a:t>
            </a:r>
          </a:p>
          <a:p>
            <a:endParaRPr lang="ar-EG" altLang="en-US" smtClean="0">
              <a:ea typeface="Majalla U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7500" lnSpcReduction="20000"/>
          </a:bodyPr>
          <a:lstStyle/>
          <a:p>
            <a:pPr rtl="1">
              <a:buNone/>
            </a:pPr>
            <a:r>
              <a:rPr lang="en-US" b="1" dirty="0" smtClean="0"/>
              <a:t>Liver cell failure:</a:t>
            </a:r>
            <a:endParaRPr lang="en-US" dirty="0" smtClean="0"/>
          </a:p>
          <a:p>
            <a:pPr rtl="1">
              <a:buNone/>
            </a:pPr>
            <a:r>
              <a:rPr lang="en-US" b="1" dirty="0" smtClean="0"/>
              <a:t>1-  acute :</a:t>
            </a:r>
            <a:endParaRPr lang="en-US" dirty="0" smtClean="0"/>
          </a:p>
          <a:p>
            <a:pPr rtl="1">
              <a:buNone/>
            </a:pPr>
            <a:r>
              <a:rPr lang="en-US" dirty="0" smtClean="0"/>
              <a:t>Develop within less than 8 weeks in patients without preexisting liver disease and is fatal</a:t>
            </a:r>
          </a:p>
          <a:p>
            <a:pPr rtl="1">
              <a:buNone/>
            </a:pPr>
            <a:r>
              <a:rPr lang="en-US" b="1" dirty="0" smtClean="0"/>
              <a:t>2- chronic:</a:t>
            </a:r>
            <a:endParaRPr lang="en-US" dirty="0" smtClean="0"/>
          </a:p>
          <a:p>
            <a:pPr rtl="1">
              <a:buNone/>
            </a:pPr>
            <a:r>
              <a:rPr lang="en-US" dirty="0" smtClean="0"/>
              <a:t>Complicate all forms of liver diseases </a:t>
            </a:r>
            <a:r>
              <a:rPr lang="en-US" dirty="0" err="1" smtClean="0"/>
              <a:t>e.g</a:t>
            </a:r>
            <a:r>
              <a:rPr lang="en-US" dirty="0" smtClean="0"/>
              <a:t> cirrhosis. </a:t>
            </a:r>
          </a:p>
          <a:p>
            <a:pPr rtl="1">
              <a:buNone/>
            </a:pPr>
            <a:r>
              <a:rPr lang="en-US" b="1" dirty="0" smtClean="0"/>
              <a:t>Clinical picture:</a:t>
            </a:r>
          </a:p>
          <a:p>
            <a:pPr rtl="1">
              <a:buNone/>
            </a:pPr>
            <a:r>
              <a:rPr lang="en-US" b="1" u="sng" dirty="0" smtClean="0"/>
              <a:t>F :</a:t>
            </a:r>
            <a:endParaRPr lang="en-US" dirty="0" smtClean="0"/>
          </a:p>
          <a:p>
            <a:pPr rtl="1">
              <a:buNone/>
            </a:pPr>
            <a:r>
              <a:rPr lang="en-US" dirty="0" smtClean="0"/>
              <a:t>Failure of health (protein metabolism)</a:t>
            </a:r>
          </a:p>
          <a:p>
            <a:pPr rtl="1">
              <a:buNone/>
            </a:pPr>
            <a:r>
              <a:rPr lang="en-US" dirty="0" smtClean="0"/>
              <a:t>Fever (low grade)</a:t>
            </a:r>
          </a:p>
          <a:p>
            <a:pPr rtl="1">
              <a:buNone/>
            </a:pPr>
            <a:r>
              <a:rPr lang="en-US" dirty="0" err="1" smtClean="0"/>
              <a:t>Foetor</a:t>
            </a:r>
            <a:r>
              <a:rPr lang="en-US" dirty="0" smtClean="0"/>
              <a:t> </a:t>
            </a:r>
            <a:r>
              <a:rPr lang="en-US" dirty="0" err="1" smtClean="0"/>
              <a:t>hepaticus</a:t>
            </a:r>
            <a:endParaRPr lang="en-US" dirty="0" smtClean="0"/>
          </a:p>
          <a:p>
            <a:pPr rtl="1">
              <a:buNone/>
            </a:pPr>
            <a:r>
              <a:rPr lang="en-US" b="1" u="sng" dirty="0" smtClean="0"/>
              <a:t>H</a:t>
            </a:r>
            <a:endParaRPr lang="en-US" dirty="0" smtClean="0"/>
          </a:p>
          <a:p>
            <a:pPr rtl="1">
              <a:buNone/>
            </a:pPr>
            <a:r>
              <a:rPr lang="en-US" dirty="0" err="1" smtClean="0"/>
              <a:t>Haematological</a:t>
            </a:r>
            <a:r>
              <a:rPr lang="en-US" dirty="0" smtClean="0"/>
              <a:t> </a:t>
            </a:r>
          </a:p>
          <a:p>
            <a:pPr rtl="1">
              <a:buNone/>
            </a:pPr>
            <a:r>
              <a:rPr lang="en-US" dirty="0" smtClean="0"/>
              <a:t>Hepatic encephalopathy</a:t>
            </a:r>
          </a:p>
          <a:p>
            <a:pPr rtl="1">
              <a:buNone/>
            </a:pPr>
            <a:r>
              <a:rPr lang="en-US" dirty="0" err="1" smtClean="0"/>
              <a:t>Hepatorenal</a:t>
            </a:r>
            <a:r>
              <a:rPr lang="en-US" dirty="0" smtClean="0"/>
              <a:t> syndrome.</a:t>
            </a:r>
          </a:p>
          <a:p>
            <a:pPr>
              <a:buNone/>
            </a:pPr>
            <a:endParaRPr lang="en-US" dirty="0" smtClean="0"/>
          </a:p>
          <a:p>
            <a:pPr>
              <a:buNone/>
            </a:pPr>
            <a:r>
              <a:rPr lang="en-US" dirty="0" err="1" smtClean="0"/>
              <a:t>Ascites</a:t>
            </a:r>
            <a:endParaRPr lang="ar-EG" dirty="0"/>
          </a:p>
        </p:txBody>
      </p:sp>
    </p:spTree>
    <p:extLst>
      <p:ext uri="{BB962C8B-B14F-4D97-AF65-F5344CB8AC3E}">
        <p14:creationId xmlns:p14="http://schemas.microsoft.com/office/powerpoint/2010/main" xmlns="" val="3170075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6477000"/>
          </a:xfrm>
        </p:spPr>
        <p:txBody>
          <a:bodyPr>
            <a:normAutofit fontScale="85000" lnSpcReduction="20000"/>
          </a:bodyPr>
          <a:lstStyle/>
          <a:p>
            <a:pPr rtl="1">
              <a:buNone/>
            </a:pPr>
            <a:r>
              <a:rPr lang="en-US" b="1" u="sng" dirty="0" smtClean="0"/>
              <a:t>Liver cirrhosis:</a:t>
            </a:r>
            <a:endParaRPr lang="en-US" dirty="0" smtClean="0"/>
          </a:p>
          <a:p>
            <a:pPr rtl="1">
              <a:buNone/>
            </a:pPr>
            <a:r>
              <a:rPr lang="en-US" b="1" dirty="0" smtClean="0"/>
              <a:t>Definition:</a:t>
            </a:r>
            <a:endParaRPr lang="en-US" dirty="0" smtClean="0"/>
          </a:p>
          <a:p>
            <a:pPr rtl="1">
              <a:buNone/>
            </a:pPr>
            <a:r>
              <a:rPr lang="en-US" dirty="0" smtClean="0"/>
              <a:t>1- Pathological: diffuse liver diseases characterized by (degeneration, regenerating nodules, fibrosis and loss </a:t>
            </a:r>
          </a:p>
          <a:p>
            <a:pPr rtl="1">
              <a:buNone/>
            </a:pPr>
            <a:r>
              <a:rPr lang="en-US" dirty="0" smtClean="0"/>
              <a:t>of architecture)</a:t>
            </a:r>
          </a:p>
          <a:p>
            <a:pPr rtl="1">
              <a:buNone/>
            </a:pPr>
            <a:endParaRPr lang="ar-EG" dirty="0" smtClean="0"/>
          </a:p>
          <a:p>
            <a:pPr rtl="1">
              <a:buNone/>
            </a:pPr>
            <a:r>
              <a:rPr lang="en-US" dirty="0" smtClean="0"/>
              <a:t>2- Clinical: liver with sharp edge and firm in consistency (shrunken).</a:t>
            </a:r>
          </a:p>
          <a:p>
            <a:pPr rtl="1">
              <a:buNone/>
            </a:pPr>
            <a:r>
              <a:rPr lang="en-US" b="1" dirty="0" smtClean="0"/>
              <a:t>Types :</a:t>
            </a:r>
          </a:p>
          <a:p>
            <a:pPr rtl="1">
              <a:buNone/>
            </a:pPr>
            <a:r>
              <a:rPr lang="en-US" b="1" dirty="0" smtClean="0"/>
              <a:t>Clinical picture:</a:t>
            </a:r>
          </a:p>
          <a:p>
            <a:pPr rtl="1">
              <a:buNone/>
            </a:pPr>
            <a:r>
              <a:rPr lang="en-US" dirty="0" smtClean="0"/>
              <a:t>1-latent well compensated with no liver functions impairment.</a:t>
            </a:r>
          </a:p>
          <a:p>
            <a:pPr rtl="1">
              <a:buNone/>
            </a:pPr>
            <a:r>
              <a:rPr lang="en-US" dirty="0" smtClean="0"/>
              <a:t>2-active and </a:t>
            </a:r>
            <a:r>
              <a:rPr lang="en-US" dirty="0" err="1" smtClean="0"/>
              <a:t>decompensated</a:t>
            </a:r>
            <a:r>
              <a:rPr lang="en-US" dirty="0" smtClean="0"/>
              <a:t> : may be :</a:t>
            </a:r>
          </a:p>
          <a:p>
            <a:pPr rtl="1">
              <a:buNone/>
            </a:pPr>
            <a:r>
              <a:rPr lang="en-US" dirty="0" smtClean="0"/>
              <a:t>*loss of functions of liver cells (</a:t>
            </a:r>
            <a:r>
              <a:rPr lang="en-US" dirty="0" err="1" smtClean="0"/>
              <a:t>parenchymatous</a:t>
            </a:r>
            <a:r>
              <a:rPr lang="en-US" dirty="0" smtClean="0"/>
              <a:t> </a:t>
            </a:r>
            <a:r>
              <a:rPr lang="en-US" dirty="0" err="1" smtClean="0"/>
              <a:t>decompensation</a:t>
            </a:r>
            <a:r>
              <a:rPr lang="en-US" dirty="0" smtClean="0"/>
              <a:t>= liver cell failure).</a:t>
            </a:r>
          </a:p>
          <a:p>
            <a:pPr rtl="1">
              <a:buNone/>
            </a:pPr>
            <a:r>
              <a:rPr lang="en-US" dirty="0" smtClean="0"/>
              <a:t>*vascular </a:t>
            </a:r>
            <a:r>
              <a:rPr lang="en-US" dirty="0" err="1" smtClean="0"/>
              <a:t>decompensation</a:t>
            </a:r>
            <a:r>
              <a:rPr lang="en-US" dirty="0" smtClean="0"/>
              <a:t>:= portal hypertension.</a:t>
            </a:r>
          </a:p>
          <a:p>
            <a:endParaRPr lang="ar-EG"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4000" b="1" smtClean="0">
                <a:latin typeface="Arial" pitchFamily="34" charset="0"/>
              </a:rPr>
              <a:t>Pathophysiology</a:t>
            </a:r>
          </a:p>
        </p:txBody>
      </p:sp>
      <p:sp>
        <p:nvSpPr>
          <p:cNvPr id="6147" name="Rectangle 3"/>
          <p:cNvSpPr>
            <a:spLocks noGrp="1" noChangeArrowheads="1"/>
          </p:cNvSpPr>
          <p:nvPr>
            <p:ph type="body" idx="1"/>
          </p:nvPr>
        </p:nvSpPr>
        <p:spPr>
          <a:xfrm>
            <a:off x="533400" y="1752600"/>
            <a:ext cx="8001000" cy="4267200"/>
          </a:xfrm>
        </p:spPr>
        <p:txBody>
          <a:bodyPr/>
          <a:lstStyle/>
          <a:p>
            <a:pPr algn="just" rtl="0" eaLnBrk="1" hangingPunct="1">
              <a:lnSpc>
                <a:spcPct val="90000"/>
              </a:lnSpc>
              <a:buFont typeface="Wingdings" pitchFamily="2" charset="2"/>
              <a:buNone/>
            </a:pPr>
            <a:r>
              <a:rPr lang="en-US" altLang="en-US" sz="3200" smtClean="0">
                <a:solidFill>
                  <a:schemeClr val="accent2"/>
                </a:solidFill>
                <a:latin typeface="Arial" pitchFamily="34" charset="0"/>
              </a:rPr>
              <a:t>►</a:t>
            </a:r>
            <a:r>
              <a:rPr lang="en-US" altLang="en-US" sz="3200" smtClean="0">
                <a:latin typeface="Arial" pitchFamily="34" charset="0"/>
              </a:rPr>
              <a:t>Slow, insidious, progressive, chronic</a:t>
            </a:r>
          </a:p>
          <a:p>
            <a:pPr algn="just" rtl="0" eaLnBrk="1" hangingPunct="1">
              <a:lnSpc>
                <a:spcPct val="90000"/>
              </a:lnSpc>
              <a:buFont typeface="Wingdings" pitchFamily="2" charset="2"/>
              <a:buNone/>
            </a:pPr>
            <a:r>
              <a:rPr lang="en-US" altLang="en-US" sz="3200" smtClean="0">
                <a:solidFill>
                  <a:schemeClr val="accent2"/>
                </a:solidFill>
                <a:latin typeface="Arial" pitchFamily="34" charset="0"/>
              </a:rPr>
              <a:t>►</a:t>
            </a:r>
            <a:r>
              <a:rPr lang="en-US" altLang="en-US" sz="3200" smtClean="0">
                <a:latin typeface="Arial" pitchFamily="34" charset="0"/>
              </a:rPr>
              <a:t>Fibrous bands replace normal liver structure</a:t>
            </a:r>
          </a:p>
          <a:p>
            <a:pPr algn="just" rtl="0" eaLnBrk="1" hangingPunct="1">
              <a:lnSpc>
                <a:spcPct val="90000"/>
              </a:lnSpc>
              <a:buFont typeface="Wingdings" pitchFamily="2" charset="2"/>
              <a:buNone/>
            </a:pPr>
            <a:r>
              <a:rPr lang="en-US" altLang="en-US" sz="3200" smtClean="0">
                <a:solidFill>
                  <a:schemeClr val="accent2"/>
                </a:solidFill>
                <a:latin typeface="Arial" pitchFamily="34" charset="0"/>
              </a:rPr>
              <a:t>►</a:t>
            </a:r>
            <a:r>
              <a:rPr lang="en-US" altLang="en-US" sz="3200" smtClean="0">
                <a:latin typeface="Arial" pitchFamily="34" charset="0"/>
              </a:rPr>
              <a:t> Cell degeneration occurs</a:t>
            </a:r>
          </a:p>
          <a:p>
            <a:pPr algn="just" rtl="0" eaLnBrk="1" hangingPunct="1">
              <a:lnSpc>
                <a:spcPct val="90000"/>
              </a:lnSpc>
              <a:buFont typeface="Wingdings" pitchFamily="2" charset="2"/>
              <a:buNone/>
            </a:pPr>
            <a:r>
              <a:rPr lang="en-US" altLang="en-US" sz="3200" smtClean="0">
                <a:solidFill>
                  <a:schemeClr val="accent2"/>
                </a:solidFill>
                <a:latin typeface="Arial" pitchFamily="34" charset="0"/>
              </a:rPr>
              <a:t>►</a:t>
            </a:r>
            <a:r>
              <a:rPr lang="en-US" altLang="en-US" sz="3200" smtClean="0">
                <a:latin typeface="Arial" pitchFamily="34" charset="0"/>
              </a:rPr>
              <a:t> Liver attempts to regenerate cells but cells are abnormal and disorganized</a:t>
            </a:r>
          </a:p>
          <a:p>
            <a:pPr algn="just" rtl="0" eaLnBrk="1" hangingPunct="1">
              <a:lnSpc>
                <a:spcPct val="90000"/>
              </a:lnSpc>
              <a:buFont typeface="Wingdings" pitchFamily="2" charset="2"/>
              <a:buNone/>
            </a:pPr>
            <a:r>
              <a:rPr lang="en-US" altLang="en-US" sz="3200" smtClean="0">
                <a:solidFill>
                  <a:schemeClr val="accent2"/>
                </a:solidFill>
                <a:latin typeface="Arial" pitchFamily="34" charset="0"/>
              </a:rPr>
              <a:t>►</a:t>
            </a:r>
            <a:r>
              <a:rPr lang="en-US" altLang="en-US" sz="3200" smtClean="0">
                <a:latin typeface="Arial" pitchFamily="34" charset="0"/>
              </a:rPr>
              <a:t> Causes abnormal blood and lymph flow</a:t>
            </a:r>
          </a:p>
          <a:p>
            <a:pPr algn="just" rtl="0" eaLnBrk="1" hangingPunct="1">
              <a:lnSpc>
                <a:spcPct val="90000"/>
              </a:lnSpc>
              <a:buFont typeface="Wingdings" pitchFamily="2" charset="2"/>
              <a:buNone/>
            </a:pPr>
            <a:r>
              <a:rPr lang="en-US" altLang="en-US" sz="3200" smtClean="0">
                <a:solidFill>
                  <a:schemeClr val="accent2"/>
                </a:solidFill>
                <a:latin typeface="Arial" pitchFamily="34" charset="0"/>
              </a:rPr>
              <a:t>►</a:t>
            </a:r>
            <a:r>
              <a:rPr lang="en-US" altLang="en-US" sz="3200" smtClean="0">
                <a:latin typeface="Arial" pitchFamily="34" charset="0"/>
              </a:rPr>
              <a:t> Results in more fibrous tissue formation</a:t>
            </a:r>
          </a:p>
        </p:txBody>
      </p:sp>
    </p:spTree>
    <p:extLst>
      <p:ext uri="{BB962C8B-B14F-4D97-AF65-F5344CB8AC3E}">
        <p14:creationId xmlns:p14="http://schemas.microsoft.com/office/powerpoint/2010/main" xmlns="" val="20169063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1143000"/>
          </a:xfrm>
        </p:spPr>
        <p:txBody>
          <a:bodyPr/>
          <a:lstStyle/>
          <a:p>
            <a:pPr eaLnBrk="1" hangingPunct="1"/>
            <a:r>
              <a:rPr lang="en-US" altLang="en-US" sz="4000" b="1" smtClean="0">
                <a:latin typeface="Arial" pitchFamily="34" charset="0"/>
              </a:rPr>
              <a:t>Normal Liver</a:t>
            </a:r>
          </a:p>
        </p:txBody>
      </p:sp>
      <p:pic>
        <p:nvPicPr>
          <p:cNvPr id="7171" name="Picture 3" descr="gross norma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1752600"/>
            <a:ext cx="7467600" cy="4343400"/>
          </a:xfrm>
          <a:prstGeom prst="rect">
            <a:avLst/>
          </a:prstGeom>
          <a:noFill/>
          <a:ln w="57150" cmpd="thinThick">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35028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4000" b="1" smtClean="0">
                <a:latin typeface="Arial" pitchFamily="34" charset="0"/>
              </a:rPr>
              <a:t>Cirrhosis</a:t>
            </a:r>
          </a:p>
        </p:txBody>
      </p:sp>
      <p:pic>
        <p:nvPicPr>
          <p:cNvPr id="8195" name="Picture 3" descr="g cirrhosi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1676400"/>
            <a:ext cx="7621588"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450493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838200" y="914400"/>
            <a:ext cx="7772400" cy="1143000"/>
          </a:xfrm>
        </p:spPr>
        <p:txBody>
          <a:bodyPr lIns="90488" tIns="44450" rIns="90488" bIns="44450">
            <a:normAutofit fontScale="90000"/>
          </a:bodyPr>
          <a:lstStyle/>
          <a:p>
            <a:pPr eaLnBrk="1" hangingPunct="1">
              <a:lnSpc>
                <a:spcPct val="80000"/>
              </a:lnSpc>
            </a:pPr>
            <a:r>
              <a:rPr lang="en-US" altLang="en-US" sz="8800" i="1" smtClean="0"/>
              <a:t>Cirrhosis</a:t>
            </a:r>
            <a:br>
              <a:rPr lang="en-US" altLang="en-US" sz="8800" i="1" smtClean="0"/>
            </a:br>
            <a:endParaRPr lang="en-US" altLang="en-US" sz="1600" i="1" smtClean="0"/>
          </a:p>
        </p:txBody>
      </p:sp>
      <p:pic>
        <p:nvPicPr>
          <p:cNvPr id="13315" name="Picture 4"/>
          <p:cNvPicPr>
            <a:picLocks noChangeAspect="1" noChangeArrowheads="1"/>
          </p:cNvPicPr>
          <p:nvPr/>
        </p:nvPicPr>
        <p:blipFill>
          <a:blip r:embed="rId4"/>
          <a:srcRect b="53334"/>
          <a:stretch>
            <a:fillRect/>
          </a:stretch>
        </p:blipFill>
        <p:spPr bwMode="auto">
          <a:xfrm>
            <a:off x="228600" y="2819400"/>
            <a:ext cx="4191000" cy="3810000"/>
          </a:xfrm>
          <a:prstGeom prst="rect">
            <a:avLst/>
          </a:prstGeom>
          <a:noFill/>
          <a:ln w="9525">
            <a:noFill/>
            <a:miter lim="800000"/>
            <a:headEnd/>
            <a:tailEnd/>
          </a:ln>
        </p:spPr>
      </p:pic>
      <p:pic>
        <p:nvPicPr>
          <p:cNvPr id="13316" name="Picture 5"/>
          <p:cNvPicPr>
            <a:picLocks noChangeAspect="1" noChangeArrowheads="1"/>
          </p:cNvPicPr>
          <p:nvPr/>
        </p:nvPicPr>
        <p:blipFill>
          <a:blip r:embed="rId4"/>
          <a:srcRect t="45555"/>
          <a:stretch>
            <a:fillRect/>
          </a:stretch>
        </p:blipFill>
        <p:spPr bwMode="auto">
          <a:xfrm>
            <a:off x="4881563" y="2667000"/>
            <a:ext cx="3844925" cy="41910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altLang="zh-TW" sz="4000" dirty="0" smtClean="0">
                <a:solidFill>
                  <a:schemeClr val="tx2"/>
                </a:solidFill>
                <a:latin typeface="Tahoma" pitchFamily="34" charset="0"/>
              </a:rPr>
              <a:t>     Type of Viral Hepatitis</a:t>
            </a:r>
            <a:endParaRPr lang="ar-EG" dirty="0"/>
          </a:p>
        </p:txBody>
      </p:sp>
      <p:pic>
        <p:nvPicPr>
          <p:cNvPr id="10243" name="Picture 2"/>
          <p:cNvPicPr>
            <a:picLocks noGrp="1" noChangeAspect="1" noChangeArrowheads="1"/>
          </p:cNvPicPr>
          <p:nvPr>
            <p:ph idx="1"/>
          </p:nvPr>
        </p:nvPicPr>
        <p:blipFill>
          <a:blip r:embed="rId2"/>
          <a:srcRect/>
          <a:stretch>
            <a:fillRect/>
          </a:stretch>
        </p:blipFill>
        <p:spPr>
          <a:xfrm>
            <a:off x="0" y="1196975"/>
            <a:ext cx="9144000" cy="5661025"/>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idx="4294967295"/>
          </p:nvPr>
        </p:nvSpPr>
        <p:spPr>
          <a:xfrm>
            <a:off x="838200" y="304800"/>
            <a:ext cx="7543800" cy="1431925"/>
          </a:xfrm>
        </p:spPr>
        <p:txBody>
          <a:bodyPr/>
          <a:lstStyle/>
          <a:p>
            <a:pPr eaLnBrk="1" hangingPunct="1">
              <a:defRPr/>
            </a:pPr>
            <a:r>
              <a:rPr lang="en-US" sz="3600" i="1" dirty="0" smtClean="0">
                <a:latin typeface="+mn-lt"/>
                <a:ea typeface="ＭＳ Ｐゴシック" charset="0"/>
              </a:rPr>
              <a:t>Cirrhosis Facts:</a:t>
            </a:r>
            <a:endParaRPr lang="en-US" sz="3600" i="1" dirty="0">
              <a:latin typeface="+mn-lt"/>
              <a:ea typeface="ＭＳ Ｐゴシック" charset="0"/>
            </a:endParaRPr>
          </a:p>
        </p:txBody>
      </p:sp>
      <p:sp>
        <p:nvSpPr>
          <p:cNvPr id="19459" name="Rectangle 3"/>
          <p:cNvSpPr>
            <a:spLocks noGrp="1" noChangeArrowheads="1"/>
          </p:cNvSpPr>
          <p:nvPr>
            <p:ph type="body" idx="4294967295"/>
          </p:nvPr>
        </p:nvSpPr>
        <p:spPr>
          <a:xfrm>
            <a:off x="1600200" y="1981200"/>
            <a:ext cx="7543800" cy="4114800"/>
          </a:xfrm>
        </p:spPr>
        <p:txBody>
          <a:bodyPr/>
          <a:lstStyle/>
          <a:p>
            <a:pPr algn="just" eaLnBrk="1" hangingPunct="1">
              <a:buFont typeface="Wingdings 2" charset="0"/>
              <a:buChar char=""/>
              <a:defRPr/>
            </a:pPr>
            <a:r>
              <a:rPr lang="en-US" sz="3200" dirty="0" smtClean="0">
                <a:ea typeface="ＭＳ Ｐゴシック" charset="0"/>
              </a:rPr>
              <a:t>Progressive</a:t>
            </a:r>
            <a:r>
              <a:rPr lang="en-US" sz="3200" dirty="0">
                <a:ea typeface="ＭＳ Ｐゴシック" charset="0"/>
              </a:rPr>
              <a:t>, leads to liver failure</a:t>
            </a:r>
          </a:p>
          <a:p>
            <a:pPr algn="just" eaLnBrk="1" hangingPunct="1">
              <a:buFont typeface="Wingdings 2" charset="0"/>
              <a:buChar char=""/>
              <a:defRPr/>
            </a:pPr>
            <a:r>
              <a:rPr lang="en-US" sz="3200" dirty="0">
                <a:ea typeface="ＭＳ Ｐゴシック" charset="0"/>
              </a:rPr>
              <a:t>Insidious, prolonged </a:t>
            </a:r>
            <a:r>
              <a:rPr lang="en-US" sz="3200" dirty="0" smtClean="0">
                <a:ea typeface="ＭＳ Ｐゴシック" charset="0"/>
              </a:rPr>
              <a:t>course</a:t>
            </a:r>
          </a:p>
          <a:p>
            <a:pPr algn="just" eaLnBrk="1" hangingPunct="1">
              <a:buFont typeface="Wingdings 2" charset="0"/>
              <a:buChar char=""/>
              <a:defRPr/>
            </a:pPr>
            <a:r>
              <a:rPr lang="en-US" sz="3200" dirty="0" smtClean="0">
                <a:ea typeface="ＭＳ Ｐゴシック" charset="0"/>
              </a:rPr>
              <a:t>9th </a:t>
            </a:r>
            <a:r>
              <a:rPr lang="en-US" sz="3200" dirty="0">
                <a:ea typeface="ＭＳ Ｐゴシック" charset="0"/>
              </a:rPr>
              <a:t>leading cause of death in </a:t>
            </a:r>
            <a:r>
              <a:rPr lang="en-US" sz="3200" dirty="0" smtClean="0">
                <a:ea typeface="ＭＳ Ｐゴシック" charset="0"/>
              </a:rPr>
              <a:t>U.S.</a:t>
            </a:r>
            <a:endParaRPr lang="en-US" sz="3200" dirty="0">
              <a:ea typeface="ＭＳ Ｐゴシック" charset="0"/>
            </a:endParaRPr>
          </a:p>
          <a:p>
            <a:pPr algn="just" eaLnBrk="1" hangingPunct="1">
              <a:buFont typeface="Wingdings 2" charset="0"/>
              <a:buChar char=""/>
              <a:defRPr/>
            </a:pPr>
            <a:r>
              <a:rPr lang="en-US" sz="3200" dirty="0">
                <a:ea typeface="ＭＳ Ｐゴシック" charset="0"/>
              </a:rPr>
              <a:t>Twice as common in </a:t>
            </a:r>
            <a:r>
              <a:rPr lang="en-US" sz="3200" dirty="0" smtClean="0">
                <a:ea typeface="ＭＳ Ｐゴシック" charset="0"/>
              </a:rPr>
              <a:t>men</a:t>
            </a:r>
          </a:p>
          <a:p>
            <a:pPr algn="just" eaLnBrk="1" hangingPunct="1">
              <a:buFont typeface="Wingdings 2" charset="0"/>
              <a:buChar char=""/>
              <a:defRPr/>
            </a:pPr>
            <a:r>
              <a:rPr lang="en-US" sz="3200" dirty="0" smtClean="0">
                <a:ea typeface="ＭＳ Ｐゴシック" charset="0"/>
              </a:rPr>
              <a:t>Highest incidence between ages </a:t>
            </a:r>
          </a:p>
          <a:p>
            <a:pPr marL="0" indent="0" algn="just" eaLnBrk="1" hangingPunct="1">
              <a:buFont typeface="Wingdings 2" charset="0"/>
              <a:buNone/>
              <a:defRPr/>
            </a:pPr>
            <a:r>
              <a:rPr lang="en-US" sz="3200" dirty="0">
                <a:ea typeface="ＭＳ Ｐゴシック" charset="0"/>
              </a:rPr>
              <a:t> </a:t>
            </a:r>
            <a:r>
              <a:rPr lang="en-US" sz="3200" dirty="0" smtClean="0">
                <a:ea typeface="ＭＳ Ｐゴシック" charset="0"/>
              </a:rPr>
              <a:t>  40 and 60.</a:t>
            </a:r>
            <a:endParaRPr lang="en-US" sz="3200" dirty="0">
              <a:ea typeface="ＭＳ Ｐゴシック" charset="0"/>
            </a:endParaRP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381000"/>
            <a:ext cx="7772400" cy="1143000"/>
          </a:xfrm>
        </p:spPr>
        <p:txBody>
          <a:bodyPr/>
          <a:lstStyle/>
          <a:p>
            <a:pPr eaLnBrk="1" hangingPunct="1"/>
            <a:r>
              <a:rPr lang="en-US" altLang="en-US" sz="4000" b="1" smtClean="0"/>
              <a:t>Cirrhosis</a:t>
            </a:r>
          </a:p>
        </p:txBody>
      </p:sp>
      <p:pic>
        <p:nvPicPr>
          <p:cNvPr id="9219" name="Picture 3" descr="m cirrhosi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1676400"/>
            <a:ext cx="8153400" cy="4419600"/>
          </a:xfrm>
          <a:prstGeom prst="rect">
            <a:avLst/>
          </a:prstGeom>
          <a:noFill/>
          <a:ln w="57150" cmpd="thinThick">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9220" name="Text Box 4"/>
          <p:cNvSpPr txBox="1">
            <a:spLocks noChangeArrowheads="1"/>
          </p:cNvSpPr>
          <p:nvPr/>
        </p:nvSpPr>
        <p:spPr bwMode="auto">
          <a:xfrm>
            <a:off x="2438400" y="2286000"/>
            <a:ext cx="3394075" cy="222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gn="r" eaLnBrk="0" hangingPunct="0">
              <a:spcBef>
                <a:spcPct val="20000"/>
              </a:spcBef>
              <a:buClr>
                <a:schemeClr val="accent2"/>
              </a:buClr>
              <a:buFont typeface="Wingdings" pitchFamily="2" charset="2"/>
              <a:buChar char="o"/>
              <a:defRPr sz="3000">
                <a:solidFill>
                  <a:schemeClr val="tx1"/>
                </a:solidFill>
                <a:latin typeface="Verdana" pitchFamily="34" charset="0"/>
                <a:cs typeface="Arial" pitchFamily="34" charset="0"/>
              </a:defRPr>
            </a:lvl1pPr>
            <a:lvl2pPr marL="742950" indent="-285750" algn="r" eaLnBrk="0" hangingPunct="0">
              <a:spcBef>
                <a:spcPct val="20000"/>
              </a:spcBef>
              <a:buClr>
                <a:schemeClr val="accent2"/>
              </a:buClr>
              <a:buFont typeface="Wingdings" pitchFamily="2" charset="2"/>
              <a:buChar char="n"/>
              <a:defRPr sz="2600">
                <a:solidFill>
                  <a:schemeClr val="tx1"/>
                </a:solidFill>
                <a:latin typeface="Verdana" pitchFamily="34" charset="0"/>
                <a:cs typeface="Arial" pitchFamily="34" charset="0"/>
              </a:defRPr>
            </a:lvl2pPr>
            <a:lvl3pPr marL="1143000" indent="-228600" algn="r" eaLnBrk="0" hangingPunct="0">
              <a:spcBef>
                <a:spcPct val="20000"/>
              </a:spcBef>
              <a:buClr>
                <a:schemeClr val="accent2"/>
              </a:buClr>
              <a:buFont typeface="Wingdings" pitchFamily="2" charset="2"/>
              <a:buChar char="o"/>
              <a:defRPr sz="2300">
                <a:solidFill>
                  <a:schemeClr val="tx1"/>
                </a:solidFill>
                <a:latin typeface="Verdana" pitchFamily="34" charset="0"/>
                <a:cs typeface="Arial" pitchFamily="34" charset="0"/>
              </a:defRPr>
            </a:lvl3pPr>
            <a:lvl4pPr marL="1600200" indent="-228600" algn="r" eaLnBrk="0" hangingPunct="0">
              <a:spcBef>
                <a:spcPct val="20000"/>
              </a:spcBef>
              <a:buClr>
                <a:schemeClr val="accent2"/>
              </a:buClr>
              <a:buFont typeface="Wingdings" pitchFamily="2" charset="2"/>
              <a:buChar char="n"/>
              <a:defRPr sz="2000">
                <a:solidFill>
                  <a:schemeClr val="tx1"/>
                </a:solidFill>
                <a:latin typeface="Verdana" pitchFamily="34" charset="0"/>
                <a:cs typeface="Arial" pitchFamily="34" charset="0"/>
              </a:defRPr>
            </a:lvl4pPr>
            <a:lvl5pPr marL="2057400" indent="-228600" algn="r" eaLnBrk="0" hangingPunct="0">
              <a:spcBef>
                <a:spcPct val="25000"/>
              </a:spcBef>
              <a:buClr>
                <a:schemeClr val="accent2"/>
              </a:buClr>
              <a:buFont typeface="Wingdings" pitchFamily="2" charset="2"/>
              <a:buChar char="§"/>
              <a:defRPr sz="2000">
                <a:solidFill>
                  <a:schemeClr val="tx1"/>
                </a:solidFill>
                <a:latin typeface="Verdana" pitchFamily="34" charset="0"/>
                <a:cs typeface="Arial" pitchFamily="34" charset="0"/>
              </a:defRPr>
            </a:lvl5pPr>
            <a:lvl6pPr marL="2514600" indent="-228600" algn="r" rtl="1"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pitchFamily="34" charset="0"/>
              </a:defRPr>
            </a:lvl6pPr>
            <a:lvl7pPr marL="2971800" indent="-228600" algn="r" rtl="1"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pitchFamily="34" charset="0"/>
              </a:defRPr>
            </a:lvl7pPr>
            <a:lvl8pPr marL="3429000" indent="-228600" algn="r" rtl="1"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pitchFamily="34" charset="0"/>
              </a:defRPr>
            </a:lvl8pPr>
            <a:lvl9pPr marL="3886200" indent="-228600" algn="r" rtl="1"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pitchFamily="34" charset="0"/>
              </a:defRPr>
            </a:lvl9pPr>
          </a:lstStyle>
          <a:p>
            <a:pPr algn="l" rtl="0">
              <a:spcBef>
                <a:spcPct val="0"/>
              </a:spcBef>
              <a:buClrTx/>
              <a:buFontTx/>
              <a:buNone/>
            </a:pPr>
            <a:r>
              <a:rPr lang="en-US" altLang="en-US" sz="2800" b="1">
                <a:latin typeface="Times New Roman" pitchFamily="18" charset="0"/>
              </a:rPr>
              <a:t>Fibrosis</a:t>
            </a:r>
          </a:p>
          <a:p>
            <a:pPr algn="l" rtl="0">
              <a:spcBef>
                <a:spcPct val="0"/>
              </a:spcBef>
              <a:buClrTx/>
              <a:buFontTx/>
              <a:buNone/>
            </a:pPr>
            <a:endParaRPr lang="en-US" altLang="en-US" sz="2800" b="1">
              <a:latin typeface="Times New Roman" pitchFamily="18" charset="0"/>
            </a:endParaRPr>
          </a:p>
          <a:p>
            <a:pPr algn="l" rtl="0">
              <a:spcBef>
                <a:spcPct val="0"/>
              </a:spcBef>
              <a:buClrTx/>
              <a:buFontTx/>
              <a:buNone/>
            </a:pPr>
            <a:endParaRPr lang="en-US" altLang="en-US" sz="2800" b="1">
              <a:solidFill>
                <a:schemeClr val="bg1"/>
              </a:solidFill>
              <a:latin typeface="Times New Roman" pitchFamily="18" charset="0"/>
            </a:endParaRPr>
          </a:p>
          <a:p>
            <a:pPr algn="l" rtl="0">
              <a:spcBef>
                <a:spcPct val="0"/>
              </a:spcBef>
              <a:buClrTx/>
              <a:buFontTx/>
              <a:buNone/>
            </a:pPr>
            <a:endParaRPr lang="en-US" altLang="en-US" sz="2800" b="1">
              <a:solidFill>
                <a:schemeClr val="bg1"/>
              </a:solidFill>
              <a:latin typeface="Times New Roman" pitchFamily="18" charset="0"/>
            </a:endParaRPr>
          </a:p>
          <a:p>
            <a:pPr algn="l" rtl="0">
              <a:spcBef>
                <a:spcPct val="0"/>
              </a:spcBef>
              <a:buClrTx/>
              <a:buFontTx/>
              <a:buNone/>
            </a:pPr>
            <a:r>
              <a:rPr lang="en-US" altLang="en-US" sz="2800" b="1">
                <a:latin typeface="Times New Roman" pitchFamily="18" charset="0"/>
              </a:rPr>
              <a:t>Regenerating Nodule</a:t>
            </a:r>
            <a:endParaRPr lang="en-US" altLang="en-US" sz="2400" b="1">
              <a:latin typeface="Times New Roman" pitchFamily="18" charset="0"/>
            </a:endParaRPr>
          </a:p>
        </p:txBody>
      </p:sp>
    </p:spTree>
    <p:extLst>
      <p:ext uri="{BB962C8B-B14F-4D97-AF65-F5344CB8AC3E}">
        <p14:creationId xmlns:p14="http://schemas.microsoft.com/office/powerpoint/2010/main" xmlns="" val="19410941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idx="4294967295"/>
          </p:nvPr>
        </p:nvSpPr>
        <p:spPr/>
        <p:txBody>
          <a:bodyPr anchor="ctr"/>
          <a:lstStyle/>
          <a:p>
            <a:pPr eaLnBrk="1" hangingPunct="1"/>
            <a:r>
              <a:rPr lang="en-US" altLang="zh-CN" sz="4000" b="1" smtClean="0">
                <a:latin typeface="Arial" pitchFamily="34" charset="0"/>
                <a:ea typeface="SimSun" pitchFamily="2" charset="-122"/>
              </a:rPr>
              <a:t>Classification of Cirrhosis</a:t>
            </a:r>
          </a:p>
        </p:txBody>
      </p:sp>
      <p:sp>
        <p:nvSpPr>
          <p:cNvPr id="10243" name="Rectangle 3"/>
          <p:cNvSpPr>
            <a:spLocks noGrp="1" noRot="1" noChangeArrowheads="1"/>
          </p:cNvSpPr>
          <p:nvPr>
            <p:ph type="body" idx="4294967295"/>
          </p:nvPr>
        </p:nvSpPr>
        <p:spPr/>
        <p:txBody>
          <a:bodyPr/>
          <a:lstStyle/>
          <a:p>
            <a:pPr marL="609600" indent="-609600" algn="just" rtl="0" eaLnBrk="1" hangingPunct="1">
              <a:buFont typeface="Wingdings" pitchFamily="2" charset="2"/>
              <a:buNone/>
            </a:pPr>
            <a:r>
              <a:rPr lang="en-US" altLang="zh-CN" sz="3200" smtClean="0">
                <a:solidFill>
                  <a:schemeClr val="accent2"/>
                </a:solidFill>
                <a:latin typeface="SimSun" pitchFamily="2" charset="-122"/>
                <a:ea typeface="SimSun" pitchFamily="2" charset="-122"/>
              </a:rPr>
              <a:t>◘</a:t>
            </a:r>
            <a:r>
              <a:rPr lang="en-US" altLang="zh-CN" sz="3200" smtClean="0">
                <a:latin typeface="Arial" pitchFamily="34" charset="0"/>
                <a:ea typeface="SimSun" pitchFamily="2" charset="-122"/>
              </a:rPr>
              <a:t> WHO divided cirrhosis into 3 categories based on morphological characteristics of the hepatic nodules</a:t>
            </a:r>
          </a:p>
          <a:p>
            <a:pPr marL="990600" lvl="1" indent="-533400" algn="just" rtl="0" eaLnBrk="1" hangingPunct="1">
              <a:buFont typeface="Arial" pitchFamily="34" charset="0"/>
              <a:buAutoNum type="arabicPeriod"/>
            </a:pPr>
            <a:r>
              <a:rPr lang="en-US" altLang="zh-CN" sz="3200" smtClean="0">
                <a:latin typeface="Arial" pitchFamily="34" charset="0"/>
                <a:ea typeface="SimSun" pitchFamily="2" charset="-122"/>
              </a:rPr>
              <a:t>Micronodular</a:t>
            </a:r>
          </a:p>
          <a:p>
            <a:pPr marL="990600" lvl="1" indent="-533400" algn="just" rtl="0" eaLnBrk="1" hangingPunct="1">
              <a:buFont typeface="Arial" pitchFamily="34" charset="0"/>
              <a:buAutoNum type="arabicPeriod"/>
            </a:pPr>
            <a:r>
              <a:rPr lang="en-US" altLang="zh-CN" sz="3200" smtClean="0">
                <a:latin typeface="Arial" pitchFamily="34" charset="0"/>
                <a:ea typeface="SimSun" pitchFamily="2" charset="-122"/>
              </a:rPr>
              <a:t>Macronodular</a:t>
            </a:r>
          </a:p>
          <a:p>
            <a:pPr marL="990600" lvl="1" indent="-533400" algn="just" rtl="0" eaLnBrk="1" hangingPunct="1">
              <a:buFont typeface="Arial" pitchFamily="34" charset="0"/>
              <a:buAutoNum type="arabicPeriod"/>
            </a:pPr>
            <a:r>
              <a:rPr lang="en-US" altLang="zh-CN" sz="3200" smtClean="0">
                <a:latin typeface="Arial" pitchFamily="34" charset="0"/>
                <a:ea typeface="SimSun" pitchFamily="2" charset="-122"/>
              </a:rPr>
              <a:t>Mixed</a:t>
            </a:r>
          </a:p>
        </p:txBody>
      </p:sp>
    </p:spTree>
    <p:extLst>
      <p:ext uri="{BB962C8B-B14F-4D97-AF65-F5344CB8AC3E}">
        <p14:creationId xmlns:p14="http://schemas.microsoft.com/office/powerpoint/2010/main" xmlns="" val="1043680013"/>
      </p:ext>
    </p:extLst>
  </p:cSld>
  <p:clrMapOvr>
    <a:masterClrMapping/>
  </p:clrMapOvr>
  <p:transition spd="slow" advTm="3000">
    <p:spli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4000" b="1" smtClean="0">
                <a:latin typeface="Arial" pitchFamily="34" charset="0"/>
              </a:rPr>
              <a:t>Causes of Cirrhosis</a:t>
            </a:r>
          </a:p>
        </p:txBody>
      </p:sp>
      <p:sp>
        <p:nvSpPr>
          <p:cNvPr id="11267" name="Rectangle 3"/>
          <p:cNvSpPr>
            <a:spLocks noGrp="1" noChangeArrowheads="1"/>
          </p:cNvSpPr>
          <p:nvPr>
            <p:ph type="body" idx="1"/>
          </p:nvPr>
        </p:nvSpPr>
        <p:spPr>
          <a:xfrm>
            <a:off x="566738" y="1600200"/>
            <a:ext cx="8001000" cy="4419600"/>
          </a:xfrm>
        </p:spPr>
        <p:txBody>
          <a:bodyPr>
            <a:normAutofit lnSpcReduction="10000"/>
          </a:bodyPr>
          <a:lstStyle/>
          <a:p>
            <a:pPr marL="609600" indent="-609600" algn="just" rtl="0" eaLnBrk="1" hangingPunct="1">
              <a:lnSpc>
                <a:spcPct val="90000"/>
              </a:lnSpc>
              <a:buFontTx/>
              <a:buAutoNum type="arabicPeriod"/>
            </a:pPr>
            <a:r>
              <a:rPr lang="en-US" altLang="en-US" sz="3200" smtClean="0">
                <a:latin typeface="Arial" pitchFamily="34" charset="0"/>
              </a:rPr>
              <a:t>Chronic viral hepatitis(HCV, HBV±HDV)</a:t>
            </a:r>
          </a:p>
          <a:p>
            <a:pPr marL="609600" indent="-609600" algn="just" rtl="0" eaLnBrk="1" hangingPunct="1">
              <a:lnSpc>
                <a:spcPct val="90000"/>
              </a:lnSpc>
              <a:buFontTx/>
              <a:buAutoNum type="arabicPeriod"/>
            </a:pPr>
            <a:r>
              <a:rPr lang="en-US" altLang="en-US" sz="3200" smtClean="0">
                <a:latin typeface="Arial" pitchFamily="34" charset="0"/>
              </a:rPr>
              <a:t>Metabolic: hemochromatosis, Wilson dis, alfa-1-antitrypsin, NASH</a:t>
            </a:r>
          </a:p>
          <a:p>
            <a:pPr marL="609600" indent="-609600" algn="just" rtl="0" eaLnBrk="1" hangingPunct="1">
              <a:lnSpc>
                <a:spcPct val="90000"/>
              </a:lnSpc>
              <a:buFontTx/>
              <a:buAutoNum type="arabicPeriod"/>
            </a:pPr>
            <a:r>
              <a:rPr lang="en-US" altLang="en-US" sz="3200" smtClean="0">
                <a:latin typeface="Arial" pitchFamily="34" charset="0"/>
              </a:rPr>
              <a:t>Prolonged cholestasis (PBC, PSC)</a:t>
            </a:r>
          </a:p>
          <a:p>
            <a:pPr marL="609600" indent="-609600" algn="just" rtl="0" eaLnBrk="1" hangingPunct="1">
              <a:lnSpc>
                <a:spcPct val="90000"/>
              </a:lnSpc>
              <a:buFontTx/>
              <a:buAutoNum type="arabicPeriod"/>
            </a:pPr>
            <a:r>
              <a:rPr lang="en-US" altLang="en-US" sz="3200" smtClean="0">
                <a:latin typeface="Arial" pitchFamily="34" charset="0"/>
              </a:rPr>
              <a:t>Autoimmune hepatitis</a:t>
            </a:r>
          </a:p>
          <a:p>
            <a:pPr marL="609600" indent="-609600" algn="just" rtl="0" eaLnBrk="1" hangingPunct="1">
              <a:lnSpc>
                <a:spcPct val="90000"/>
              </a:lnSpc>
              <a:buFontTx/>
              <a:buAutoNum type="arabicPeriod"/>
            </a:pPr>
            <a:r>
              <a:rPr lang="en-US" altLang="en-US" sz="3200" smtClean="0">
                <a:latin typeface="Arial" pitchFamily="34" charset="0"/>
              </a:rPr>
              <a:t>Hepatic venous outflow obstruction (VOD, BCS, Constrictive pericarditis)</a:t>
            </a:r>
          </a:p>
          <a:p>
            <a:pPr marL="609600" indent="-609600" algn="just" rtl="0" eaLnBrk="1" hangingPunct="1">
              <a:lnSpc>
                <a:spcPct val="90000"/>
              </a:lnSpc>
              <a:buFontTx/>
              <a:buAutoNum type="arabicPeriod"/>
            </a:pPr>
            <a:r>
              <a:rPr lang="en-US" altLang="en-US" sz="3200" smtClean="0">
                <a:latin typeface="Arial" pitchFamily="34" charset="0"/>
              </a:rPr>
              <a:t>Drugs and toxins</a:t>
            </a:r>
          </a:p>
          <a:p>
            <a:pPr marL="609600" indent="-609600" algn="just" rtl="0" eaLnBrk="1" hangingPunct="1">
              <a:lnSpc>
                <a:spcPct val="90000"/>
              </a:lnSpc>
              <a:buFontTx/>
              <a:buAutoNum type="arabicPeriod"/>
            </a:pPr>
            <a:r>
              <a:rPr lang="en-US" altLang="en-US" sz="3200" smtClean="0">
                <a:latin typeface="Arial" pitchFamily="34" charset="0"/>
              </a:rPr>
              <a:t>Alcohol</a:t>
            </a:r>
          </a:p>
        </p:txBody>
      </p:sp>
    </p:spTree>
    <p:extLst>
      <p:ext uri="{BB962C8B-B14F-4D97-AF65-F5344CB8AC3E}">
        <p14:creationId xmlns:p14="http://schemas.microsoft.com/office/powerpoint/2010/main" xmlns="" val="4498661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sz="quarter"/>
          </p:nvPr>
        </p:nvSpPr>
        <p:spPr/>
        <p:txBody>
          <a:bodyPr/>
          <a:lstStyle/>
          <a:p>
            <a:pPr eaLnBrk="1" hangingPunct="1"/>
            <a:r>
              <a:rPr lang="en-US" smtClean="0"/>
              <a:t>Cirrhosis - 4 Types</a:t>
            </a:r>
          </a:p>
        </p:txBody>
      </p:sp>
      <p:sp>
        <p:nvSpPr>
          <p:cNvPr id="118787" name="Rectangle 3"/>
          <p:cNvSpPr>
            <a:spLocks noGrp="1" noChangeArrowheads="1"/>
          </p:cNvSpPr>
          <p:nvPr>
            <p:ph sz="quarter" idx="1"/>
          </p:nvPr>
        </p:nvSpPr>
        <p:spPr>
          <a:xfrm>
            <a:off x="838200" y="1981200"/>
            <a:ext cx="3810000" cy="1981200"/>
          </a:xfrm>
        </p:spPr>
        <p:txBody>
          <a:bodyPr/>
          <a:lstStyle/>
          <a:p>
            <a:pPr eaLnBrk="1" hangingPunct="1"/>
            <a:r>
              <a:rPr lang="en-US" sz="2400" smtClean="0"/>
              <a:t>Alcoholic (Laennec’s)</a:t>
            </a:r>
          </a:p>
          <a:p>
            <a:pPr lvl="1" eaLnBrk="1" hangingPunct="1"/>
            <a:r>
              <a:rPr lang="en-US" sz="2000" smtClean="0"/>
              <a:t>Long term ETOH abuse</a:t>
            </a:r>
          </a:p>
          <a:p>
            <a:pPr lvl="1" eaLnBrk="1" hangingPunct="1">
              <a:buFont typeface="Wingdings" pitchFamily="2" charset="2"/>
              <a:buNone/>
            </a:pPr>
            <a:endParaRPr lang="en-US" sz="2000" smtClean="0"/>
          </a:p>
        </p:txBody>
      </p:sp>
      <p:sp>
        <p:nvSpPr>
          <p:cNvPr id="118788" name="Rectangle 4"/>
          <p:cNvSpPr>
            <a:spLocks noGrp="1" noChangeArrowheads="1"/>
          </p:cNvSpPr>
          <p:nvPr>
            <p:ph sz="quarter" idx="2"/>
          </p:nvPr>
        </p:nvSpPr>
        <p:spPr/>
        <p:txBody>
          <a:bodyPr/>
          <a:lstStyle/>
          <a:p>
            <a:pPr eaLnBrk="1" hangingPunct="1"/>
            <a:r>
              <a:rPr lang="en-US" sz="2400" smtClean="0"/>
              <a:t>Post necrotic - Massive hepatic cell necrosis </a:t>
            </a:r>
          </a:p>
          <a:p>
            <a:pPr lvl="1" eaLnBrk="1" hangingPunct="1"/>
            <a:r>
              <a:rPr lang="en-US" sz="2000" smtClean="0"/>
              <a:t>Post viral hepatitis</a:t>
            </a:r>
          </a:p>
          <a:p>
            <a:pPr lvl="1" eaLnBrk="1" hangingPunct="1"/>
            <a:r>
              <a:rPr lang="en-US" sz="2000" smtClean="0"/>
              <a:t>Toxic exposure</a:t>
            </a:r>
          </a:p>
          <a:p>
            <a:pPr lvl="1" eaLnBrk="1" hangingPunct="1"/>
            <a:r>
              <a:rPr lang="en-US" sz="2000" smtClean="0"/>
              <a:t>Autoimmune process</a:t>
            </a:r>
          </a:p>
        </p:txBody>
      </p:sp>
      <p:sp>
        <p:nvSpPr>
          <p:cNvPr id="118789" name="Rectangle 5"/>
          <p:cNvSpPr>
            <a:spLocks noGrp="1" noChangeArrowheads="1"/>
          </p:cNvSpPr>
          <p:nvPr>
            <p:ph sz="quarter" idx="3"/>
          </p:nvPr>
        </p:nvSpPr>
        <p:spPr>
          <a:xfrm>
            <a:off x="838200" y="4114800"/>
            <a:ext cx="3810000" cy="1981200"/>
          </a:xfrm>
        </p:spPr>
        <p:txBody>
          <a:bodyPr/>
          <a:lstStyle/>
          <a:p>
            <a:pPr eaLnBrk="1" hangingPunct="1"/>
            <a:r>
              <a:rPr lang="en-US" sz="2400" smtClean="0"/>
              <a:t>Biliary</a:t>
            </a:r>
          </a:p>
          <a:p>
            <a:pPr lvl="1" eaLnBrk="1" hangingPunct="1"/>
            <a:r>
              <a:rPr lang="en-US" sz="2000" smtClean="0"/>
              <a:t>Chronic biliary obstruction</a:t>
            </a:r>
          </a:p>
          <a:p>
            <a:pPr lvl="1" eaLnBrk="1" hangingPunct="1"/>
            <a:r>
              <a:rPr lang="en-US" sz="2000" smtClean="0"/>
              <a:t>Bile stasis</a:t>
            </a:r>
          </a:p>
          <a:p>
            <a:pPr lvl="1" eaLnBrk="1" hangingPunct="1"/>
            <a:r>
              <a:rPr lang="en-US" sz="2000" smtClean="0"/>
              <a:t>Inflammation</a:t>
            </a:r>
          </a:p>
          <a:p>
            <a:pPr lvl="1" eaLnBrk="1" hangingPunct="1">
              <a:buFont typeface="Wingdings" pitchFamily="2" charset="2"/>
              <a:buNone/>
            </a:pPr>
            <a:r>
              <a:rPr lang="en-US" sz="2000" smtClean="0"/>
              <a:t>	</a:t>
            </a:r>
          </a:p>
        </p:txBody>
      </p:sp>
      <p:sp>
        <p:nvSpPr>
          <p:cNvPr id="118790" name="Rectangle 6"/>
          <p:cNvSpPr>
            <a:spLocks noGrp="1" noChangeArrowheads="1"/>
          </p:cNvSpPr>
          <p:nvPr>
            <p:ph sz="quarter" idx="4"/>
          </p:nvPr>
        </p:nvSpPr>
        <p:spPr/>
        <p:txBody>
          <a:bodyPr/>
          <a:lstStyle/>
          <a:p>
            <a:pPr eaLnBrk="1" hangingPunct="1"/>
            <a:r>
              <a:rPr lang="en-US" sz="2400" smtClean="0"/>
              <a:t>Cardiac</a:t>
            </a:r>
          </a:p>
          <a:p>
            <a:pPr lvl="1" eaLnBrk="1" hangingPunct="1"/>
            <a:r>
              <a:rPr lang="en-US" sz="2000" smtClean="0"/>
              <a:t>Severe RHF</a:t>
            </a:r>
          </a:p>
          <a:p>
            <a:pPr lvl="1" eaLnBrk="1" hangingPunct="1"/>
            <a:r>
              <a:rPr lang="en-US" sz="2000" smtClean="0"/>
              <a:t>Corpulmonale</a:t>
            </a:r>
          </a:p>
          <a:p>
            <a:pPr lvl="1" eaLnBrk="1" hangingPunct="1"/>
            <a:r>
              <a:rPr lang="en-US" sz="2000" smtClean="0"/>
              <a:t>Constrictive pericarditis</a:t>
            </a:r>
          </a:p>
          <a:p>
            <a:pPr lvl="1" eaLnBrk="1" hangingPunct="1"/>
            <a:r>
              <a:rPr lang="en-US" sz="2000" smtClean="0"/>
              <a:t>Tricuspid insufficiency</a:t>
            </a:r>
          </a:p>
        </p:txBody>
      </p:sp>
      <p:sp>
        <p:nvSpPr>
          <p:cNvPr id="12295" name="Rectangle 7"/>
          <p:cNvSpPr>
            <a:spLocks noChangeArrowheads="1"/>
          </p:cNvSpPr>
          <p:nvPr/>
        </p:nvSpPr>
        <p:spPr bwMode="auto">
          <a:xfrm>
            <a:off x="5105400" y="4114800"/>
            <a:ext cx="3810000" cy="2133600"/>
          </a:xfrm>
          <a:prstGeom prst="rect">
            <a:avLst/>
          </a:prstGeom>
          <a:noFill/>
          <a:ln w="28575">
            <a:solidFill>
              <a:schemeClr val="folHlink"/>
            </a:solidFill>
            <a:miter lim="800000"/>
            <a:headEnd/>
            <a:tailEnd/>
          </a:ln>
        </p:spPr>
        <p:txBody>
          <a:bodyPr wrap="none" anchor="ctr"/>
          <a:lstStyle/>
          <a:p>
            <a:endParaRPr lang="ar-EG"/>
          </a:p>
        </p:txBody>
      </p:sp>
      <p:sp>
        <p:nvSpPr>
          <p:cNvPr id="12296" name="Rectangle 8"/>
          <p:cNvSpPr>
            <a:spLocks noChangeArrowheads="1"/>
          </p:cNvSpPr>
          <p:nvPr/>
        </p:nvSpPr>
        <p:spPr bwMode="auto">
          <a:xfrm>
            <a:off x="762000" y="1981200"/>
            <a:ext cx="3810000" cy="1981200"/>
          </a:xfrm>
          <a:prstGeom prst="rect">
            <a:avLst/>
          </a:prstGeom>
          <a:noFill/>
          <a:ln w="28575">
            <a:solidFill>
              <a:schemeClr val="folHlink"/>
            </a:solidFill>
            <a:miter lim="800000"/>
            <a:headEnd/>
            <a:tailEnd/>
          </a:ln>
        </p:spPr>
        <p:txBody>
          <a:bodyPr wrap="none" anchor="ctr"/>
          <a:lstStyle/>
          <a:p>
            <a:endParaRPr lang="ar-EG"/>
          </a:p>
        </p:txBody>
      </p:sp>
      <p:sp>
        <p:nvSpPr>
          <p:cNvPr id="12297" name="Rectangle 9"/>
          <p:cNvSpPr>
            <a:spLocks noChangeArrowheads="1"/>
          </p:cNvSpPr>
          <p:nvPr/>
        </p:nvSpPr>
        <p:spPr bwMode="auto">
          <a:xfrm>
            <a:off x="762000" y="4114800"/>
            <a:ext cx="3810000" cy="2133600"/>
          </a:xfrm>
          <a:prstGeom prst="rect">
            <a:avLst/>
          </a:prstGeom>
          <a:noFill/>
          <a:ln w="28575">
            <a:solidFill>
              <a:schemeClr val="folHlink"/>
            </a:solidFill>
            <a:miter lim="800000"/>
            <a:headEnd/>
            <a:tailEnd/>
          </a:ln>
        </p:spPr>
        <p:txBody>
          <a:bodyPr wrap="none" anchor="ctr"/>
          <a:lstStyle/>
          <a:p>
            <a:endParaRPr lang="ar-EG"/>
          </a:p>
        </p:txBody>
      </p:sp>
      <p:sp>
        <p:nvSpPr>
          <p:cNvPr id="12298" name="Rectangle 10"/>
          <p:cNvSpPr>
            <a:spLocks noChangeArrowheads="1"/>
          </p:cNvSpPr>
          <p:nvPr/>
        </p:nvSpPr>
        <p:spPr bwMode="auto">
          <a:xfrm>
            <a:off x="5105400" y="1981200"/>
            <a:ext cx="3810000" cy="1981200"/>
          </a:xfrm>
          <a:prstGeom prst="rect">
            <a:avLst/>
          </a:prstGeom>
          <a:noFill/>
          <a:ln w="28575">
            <a:solidFill>
              <a:schemeClr val="folHlink"/>
            </a:solidFill>
            <a:miter lim="800000"/>
            <a:headEnd/>
            <a:tailEnd/>
          </a:ln>
        </p:spPr>
        <p:txBody>
          <a:bodyPr wrap="none" anchor="ctr"/>
          <a:lstStyle/>
          <a:p>
            <a:endParaRPr lang="ar-E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18787"/>
                                        </p:tgtEl>
                                        <p:attrNameLst>
                                          <p:attrName>style.visibility</p:attrName>
                                        </p:attrNameLst>
                                      </p:cBhvr>
                                      <p:to>
                                        <p:strVal val="visible"/>
                                      </p:to>
                                    </p:set>
                                    <p:anim calcmode="lin" valueType="num">
                                      <p:cBhvr additive="base">
                                        <p:cTn id="7" dur="500" fill="hold"/>
                                        <p:tgtEl>
                                          <p:spTgt spid="118787"/>
                                        </p:tgtEl>
                                        <p:attrNameLst>
                                          <p:attrName>ppt_x</p:attrName>
                                        </p:attrNameLst>
                                      </p:cBhvr>
                                      <p:tavLst>
                                        <p:tav tm="0">
                                          <p:val>
                                            <p:strVal val="1+#ppt_w/2"/>
                                          </p:val>
                                        </p:tav>
                                        <p:tav tm="100000">
                                          <p:val>
                                            <p:strVal val="#ppt_x"/>
                                          </p:val>
                                        </p:tav>
                                      </p:tavLst>
                                    </p:anim>
                                    <p:anim calcmode="lin" valueType="num">
                                      <p:cBhvr additive="base">
                                        <p:cTn id="8" dur="500" fill="hold"/>
                                        <p:tgtEl>
                                          <p:spTgt spid="1187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18788"/>
                                        </p:tgtEl>
                                        <p:attrNameLst>
                                          <p:attrName>style.visibility</p:attrName>
                                        </p:attrNameLst>
                                      </p:cBhvr>
                                      <p:to>
                                        <p:strVal val="visible"/>
                                      </p:to>
                                    </p:set>
                                    <p:anim calcmode="lin" valueType="num">
                                      <p:cBhvr additive="base">
                                        <p:cTn id="13" dur="500" fill="hold"/>
                                        <p:tgtEl>
                                          <p:spTgt spid="118788"/>
                                        </p:tgtEl>
                                        <p:attrNameLst>
                                          <p:attrName>ppt_x</p:attrName>
                                        </p:attrNameLst>
                                      </p:cBhvr>
                                      <p:tavLst>
                                        <p:tav tm="0">
                                          <p:val>
                                            <p:strVal val="1+#ppt_w/2"/>
                                          </p:val>
                                        </p:tav>
                                        <p:tav tm="100000">
                                          <p:val>
                                            <p:strVal val="#ppt_x"/>
                                          </p:val>
                                        </p:tav>
                                      </p:tavLst>
                                    </p:anim>
                                    <p:anim calcmode="lin" valueType="num">
                                      <p:cBhvr additive="base">
                                        <p:cTn id="14" dur="500" fill="hold"/>
                                        <p:tgtEl>
                                          <p:spTgt spid="11878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18789"/>
                                        </p:tgtEl>
                                        <p:attrNameLst>
                                          <p:attrName>style.visibility</p:attrName>
                                        </p:attrNameLst>
                                      </p:cBhvr>
                                      <p:to>
                                        <p:strVal val="visible"/>
                                      </p:to>
                                    </p:set>
                                    <p:anim calcmode="lin" valueType="num">
                                      <p:cBhvr additive="base">
                                        <p:cTn id="19" dur="500" fill="hold"/>
                                        <p:tgtEl>
                                          <p:spTgt spid="118789"/>
                                        </p:tgtEl>
                                        <p:attrNameLst>
                                          <p:attrName>ppt_x</p:attrName>
                                        </p:attrNameLst>
                                      </p:cBhvr>
                                      <p:tavLst>
                                        <p:tav tm="0">
                                          <p:val>
                                            <p:strVal val="1+#ppt_w/2"/>
                                          </p:val>
                                        </p:tav>
                                        <p:tav tm="100000">
                                          <p:val>
                                            <p:strVal val="#ppt_x"/>
                                          </p:val>
                                        </p:tav>
                                      </p:tavLst>
                                    </p:anim>
                                    <p:anim calcmode="lin" valueType="num">
                                      <p:cBhvr additive="base">
                                        <p:cTn id="20" dur="500" fill="hold"/>
                                        <p:tgtEl>
                                          <p:spTgt spid="11878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18790"/>
                                        </p:tgtEl>
                                        <p:attrNameLst>
                                          <p:attrName>style.visibility</p:attrName>
                                        </p:attrNameLst>
                                      </p:cBhvr>
                                      <p:to>
                                        <p:strVal val="visible"/>
                                      </p:to>
                                    </p:set>
                                    <p:anim calcmode="lin" valueType="num">
                                      <p:cBhvr additive="base">
                                        <p:cTn id="25" dur="500" fill="hold"/>
                                        <p:tgtEl>
                                          <p:spTgt spid="118790"/>
                                        </p:tgtEl>
                                        <p:attrNameLst>
                                          <p:attrName>ppt_x</p:attrName>
                                        </p:attrNameLst>
                                      </p:cBhvr>
                                      <p:tavLst>
                                        <p:tav tm="0">
                                          <p:val>
                                            <p:strVal val="1+#ppt_w/2"/>
                                          </p:val>
                                        </p:tav>
                                        <p:tav tm="100000">
                                          <p:val>
                                            <p:strVal val="#ppt_x"/>
                                          </p:val>
                                        </p:tav>
                                      </p:tavLst>
                                    </p:anim>
                                    <p:anim calcmode="lin" valueType="num">
                                      <p:cBhvr additive="base">
                                        <p:cTn id="26" dur="500" fill="hold"/>
                                        <p:tgtEl>
                                          <p:spTgt spid="1187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utoUpdateAnimBg="0"/>
      <p:bldP spid="118788" grpId="0" autoUpdateAnimBg="0"/>
      <p:bldP spid="118789" grpId="0" autoUpdateAnimBg="0"/>
      <p:bldP spid="11879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000" b="1" smtClean="0">
                <a:latin typeface="Arial" pitchFamily="34" charset="0"/>
              </a:rPr>
              <a:t>Clinical Presentation</a:t>
            </a:r>
          </a:p>
        </p:txBody>
      </p:sp>
      <p:sp>
        <p:nvSpPr>
          <p:cNvPr id="12291" name="Rectangle 3"/>
          <p:cNvSpPr>
            <a:spLocks noGrp="1" noChangeArrowheads="1"/>
          </p:cNvSpPr>
          <p:nvPr>
            <p:ph type="body" idx="1"/>
          </p:nvPr>
        </p:nvSpPr>
        <p:spPr/>
        <p:txBody>
          <a:bodyPr/>
          <a:lstStyle/>
          <a:p>
            <a:pPr algn="just" rtl="0" eaLnBrk="1" hangingPunct="1"/>
            <a:r>
              <a:rPr lang="en-US" altLang="en-US" sz="3200" dirty="0" smtClean="0">
                <a:latin typeface="Arial" pitchFamily="34" charset="0"/>
              </a:rPr>
              <a:t>Stigmata of chronic liver disease.</a:t>
            </a:r>
          </a:p>
          <a:p>
            <a:pPr algn="just" rtl="0" eaLnBrk="1" hangingPunct="1"/>
            <a:r>
              <a:rPr lang="en-US" altLang="en-US" sz="3200" dirty="0" smtClean="0">
                <a:latin typeface="Arial" pitchFamily="34" charset="0"/>
              </a:rPr>
              <a:t>Abnormal LFTs and CBC.</a:t>
            </a:r>
          </a:p>
          <a:p>
            <a:pPr algn="just" rtl="0" eaLnBrk="1" hangingPunct="1"/>
            <a:r>
              <a:rPr lang="en-US" altLang="en-US" sz="3200" dirty="0" smtClean="0">
                <a:latin typeface="Arial" pitchFamily="34" charset="0"/>
              </a:rPr>
              <a:t>Radiographic abnormalities.</a:t>
            </a:r>
          </a:p>
          <a:p>
            <a:pPr algn="just" rtl="0" eaLnBrk="1" hangingPunct="1"/>
            <a:r>
              <a:rPr lang="en-US" altLang="en-US" sz="3200" dirty="0" smtClean="0">
                <a:latin typeface="Arial" pitchFamily="34" charset="0"/>
              </a:rPr>
              <a:t>Complication of cirrhosis.</a:t>
            </a:r>
          </a:p>
          <a:p>
            <a:pPr algn="just" rtl="0" eaLnBrk="1" hangingPunct="1"/>
            <a:r>
              <a:rPr lang="en-US" altLang="en-US" sz="3200" dirty="0" smtClean="0">
                <a:latin typeface="Arial" pitchFamily="34" charset="0"/>
              </a:rPr>
              <a:t>Cirrhotic appearance of the liver at </a:t>
            </a:r>
            <a:r>
              <a:rPr lang="en-US" altLang="en-US" sz="3200" dirty="0" err="1" smtClean="0">
                <a:latin typeface="Arial" pitchFamily="34" charset="0"/>
              </a:rPr>
              <a:t>laparotomy</a:t>
            </a:r>
            <a:r>
              <a:rPr lang="en-US" altLang="en-US" sz="3200" dirty="0" smtClean="0">
                <a:latin typeface="Arial" pitchFamily="34" charset="0"/>
              </a:rPr>
              <a:t> or laparoscopy.</a:t>
            </a:r>
          </a:p>
        </p:txBody>
      </p:sp>
    </p:spTree>
    <p:extLst>
      <p:ext uri="{BB962C8B-B14F-4D97-AF65-F5344CB8AC3E}">
        <p14:creationId xmlns:p14="http://schemas.microsoft.com/office/powerpoint/2010/main" xmlns="" val="36618274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4000" b="1" smtClean="0">
                <a:latin typeface="Arial" pitchFamily="34" charset="0"/>
              </a:rPr>
              <a:t>Clinical Features</a:t>
            </a:r>
          </a:p>
        </p:txBody>
      </p:sp>
      <p:sp>
        <p:nvSpPr>
          <p:cNvPr id="13315" name="Rectangle 3"/>
          <p:cNvSpPr>
            <a:spLocks noGrp="1" noChangeArrowheads="1"/>
          </p:cNvSpPr>
          <p:nvPr>
            <p:ph type="body" idx="1"/>
          </p:nvPr>
        </p:nvSpPr>
        <p:spPr>
          <a:xfrm>
            <a:off x="457200" y="1752600"/>
            <a:ext cx="8153400" cy="4267200"/>
          </a:xfrm>
        </p:spPr>
        <p:txBody>
          <a:bodyPr/>
          <a:lstStyle/>
          <a:p>
            <a:pPr algn="just" rtl="0" eaLnBrk="1" hangingPunct="1">
              <a:lnSpc>
                <a:spcPct val="90000"/>
              </a:lnSpc>
              <a:buFont typeface="Wingdings" pitchFamily="2" charset="2"/>
              <a:buNone/>
            </a:pPr>
            <a:r>
              <a:rPr lang="en-US" altLang="en-US" sz="3200" smtClean="0">
                <a:latin typeface="Arial" pitchFamily="34" charset="0"/>
              </a:rPr>
              <a:t>*Fatigue, anorexia, malaise.</a:t>
            </a:r>
          </a:p>
          <a:p>
            <a:pPr algn="just" rtl="0" eaLnBrk="1" hangingPunct="1">
              <a:lnSpc>
                <a:spcPct val="90000"/>
              </a:lnSpc>
              <a:buFont typeface="Wingdings" pitchFamily="2" charset="2"/>
              <a:buNone/>
            </a:pPr>
            <a:r>
              <a:rPr lang="en-US" altLang="en-US" sz="3200" smtClean="0">
                <a:latin typeface="Arial" pitchFamily="34" charset="0"/>
              </a:rPr>
              <a:t>*Weight loss &amp; muscle wasting.</a:t>
            </a:r>
          </a:p>
          <a:p>
            <a:pPr algn="just" rtl="0" eaLnBrk="1" hangingPunct="1">
              <a:lnSpc>
                <a:spcPct val="90000"/>
              </a:lnSpc>
              <a:buFont typeface="Wingdings" pitchFamily="2" charset="2"/>
              <a:buNone/>
            </a:pPr>
            <a:r>
              <a:rPr lang="en-US" altLang="en-US" sz="3200" smtClean="0">
                <a:latin typeface="Arial" pitchFamily="34" charset="0"/>
              </a:rPr>
              <a:t>*Jaundice &amp; dark urine.</a:t>
            </a:r>
          </a:p>
          <a:p>
            <a:pPr algn="just" rtl="0" eaLnBrk="1" hangingPunct="1">
              <a:lnSpc>
                <a:spcPct val="90000"/>
              </a:lnSpc>
              <a:buFont typeface="Wingdings" pitchFamily="2" charset="2"/>
              <a:buNone/>
            </a:pPr>
            <a:r>
              <a:rPr lang="en-US" altLang="en-US" sz="3200" smtClean="0">
                <a:latin typeface="Arial" pitchFamily="34" charset="0"/>
              </a:rPr>
              <a:t>*Parotid enlargement &amp; diarrhea.</a:t>
            </a:r>
          </a:p>
          <a:p>
            <a:pPr algn="just" rtl="0" eaLnBrk="1" hangingPunct="1">
              <a:lnSpc>
                <a:spcPct val="90000"/>
              </a:lnSpc>
              <a:buFont typeface="Wingdings" pitchFamily="2" charset="2"/>
              <a:buNone/>
            </a:pPr>
            <a:r>
              <a:rPr lang="en-US" altLang="en-US" sz="3200" smtClean="0">
                <a:latin typeface="Arial" pitchFamily="34" charset="0"/>
              </a:rPr>
              <a:t>*Anemia, leucopenia, thrombocytopenia.</a:t>
            </a:r>
          </a:p>
          <a:p>
            <a:pPr algn="just" rtl="0" eaLnBrk="1" hangingPunct="1">
              <a:lnSpc>
                <a:spcPct val="90000"/>
              </a:lnSpc>
              <a:buFont typeface="Wingdings" pitchFamily="2" charset="2"/>
              <a:buNone/>
            </a:pPr>
            <a:r>
              <a:rPr lang="en-US" altLang="en-US" sz="3200" smtClean="0">
                <a:latin typeface="Arial" pitchFamily="34" charset="0"/>
              </a:rPr>
              <a:t>*Bleeding gum, epistaxis, ecchymosis.</a:t>
            </a:r>
          </a:p>
          <a:p>
            <a:pPr algn="just" rtl="0" eaLnBrk="1" hangingPunct="1">
              <a:lnSpc>
                <a:spcPct val="90000"/>
              </a:lnSpc>
              <a:buFont typeface="Wingdings" pitchFamily="2" charset="2"/>
              <a:buNone/>
            </a:pPr>
            <a:r>
              <a:rPr lang="en-US" altLang="en-US" sz="3200" smtClean="0">
                <a:latin typeface="Arial" pitchFamily="34" charset="0"/>
              </a:rPr>
              <a:t>*Spider angioma, palmar erythema, white nails, dilated veins.</a:t>
            </a:r>
          </a:p>
        </p:txBody>
      </p:sp>
    </p:spTree>
    <p:extLst>
      <p:ext uri="{BB962C8B-B14F-4D97-AF65-F5344CB8AC3E}">
        <p14:creationId xmlns:p14="http://schemas.microsoft.com/office/powerpoint/2010/main" xmlns="" val="34065053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4000" b="1" dirty="0" smtClean="0">
                <a:latin typeface="Arial" pitchFamily="34" charset="0"/>
              </a:rPr>
              <a:t>Clinical Features </a:t>
            </a:r>
            <a:r>
              <a:rPr lang="en-US" altLang="en-US" sz="3200" b="1" dirty="0" smtClean="0">
                <a:latin typeface="Arial" pitchFamily="34" charset="0"/>
              </a:rPr>
              <a:t>Cont.</a:t>
            </a:r>
            <a:endParaRPr lang="en-US" altLang="en-US" sz="4000" b="1" dirty="0" smtClean="0">
              <a:latin typeface="Arial" pitchFamily="34" charset="0"/>
            </a:endParaRPr>
          </a:p>
        </p:txBody>
      </p:sp>
      <p:sp>
        <p:nvSpPr>
          <p:cNvPr id="14339" name="Rectangle 3"/>
          <p:cNvSpPr>
            <a:spLocks noGrp="1" noChangeArrowheads="1"/>
          </p:cNvSpPr>
          <p:nvPr>
            <p:ph type="body" idx="1"/>
          </p:nvPr>
        </p:nvSpPr>
        <p:spPr>
          <a:xfrm>
            <a:off x="381000" y="1752600"/>
            <a:ext cx="8458200" cy="4267200"/>
          </a:xfrm>
        </p:spPr>
        <p:txBody>
          <a:bodyPr/>
          <a:lstStyle/>
          <a:p>
            <a:pPr algn="just" rtl="0" eaLnBrk="1" hangingPunct="1">
              <a:buFont typeface="Wingdings" pitchFamily="2" charset="2"/>
              <a:buNone/>
            </a:pPr>
            <a:r>
              <a:rPr lang="en-US" altLang="en-US" sz="3200" smtClean="0">
                <a:latin typeface="Arial" pitchFamily="34" charset="0"/>
              </a:rPr>
              <a:t>*Gynecomastia, change in body hair patterns.</a:t>
            </a:r>
          </a:p>
          <a:p>
            <a:pPr algn="just" rtl="0" eaLnBrk="1" hangingPunct="1">
              <a:buFont typeface="Wingdings" pitchFamily="2" charset="2"/>
              <a:buNone/>
            </a:pPr>
            <a:r>
              <a:rPr lang="en-US" altLang="en-US" smtClean="0"/>
              <a:t>*</a:t>
            </a:r>
            <a:r>
              <a:rPr lang="en-US" altLang="en-US" sz="3200" smtClean="0">
                <a:latin typeface="Arial" pitchFamily="34" charset="0"/>
              </a:rPr>
              <a:t>Amenorrhea, loss of libido, testicular atrophy, impotence.</a:t>
            </a:r>
          </a:p>
          <a:p>
            <a:pPr algn="just" rtl="0" eaLnBrk="1" hangingPunct="1">
              <a:buFont typeface="Wingdings" pitchFamily="2" charset="2"/>
              <a:buNone/>
            </a:pPr>
            <a:r>
              <a:rPr lang="en-US" altLang="en-US" sz="3200" smtClean="0">
                <a:latin typeface="Arial" pitchFamily="34" charset="0"/>
              </a:rPr>
              <a:t>*Swelling of LL and abdomen.</a:t>
            </a:r>
          </a:p>
          <a:p>
            <a:pPr algn="just" rtl="0" eaLnBrk="1" hangingPunct="1">
              <a:buFont typeface="Wingdings" pitchFamily="2" charset="2"/>
              <a:buNone/>
            </a:pPr>
            <a:r>
              <a:rPr lang="en-US" altLang="en-US" sz="3200" smtClean="0">
                <a:latin typeface="Arial" pitchFamily="34" charset="0"/>
              </a:rPr>
              <a:t>*Dyspnea &amp; hypoxia.</a:t>
            </a:r>
          </a:p>
          <a:p>
            <a:pPr algn="just" rtl="0" eaLnBrk="1" hangingPunct="1">
              <a:buFont typeface="Wingdings" pitchFamily="2" charset="2"/>
              <a:buNone/>
            </a:pPr>
            <a:r>
              <a:rPr lang="en-US" altLang="en-US" sz="3200" smtClean="0">
                <a:latin typeface="Arial" pitchFamily="34" charset="0"/>
              </a:rPr>
              <a:t>*Increased susceptibility to infections.</a:t>
            </a:r>
          </a:p>
        </p:txBody>
      </p:sp>
    </p:spTree>
    <p:extLst>
      <p:ext uri="{BB962C8B-B14F-4D97-AF65-F5344CB8AC3E}">
        <p14:creationId xmlns:p14="http://schemas.microsoft.com/office/powerpoint/2010/main" xmlns="" val="13970270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4000" b="1" smtClean="0">
                <a:latin typeface="Arial" pitchFamily="34" charset="0"/>
              </a:rPr>
              <a:t>“White Nails”</a:t>
            </a:r>
          </a:p>
        </p:txBody>
      </p:sp>
      <p:pic>
        <p:nvPicPr>
          <p:cNvPr id="15363" name="Picture 3" descr="white nails seen in cirrhosis"/>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066800" y="1752600"/>
            <a:ext cx="7086600" cy="4114800"/>
          </a:xfrm>
          <a:noFill/>
        </p:spPr>
      </p:pic>
    </p:spTree>
    <p:extLst>
      <p:ext uri="{BB962C8B-B14F-4D97-AF65-F5344CB8AC3E}">
        <p14:creationId xmlns:p14="http://schemas.microsoft.com/office/powerpoint/2010/main" xmlns="" val="36983697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4000" b="1" smtClean="0">
                <a:latin typeface="Arial" pitchFamily="34" charset="0"/>
              </a:rPr>
              <a:t>Palmar Erythema</a:t>
            </a:r>
          </a:p>
        </p:txBody>
      </p:sp>
      <p:pic>
        <p:nvPicPr>
          <p:cNvPr id="16387" name="Picture 3" descr="palmar erythma"/>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447800" y="1752600"/>
            <a:ext cx="5334000" cy="4267200"/>
          </a:xfrm>
          <a:noFill/>
        </p:spPr>
      </p:pic>
    </p:spTree>
    <p:extLst>
      <p:ext uri="{BB962C8B-B14F-4D97-AF65-F5344CB8AC3E}">
        <p14:creationId xmlns:p14="http://schemas.microsoft.com/office/powerpoint/2010/main" xmlns="" val="2531208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476250"/>
            <a:ext cx="7499350" cy="941388"/>
          </a:xfrm>
        </p:spPr>
        <p:txBody>
          <a:bodyPr>
            <a:normAutofit fontScale="90000"/>
          </a:bodyPr>
          <a:lstStyle/>
          <a:p>
            <a:pPr>
              <a:defRPr/>
            </a:pPr>
            <a:r>
              <a:rPr lang="en-US" dirty="0" smtClean="0"/>
              <a:t> </a:t>
            </a:r>
            <a:r>
              <a:rPr lang="en-US" sz="3600" dirty="0" smtClean="0"/>
              <a:t>Classic presentation: </a:t>
            </a:r>
            <a:r>
              <a:rPr lang="en-US" sz="3600" dirty="0"/>
              <a:t>Acute Viral Hepatitis</a:t>
            </a:r>
            <a:r>
              <a:rPr lang="en-US" dirty="0" smtClean="0"/>
              <a:t/>
            </a:r>
            <a:br>
              <a:rPr lang="en-US" dirty="0" smtClean="0"/>
            </a:br>
            <a:r>
              <a:rPr lang="en-US" dirty="0" smtClean="0"/>
              <a:t>        </a:t>
            </a:r>
            <a:endParaRPr lang="ar-EG" dirty="0"/>
          </a:p>
        </p:txBody>
      </p:sp>
      <p:sp>
        <p:nvSpPr>
          <p:cNvPr id="11267" name="Content Placeholder 2"/>
          <p:cNvSpPr>
            <a:spLocks noGrp="1"/>
          </p:cNvSpPr>
          <p:nvPr>
            <p:ph idx="1"/>
          </p:nvPr>
        </p:nvSpPr>
        <p:spPr/>
        <p:txBody>
          <a:bodyPr>
            <a:normAutofit lnSpcReduction="10000"/>
          </a:bodyPr>
          <a:lstStyle/>
          <a:p>
            <a:pPr eaLnBrk="1" hangingPunct="1"/>
            <a:r>
              <a:rPr lang="en-US" altLang="en-US" sz="2800" b="1" smtClean="0">
                <a:solidFill>
                  <a:srgbClr val="FF0000"/>
                </a:solidFill>
              </a:rPr>
              <a:t>Phase 1</a:t>
            </a:r>
            <a:r>
              <a:rPr lang="en-US" altLang="en-US" sz="2800" smtClean="0">
                <a:solidFill>
                  <a:srgbClr val="FF0000"/>
                </a:solidFill>
              </a:rPr>
              <a:t> </a:t>
            </a:r>
            <a:r>
              <a:rPr lang="en-US" altLang="en-US" sz="2800" smtClean="0"/>
              <a:t>- Viral replication; Patients are asymptomatic during this phase.</a:t>
            </a:r>
          </a:p>
          <a:p>
            <a:pPr eaLnBrk="1" hangingPunct="1">
              <a:buFont typeface="Wingdings" pitchFamily="2" charset="2"/>
              <a:buNone/>
            </a:pPr>
            <a:r>
              <a:rPr lang="en-US" altLang="en-US" sz="2800" b="1" smtClean="0">
                <a:solidFill>
                  <a:srgbClr val="FF0000"/>
                </a:solidFill>
              </a:rPr>
              <a:t>Phase 2 –. Prodromal phase</a:t>
            </a:r>
            <a:r>
              <a:rPr lang="en-US" altLang="en-US" sz="2800" smtClean="0">
                <a:solidFill>
                  <a:srgbClr val="FF0000"/>
                </a:solidFill>
              </a:rPr>
              <a:t>:</a:t>
            </a:r>
          </a:p>
          <a:p>
            <a:pPr eaLnBrk="1" hangingPunct="1"/>
            <a:r>
              <a:rPr lang="en-US" altLang="en-US" sz="2800" smtClean="0"/>
              <a:t>Patients experience anorexia, nausea, vomiting, alterations in taste, arthralgias, malaise, fatigue, urticaria, and pruritus. Some develop an aversion to cigarette smoke.</a:t>
            </a:r>
          </a:p>
          <a:p>
            <a:pPr eaLnBrk="1" hangingPunct="1"/>
            <a:r>
              <a:rPr lang="en-US" altLang="en-US" sz="2800" smtClean="0"/>
              <a:t>When seen by a health care provider during this phase, patients are often diagnosed as having gastroenteritis or a viral syndrome.</a:t>
            </a:r>
          </a:p>
          <a:p>
            <a:pPr eaLnBrk="1" hangingPunct="1"/>
            <a:endParaRPr lang="en-US" altLang="en-US" sz="2800" smtClean="0"/>
          </a:p>
          <a:p>
            <a:endParaRPr lang="ar-EG" altLang="en-US" smtClean="0">
              <a:ea typeface="Majalla UI"/>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Rot="1" noChangeArrowheads="1"/>
          </p:cNvSpPr>
          <p:nvPr>
            <p:ph type="title" sz="quarter" idx="4294967295"/>
          </p:nvPr>
        </p:nvSpPr>
        <p:spPr>
          <a:xfrm>
            <a:off x="533400" y="457200"/>
            <a:ext cx="8077200" cy="1066800"/>
          </a:xfrm>
        </p:spPr>
        <p:txBody>
          <a:bodyPr anchor="ctr"/>
          <a:lstStyle/>
          <a:p>
            <a:pPr eaLnBrk="1" hangingPunct="1"/>
            <a:r>
              <a:rPr lang="en-US" altLang="en-US" sz="4000" b="1" smtClean="0">
                <a:latin typeface="Arial" pitchFamily="34" charset="0"/>
              </a:rPr>
              <a:t>Clinical Features of Cirrhosis</a:t>
            </a:r>
            <a:endParaRPr lang="ar-SA" altLang="en-US" sz="4000" b="1" smtClean="0">
              <a:latin typeface="Arial" pitchFamily="34" charset="0"/>
            </a:endParaRPr>
          </a:p>
        </p:txBody>
      </p:sp>
      <p:pic>
        <p:nvPicPr>
          <p:cNvPr id="17411" name="Picture 13" descr="c05-02-01-02-a"/>
          <p:cNvPicPr>
            <a:picLocks noGrp="1" noChangeAspect="1" noChangeArrowheads="1"/>
          </p:cNvPicPr>
          <p:nvPr>
            <p:ph sz="quarter" idx="4294967295"/>
          </p:nvPr>
        </p:nvPicPr>
        <p:blipFill>
          <a:blip r:embed="rId2">
            <a:extLst>
              <a:ext uri="{28A0092B-C50C-407E-A947-70E740481C1C}">
                <a14:useLocalDpi xmlns:a14="http://schemas.microsoft.com/office/drawing/2010/main" xmlns="" val="0"/>
              </a:ext>
            </a:extLst>
          </a:blip>
          <a:srcRect/>
          <a:stretch>
            <a:fillRect/>
          </a:stretch>
        </p:blipFill>
        <p:spPr>
          <a:xfrm>
            <a:off x="609600" y="1676400"/>
            <a:ext cx="3733800" cy="2173288"/>
          </a:xfrm>
          <a:noFill/>
        </p:spPr>
      </p:pic>
      <p:pic>
        <p:nvPicPr>
          <p:cNvPr id="17412" name="Picture 14" descr="未标题-1"/>
          <p:cNvPicPr>
            <a:picLocks noGrp="1" noChangeAspect="1" noChangeArrowheads="1"/>
          </p:cNvPicPr>
          <p:nvPr>
            <p:ph sz="quarter" idx="4294967295"/>
          </p:nvPr>
        </p:nvPicPr>
        <p:blipFill>
          <a:blip r:embed="rId3">
            <a:lum bright="-2000"/>
            <a:extLst>
              <a:ext uri="{28A0092B-C50C-407E-A947-70E740481C1C}">
                <a14:useLocalDpi xmlns:a14="http://schemas.microsoft.com/office/drawing/2010/main" xmlns="" val="0"/>
              </a:ext>
            </a:extLst>
          </a:blip>
          <a:srcRect/>
          <a:stretch>
            <a:fillRect/>
          </a:stretch>
        </p:blipFill>
        <p:spPr>
          <a:xfrm>
            <a:off x="4495800" y="1676400"/>
            <a:ext cx="4038600" cy="2209800"/>
          </a:xfrm>
          <a:noFill/>
        </p:spPr>
      </p:pic>
      <p:pic>
        <p:nvPicPr>
          <p:cNvPr id="17413" name="Picture 15" descr="c05-02-01-04-a"/>
          <p:cNvPicPr>
            <a:picLocks noGrp="1" noChangeAspect="1" noChangeArrowheads="1"/>
          </p:cNvPicPr>
          <p:nvPr>
            <p:ph sz="quarter" idx="4294967295"/>
          </p:nvPr>
        </p:nvPicPr>
        <p:blipFill>
          <a:blip r:embed="rId4">
            <a:extLst>
              <a:ext uri="{28A0092B-C50C-407E-A947-70E740481C1C}">
                <a14:useLocalDpi xmlns:a14="http://schemas.microsoft.com/office/drawing/2010/main" xmlns="" val="0"/>
              </a:ext>
            </a:extLst>
          </a:blip>
          <a:srcRect/>
          <a:stretch>
            <a:fillRect/>
          </a:stretch>
        </p:blipFill>
        <p:spPr>
          <a:xfrm>
            <a:off x="609600" y="3962400"/>
            <a:ext cx="3733800" cy="2173288"/>
          </a:xfrm>
          <a:noFill/>
        </p:spPr>
      </p:pic>
      <p:pic>
        <p:nvPicPr>
          <p:cNvPr id="17414" name="Picture 17" descr="zhizhuzhi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95800" y="3962400"/>
            <a:ext cx="40386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63160660"/>
      </p:ext>
    </p:extLst>
  </p:cSld>
  <p:clrMapOvr>
    <a:masterClrMapping/>
  </p:clrMapOvr>
  <p:transition spd="slow" advTm="3000">
    <p:spli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b="1" smtClean="0">
                <a:latin typeface="Arial" pitchFamily="34" charset="0"/>
              </a:rPr>
              <a:t>Prominent abdominal veins.</a:t>
            </a:r>
          </a:p>
        </p:txBody>
      </p:sp>
      <p:pic>
        <p:nvPicPr>
          <p:cNvPr id="18435" name="Picture 3" descr="caput medusae from portal htn"/>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609600" y="1752600"/>
            <a:ext cx="7848600" cy="4267200"/>
          </a:xfrm>
          <a:noFill/>
        </p:spPr>
      </p:pic>
    </p:spTree>
    <p:extLst>
      <p:ext uri="{BB962C8B-B14F-4D97-AF65-F5344CB8AC3E}">
        <p14:creationId xmlns:p14="http://schemas.microsoft.com/office/powerpoint/2010/main" xmlns="" val="20693223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z="4000" b="1" smtClean="0">
                <a:latin typeface="Arial" pitchFamily="34" charset="0"/>
              </a:rPr>
              <a:t>Complications </a:t>
            </a:r>
          </a:p>
        </p:txBody>
      </p:sp>
      <p:sp>
        <p:nvSpPr>
          <p:cNvPr id="19459" name="Rectangle 3"/>
          <p:cNvSpPr>
            <a:spLocks noGrp="1" noChangeArrowheads="1"/>
          </p:cNvSpPr>
          <p:nvPr>
            <p:ph type="body" sz="half" idx="1"/>
          </p:nvPr>
        </p:nvSpPr>
        <p:spPr>
          <a:xfrm>
            <a:off x="609600" y="1828800"/>
            <a:ext cx="6858000" cy="4114800"/>
          </a:xfrm>
        </p:spPr>
        <p:txBody>
          <a:bodyPr/>
          <a:lstStyle/>
          <a:p>
            <a:pPr algn="l" rtl="0" eaLnBrk="1" hangingPunct="1"/>
            <a:r>
              <a:rPr lang="en-US" altLang="en-US" sz="3200" smtClean="0">
                <a:latin typeface="Arial" pitchFamily="34" charset="0"/>
              </a:rPr>
              <a:t>Portal hypertension</a:t>
            </a:r>
          </a:p>
          <a:p>
            <a:pPr lvl="1" algn="l" rtl="0" eaLnBrk="1" hangingPunct="1"/>
            <a:r>
              <a:rPr lang="en-US" altLang="en-US" sz="3200" smtClean="0">
                <a:latin typeface="Arial" pitchFamily="34" charset="0"/>
              </a:rPr>
              <a:t>Ascites</a:t>
            </a:r>
          </a:p>
          <a:p>
            <a:pPr lvl="1" algn="l" rtl="0" eaLnBrk="1" hangingPunct="1"/>
            <a:r>
              <a:rPr lang="en-US" altLang="en-US" sz="3200" smtClean="0">
                <a:latin typeface="Arial" pitchFamily="34" charset="0"/>
              </a:rPr>
              <a:t>Varices</a:t>
            </a:r>
          </a:p>
          <a:p>
            <a:pPr algn="l" rtl="0" eaLnBrk="1" hangingPunct="1"/>
            <a:r>
              <a:rPr lang="en-US" altLang="en-US" sz="3200" smtClean="0">
                <a:latin typeface="Arial" pitchFamily="34" charset="0"/>
              </a:rPr>
              <a:t>Coagulation defects</a:t>
            </a:r>
          </a:p>
          <a:p>
            <a:pPr algn="l" rtl="0" eaLnBrk="1" hangingPunct="1"/>
            <a:r>
              <a:rPr lang="en-US" altLang="en-US" sz="3200" smtClean="0">
                <a:latin typeface="Arial" pitchFamily="34" charset="0"/>
              </a:rPr>
              <a:t>Hepatic encephalopathy</a:t>
            </a:r>
          </a:p>
          <a:p>
            <a:pPr algn="l" rtl="0" eaLnBrk="1" hangingPunct="1"/>
            <a:r>
              <a:rPr lang="en-US" altLang="en-US" sz="3200" smtClean="0">
                <a:latin typeface="Arial" pitchFamily="34" charset="0"/>
              </a:rPr>
              <a:t>Hepatocellular carcinoma</a:t>
            </a:r>
          </a:p>
          <a:p>
            <a:pPr algn="l" rtl="0" eaLnBrk="1" hangingPunct="1"/>
            <a:r>
              <a:rPr lang="en-US" altLang="en-US" sz="3200" smtClean="0">
                <a:latin typeface="Arial" pitchFamily="34" charset="0"/>
              </a:rPr>
              <a:t>Hepatorenal syndrome</a:t>
            </a:r>
          </a:p>
        </p:txBody>
      </p:sp>
    </p:spTree>
    <p:extLst>
      <p:ext uri="{BB962C8B-B14F-4D97-AF65-F5344CB8AC3E}">
        <p14:creationId xmlns:p14="http://schemas.microsoft.com/office/powerpoint/2010/main" xmlns="" val="17212181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209675" y="1003300"/>
            <a:ext cx="7734300" cy="5156200"/>
          </a:xfrm>
          <a:prstGeom prst="rect">
            <a:avLst/>
          </a:prstGeom>
          <a:solidFill>
            <a:schemeClr val="tx1"/>
          </a:solidFill>
          <a:ln w="19050">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nSpc>
                <a:spcPct val="90000"/>
              </a:lnSpc>
              <a:spcBef>
                <a:spcPct val="60000"/>
              </a:spcBef>
              <a:buClr>
                <a:schemeClr val="accent1"/>
              </a:buClr>
              <a:buSzPct val="70000"/>
              <a:buFont typeface="Monotype Sorts" pitchFamily="2" charset="2"/>
              <a:buChar char="n"/>
              <a:defRPr sz="3200">
                <a:solidFill>
                  <a:schemeClr val="tx1"/>
                </a:solidFill>
                <a:latin typeface="Times New Roman" pitchFamily="18" charset="0"/>
              </a:defRPr>
            </a:lvl1pPr>
            <a:lvl2pPr marL="742950" indent="-285750">
              <a:lnSpc>
                <a:spcPct val="90000"/>
              </a:lnSpc>
              <a:spcBef>
                <a:spcPct val="60000"/>
              </a:spcBef>
              <a:buChar char="–"/>
              <a:defRPr sz="2800">
                <a:solidFill>
                  <a:schemeClr val="tx1"/>
                </a:solidFill>
                <a:latin typeface="Times New Roman" pitchFamily="18" charset="0"/>
              </a:defRPr>
            </a:lvl2pPr>
            <a:lvl3pPr marL="1143000" indent="-228600">
              <a:lnSpc>
                <a:spcPct val="90000"/>
              </a:lnSpc>
              <a:spcBef>
                <a:spcPct val="60000"/>
              </a:spcBef>
              <a:buChar char="•"/>
              <a:defRPr sz="2400">
                <a:solidFill>
                  <a:schemeClr val="tx1"/>
                </a:solidFill>
                <a:latin typeface="Times New Roman" pitchFamily="18" charset="0"/>
              </a:defRPr>
            </a:lvl3pPr>
            <a:lvl4pPr marL="1600200" indent="-228600">
              <a:lnSpc>
                <a:spcPct val="90000"/>
              </a:lnSpc>
              <a:spcBef>
                <a:spcPct val="60000"/>
              </a:spcBef>
              <a:buChar char="–"/>
              <a:defRPr sz="2000">
                <a:solidFill>
                  <a:schemeClr val="tx1"/>
                </a:solidFill>
                <a:latin typeface="Times New Roman" pitchFamily="18" charset="0"/>
              </a:defRPr>
            </a:lvl4pPr>
            <a:lvl5pPr marL="2057400" indent="-228600">
              <a:lnSpc>
                <a:spcPct val="90000"/>
              </a:lnSpc>
              <a:spcBef>
                <a:spcPct val="60000"/>
              </a:spcBef>
              <a:buChar char="»"/>
              <a:defRPr sz="2000">
                <a:solidFill>
                  <a:schemeClr val="tx1"/>
                </a:solidFill>
                <a:latin typeface="Times New Roman" pitchFamily="18" charset="0"/>
              </a:defRPr>
            </a:lvl5pPr>
            <a:lvl6pPr marL="2514600" indent="-228600" eaLnBrk="0" fontAlgn="base" hangingPunct="0">
              <a:lnSpc>
                <a:spcPct val="90000"/>
              </a:lnSpc>
              <a:spcBef>
                <a:spcPct val="60000"/>
              </a:spcBef>
              <a:spcAft>
                <a:spcPct val="0"/>
              </a:spcAft>
              <a:buChar char="»"/>
              <a:defRPr sz="2000">
                <a:solidFill>
                  <a:schemeClr val="tx1"/>
                </a:solidFill>
                <a:latin typeface="Times New Roman" pitchFamily="18" charset="0"/>
              </a:defRPr>
            </a:lvl6pPr>
            <a:lvl7pPr marL="2971800" indent="-228600" eaLnBrk="0" fontAlgn="base" hangingPunct="0">
              <a:lnSpc>
                <a:spcPct val="90000"/>
              </a:lnSpc>
              <a:spcBef>
                <a:spcPct val="60000"/>
              </a:spcBef>
              <a:spcAft>
                <a:spcPct val="0"/>
              </a:spcAft>
              <a:buChar char="»"/>
              <a:defRPr sz="2000">
                <a:solidFill>
                  <a:schemeClr val="tx1"/>
                </a:solidFill>
                <a:latin typeface="Times New Roman" pitchFamily="18" charset="0"/>
              </a:defRPr>
            </a:lvl7pPr>
            <a:lvl8pPr marL="3429000" indent="-228600" eaLnBrk="0" fontAlgn="base" hangingPunct="0">
              <a:lnSpc>
                <a:spcPct val="90000"/>
              </a:lnSpc>
              <a:spcBef>
                <a:spcPct val="60000"/>
              </a:spcBef>
              <a:spcAft>
                <a:spcPct val="0"/>
              </a:spcAft>
              <a:buChar char="»"/>
              <a:defRPr sz="2000">
                <a:solidFill>
                  <a:schemeClr val="tx1"/>
                </a:solidFill>
                <a:latin typeface="Times New Roman" pitchFamily="18" charset="0"/>
              </a:defRPr>
            </a:lvl8pPr>
            <a:lvl9pPr marL="3886200" indent="-228600" eaLnBrk="0" fontAlgn="base" hangingPunct="0">
              <a:lnSpc>
                <a:spcPct val="90000"/>
              </a:lnSpc>
              <a:spcBef>
                <a:spcPct val="60000"/>
              </a:spcBef>
              <a:spcAft>
                <a:spcPct val="0"/>
              </a:spcAft>
              <a:buChar char="»"/>
              <a:defRPr sz="2000">
                <a:solidFill>
                  <a:schemeClr val="tx1"/>
                </a:solidFill>
                <a:latin typeface="Times New Roman" pitchFamily="18" charset="0"/>
              </a:defRPr>
            </a:lvl9pPr>
          </a:lstStyle>
          <a:p>
            <a:pPr>
              <a:lnSpc>
                <a:spcPct val="100000"/>
              </a:lnSpc>
              <a:spcBef>
                <a:spcPct val="0"/>
              </a:spcBef>
              <a:buClrTx/>
              <a:buSzTx/>
              <a:buFontTx/>
              <a:buNone/>
            </a:pPr>
            <a:endParaRPr lang="en-US" altLang="en-US" sz="2400"/>
          </a:p>
        </p:txBody>
      </p:sp>
      <p:sp>
        <p:nvSpPr>
          <p:cNvPr id="3075" name="Rectangle 3"/>
          <p:cNvSpPr>
            <a:spLocks noGrp="1" noChangeArrowheads="1"/>
          </p:cNvSpPr>
          <p:nvPr>
            <p:ph type="ctrTitle"/>
          </p:nvPr>
        </p:nvSpPr>
        <p:spPr>
          <a:xfrm>
            <a:off x="1216025" y="531813"/>
            <a:ext cx="7381875" cy="384175"/>
          </a:xfrm>
        </p:spPr>
        <p:txBody>
          <a:bodyPr>
            <a:normAutofit fontScale="90000"/>
          </a:bodyPr>
          <a:lstStyle/>
          <a:p>
            <a:pPr eaLnBrk="1" hangingPunct="1"/>
            <a:r>
              <a:rPr lang="en-US" altLang="en-US" sz="2800" smtClean="0"/>
              <a:t>Clinical Manifestations of Cirrhosis</a:t>
            </a:r>
          </a:p>
        </p:txBody>
      </p:sp>
      <p:sp>
        <p:nvSpPr>
          <p:cNvPr id="3076" name="Rectangle 4"/>
          <p:cNvSpPr>
            <a:spLocks noChangeArrowheads="1"/>
          </p:cNvSpPr>
          <p:nvPr/>
        </p:nvSpPr>
        <p:spPr bwMode="auto">
          <a:xfrm>
            <a:off x="6332538" y="6230938"/>
            <a:ext cx="2490787" cy="182562"/>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spAutoFit/>
          </a:bodyPr>
          <a:lstStyle>
            <a:lvl1pPr>
              <a:lnSpc>
                <a:spcPct val="90000"/>
              </a:lnSpc>
              <a:spcBef>
                <a:spcPct val="60000"/>
              </a:spcBef>
              <a:buClr>
                <a:schemeClr val="accent1"/>
              </a:buClr>
              <a:buSzPct val="70000"/>
              <a:buFont typeface="Monotype Sorts" pitchFamily="2" charset="2"/>
              <a:buChar char="n"/>
              <a:defRPr sz="3200">
                <a:solidFill>
                  <a:schemeClr val="tx1"/>
                </a:solidFill>
                <a:latin typeface="Times New Roman" pitchFamily="18" charset="0"/>
              </a:defRPr>
            </a:lvl1pPr>
            <a:lvl2pPr marL="742950" indent="-285750">
              <a:lnSpc>
                <a:spcPct val="90000"/>
              </a:lnSpc>
              <a:spcBef>
                <a:spcPct val="60000"/>
              </a:spcBef>
              <a:buChar char="–"/>
              <a:defRPr sz="2800">
                <a:solidFill>
                  <a:schemeClr val="tx1"/>
                </a:solidFill>
                <a:latin typeface="Times New Roman" pitchFamily="18" charset="0"/>
              </a:defRPr>
            </a:lvl2pPr>
            <a:lvl3pPr marL="1143000" indent="-228600">
              <a:lnSpc>
                <a:spcPct val="90000"/>
              </a:lnSpc>
              <a:spcBef>
                <a:spcPct val="60000"/>
              </a:spcBef>
              <a:buChar char="•"/>
              <a:defRPr sz="2400">
                <a:solidFill>
                  <a:schemeClr val="tx1"/>
                </a:solidFill>
                <a:latin typeface="Times New Roman" pitchFamily="18" charset="0"/>
              </a:defRPr>
            </a:lvl3pPr>
            <a:lvl4pPr marL="1600200" indent="-228600">
              <a:lnSpc>
                <a:spcPct val="90000"/>
              </a:lnSpc>
              <a:spcBef>
                <a:spcPct val="60000"/>
              </a:spcBef>
              <a:buChar char="–"/>
              <a:defRPr sz="2000">
                <a:solidFill>
                  <a:schemeClr val="tx1"/>
                </a:solidFill>
                <a:latin typeface="Times New Roman" pitchFamily="18" charset="0"/>
              </a:defRPr>
            </a:lvl4pPr>
            <a:lvl5pPr marL="2057400" indent="-228600">
              <a:lnSpc>
                <a:spcPct val="90000"/>
              </a:lnSpc>
              <a:spcBef>
                <a:spcPct val="60000"/>
              </a:spcBef>
              <a:buChar char="»"/>
              <a:defRPr sz="2000">
                <a:solidFill>
                  <a:schemeClr val="tx1"/>
                </a:solidFill>
                <a:latin typeface="Times New Roman" pitchFamily="18" charset="0"/>
              </a:defRPr>
            </a:lvl5pPr>
            <a:lvl6pPr marL="2514600" indent="-228600" eaLnBrk="0" fontAlgn="base" hangingPunct="0">
              <a:lnSpc>
                <a:spcPct val="90000"/>
              </a:lnSpc>
              <a:spcBef>
                <a:spcPct val="60000"/>
              </a:spcBef>
              <a:spcAft>
                <a:spcPct val="0"/>
              </a:spcAft>
              <a:buChar char="»"/>
              <a:defRPr sz="2000">
                <a:solidFill>
                  <a:schemeClr val="tx1"/>
                </a:solidFill>
                <a:latin typeface="Times New Roman" pitchFamily="18" charset="0"/>
              </a:defRPr>
            </a:lvl6pPr>
            <a:lvl7pPr marL="2971800" indent="-228600" eaLnBrk="0" fontAlgn="base" hangingPunct="0">
              <a:lnSpc>
                <a:spcPct val="90000"/>
              </a:lnSpc>
              <a:spcBef>
                <a:spcPct val="60000"/>
              </a:spcBef>
              <a:spcAft>
                <a:spcPct val="0"/>
              </a:spcAft>
              <a:buChar char="»"/>
              <a:defRPr sz="2000">
                <a:solidFill>
                  <a:schemeClr val="tx1"/>
                </a:solidFill>
                <a:latin typeface="Times New Roman" pitchFamily="18" charset="0"/>
              </a:defRPr>
            </a:lvl7pPr>
            <a:lvl8pPr marL="3429000" indent="-228600" eaLnBrk="0" fontAlgn="base" hangingPunct="0">
              <a:lnSpc>
                <a:spcPct val="90000"/>
              </a:lnSpc>
              <a:spcBef>
                <a:spcPct val="60000"/>
              </a:spcBef>
              <a:spcAft>
                <a:spcPct val="0"/>
              </a:spcAft>
              <a:buChar char="»"/>
              <a:defRPr sz="2000">
                <a:solidFill>
                  <a:schemeClr val="tx1"/>
                </a:solidFill>
                <a:latin typeface="Times New Roman" pitchFamily="18" charset="0"/>
              </a:defRPr>
            </a:lvl8pPr>
            <a:lvl9pPr marL="3886200" indent="-228600" eaLnBrk="0" fontAlgn="base" hangingPunct="0">
              <a:lnSpc>
                <a:spcPct val="90000"/>
              </a:lnSpc>
              <a:spcBef>
                <a:spcPct val="60000"/>
              </a:spcBef>
              <a:spcAft>
                <a:spcPct val="0"/>
              </a:spcAft>
              <a:buChar char="»"/>
              <a:defRPr sz="2000">
                <a:solidFill>
                  <a:schemeClr val="tx1"/>
                </a:solidFill>
                <a:latin typeface="Times New Roman" pitchFamily="18" charset="0"/>
              </a:defRPr>
            </a:lvl9pPr>
          </a:lstStyle>
          <a:p>
            <a:pPr algn="r">
              <a:lnSpc>
                <a:spcPct val="100000"/>
              </a:lnSpc>
              <a:spcBef>
                <a:spcPct val="0"/>
              </a:spcBef>
              <a:buClrTx/>
              <a:buSzTx/>
              <a:buFontTx/>
              <a:buNone/>
            </a:pPr>
            <a:endParaRPr lang="en-US" altLang="en-US" sz="1200" b="1" i="1" u="none">
              <a:solidFill>
                <a:srgbClr val="FFCC00"/>
              </a:solidFill>
            </a:endParaRPr>
          </a:p>
        </p:txBody>
      </p:sp>
      <p:grpSp>
        <p:nvGrpSpPr>
          <p:cNvPr id="2" name="Group 9"/>
          <p:cNvGrpSpPr>
            <a:grpSpLocks/>
          </p:cNvGrpSpPr>
          <p:nvPr/>
        </p:nvGrpSpPr>
        <p:grpSpPr bwMode="auto">
          <a:xfrm>
            <a:off x="1285852" y="1063625"/>
            <a:ext cx="7858148" cy="4962525"/>
            <a:chOff x="1501" y="670"/>
            <a:chExt cx="3059" cy="3126"/>
          </a:xfrm>
        </p:grpSpPr>
        <p:pic>
          <p:nvPicPr>
            <p:cNvPr id="3078" name="Picture 6" descr="3205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01" y="687"/>
              <a:ext cx="2910" cy="3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9" name="Rectangle 7"/>
            <p:cNvSpPr>
              <a:spLocks noChangeArrowheads="1"/>
            </p:cNvSpPr>
            <p:nvPr/>
          </p:nvSpPr>
          <p:spPr bwMode="white">
            <a:xfrm>
              <a:off x="4381" y="670"/>
              <a:ext cx="179" cy="444"/>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nSpc>
                  <a:spcPct val="90000"/>
                </a:lnSpc>
                <a:spcBef>
                  <a:spcPct val="60000"/>
                </a:spcBef>
                <a:buClr>
                  <a:schemeClr val="accent1"/>
                </a:buClr>
                <a:buSzPct val="70000"/>
                <a:buFont typeface="Monotype Sorts" pitchFamily="2" charset="2"/>
                <a:buChar char="n"/>
                <a:defRPr sz="3200">
                  <a:solidFill>
                    <a:schemeClr val="tx1"/>
                  </a:solidFill>
                  <a:latin typeface="Times New Roman" pitchFamily="18" charset="0"/>
                </a:defRPr>
              </a:lvl1pPr>
              <a:lvl2pPr marL="742950" indent="-285750">
                <a:lnSpc>
                  <a:spcPct val="90000"/>
                </a:lnSpc>
                <a:spcBef>
                  <a:spcPct val="60000"/>
                </a:spcBef>
                <a:buChar char="–"/>
                <a:defRPr sz="2800">
                  <a:solidFill>
                    <a:schemeClr val="tx1"/>
                  </a:solidFill>
                  <a:latin typeface="Times New Roman" pitchFamily="18" charset="0"/>
                </a:defRPr>
              </a:lvl2pPr>
              <a:lvl3pPr marL="1143000" indent="-228600">
                <a:lnSpc>
                  <a:spcPct val="90000"/>
                </a:lnSpc>
                <a:spcBef>
                  <a:spcPct val="60000"/>
                </a:spcBef>
                <a:buChar char="•"/>
                <a:defRPr sz="2400">
                  <a:solidFill>
                    <a:schemeClr val="tx1"/>
                  </a:solidFill>
                  <a:latin typeface="Times New Roman" pitchFamily="18" charset="0"/>
                </a:defRPr>
              </a:lvl3pPr>
              <a:lvl4pPr marL="1600200" indent="-228600">
                <a:lnSpc>
                  <a:spcPct val="90000"/>
                </a:lnSpc>
                <a:spcBef>
                  <a:spcPct val="60000"/>
                </a:spcBef>
                <a:buChar char="–"/>
                <a:defRPr sz="2000">
                  <a:solidFill>
                    <a:schemeClr val="tx1"/>
                  </a:solidFill>
                  <a:latin typeface="Times New Roman" pitchFamily="18" charset="0"/>
                </a:defRPr>
              </a:lvl4pPr>
              <a:lvl5pPr marL="2057400" indent="-228600">
                <a:lnSpc>
                  <a:spcPct val="90000"/>
                </a:lnSpc>
                <a:spcBef>
                  <a:spcPct val="60000"/>
                </a:spcBef>
                <a:buChar char="»"/>
                <a:defRPr sz="2000">
                  <a:solidFill>
                    <a:schemeClr val="tx1"/>
                  </a:solidFill>
                  <a:latin typeface="Times New Roman" pitchFamily="18" charset="0"/>
                </a:defRPr>
              </a:lvl5pPr>
              <a:lvl6pPr marL="2514600" indent="-228600" eaLnBrk="0" fontAlgn="base" hangingPunct="0">
                <a:lnSpc>
                  <a:spcPct val="90000"/>
                </a:lnSpc>
                <a:spcBef>
                  <a:spcPct val="60000"/>
                </a:spcBef>
                <a:spcAft>
                  <a:spcPct val="0"/>
                </a:spcAft>
                <a:buChar char="»"/>
                <a:defRPr sz="2000">
                  <a:solidFill>
                    <a:schemeClr val="tx1"/>
                  </a:solidFill>
                  <a:latin typeface="Times New Roman" pitchFamily="18" charset="0"/>
                </a:defRPr>
              </a:lvl6pPr>
              <a:lvl7pPr marL="2971800" indent="-228600" eaLnBrk="0" fontAlgn="base" hangingPunct="0">
                <a:lnSpc>
                  <a:spcPct val="90000"/>
                </a:lnSpc>
                <a:spcBef>
                  <a:spcPct val="60000"/>
                </a:spcBef>
                <a:spcAft>
                  <a:spcPct val="0"/>
                </a:spcAft>
                <a:buChar char="»"/>
                <a:defRPr sz="2000">
                  <a:solidFill>
                    <a:schemeClr val="tx1"/>
                  </a:solidFill>
                  <a:latin typeface="Times New Roman" pitchFamily="18" charset="0"/>
                </a:defRPr>
              </a:lvl7pPr>
              <a:lvl8pPr marL="3429000" indent="-228600" eaLnBrk="0" fontAlgn="base" hangingPunct="0">
                <a:lnSpc>
                  <a:spcPct val="90000"/>
                </a:lnSpc>
                <a:spcBef>
                  <a:spcPct val="60000"/>
                </a:spcBef>
                <a:spcAft>
                  <a:spcPct val="0"/>
                </a:spcAft>
                <a:buChar char="»"/>
                <a:defRPr sz="2000">
                  <a:solidFill>
                    <a:schemeClr val="tx1"/>
                  </a:solidFill>
                  <a:latin typeface="Times New Roman" pitchFamily="18" charset="0"/>
                </a:defRPr>
              </a:lvl8pPr>
              <a:lvl9pPr marL="3886200" indent="-228600" eaLnBrk="0" fontAlgn="base" hangingPunct="0">
                <a:lnSpc>
                  <a:spcPct val="90000"/>
                </a:lnSpc>
                <a:spcBef>
                  <a:spcPct val="60000"/>
                </a:spcBef>
                <a:spcAft>
                  <a:spcPct val="0"/>
                </a:spcAft>
                <a:buChar char="»"/>
                <a:defRPr sz="2000">
                  <a:solidFill>
                    <a:schemeClr val="tx1"/>
                  </a:solidFill>
                  <a:latin typeface="Times New Roman" pitchFamily="18" charset="0"/>
                </a:defRPr>
              </a:lvl9pPr>
            </a:lstStyle>
            <a:p>
              <a:pPr>
                <a:lnSpc>
                  <a:spcPct val="100000"/>
                </a:lnSpc>
                <a:spcBef>
                  <a:spcPct val="0"/>
                </a:spcBef>
                <a:buClrTx/>
                <a:buSzTx/>
                <a:buFontTx/>
                <a:buNone/>
              </a:pPr>
              <a:endParaRPr lang="en-US" altLang="en-US" sz="2400"/>
            </a:p>
          </p:txBody>
        </p:sp>
      </p:grpSp>
    </p:spTree>
    <p:extLst>
      <p:ext uri="{BB962C8B-B14F-4D97-AF65-F5344CB8AC3E}">
        <p14:creationId xmlns:p14="http://schemas.microsoft.com/office/powerpoint/2010/main" xmlns="" val="414626460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209675" y="1003300"/>
            <a:ext cx="7734300" cy="5156200"/>
          </a:xfrm>
          <a:prstGeom prst="rect">
            <a:avLst/>
          </a:prstGeom>
          <a:solidFill>
            <a:schemeClr val="tx1"/>
          </a:solidFill>
          <a:ln w="19050">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nSpc>
                <a:spcPct val="90000"/>
              </a:lnSpc>
              <a:spcBef>
                <a:spcPct val="60000"/>
              </a:spcBef>
              <a:buClr>
                <a:schemeClr val="accent1"/>
              </a:buClr>
              <a:buSzPct val="70000"/>
              <a:buFont typeface="Monotype Sorts" pitchFamily="2" charset="2"/>
              <a:buChar char="n"/>
              <a:defRPr sz="3200">
                <a:solidFill>
                  <a:schemeClr val="tx1"/>
                </a:solidFill>
                <a:latin typeface="Times New Roman" pitchFamily="18" charset="0"/>
              </a:defRPr>
            </a:lvl1pPr>
            <a:lvl2pPr marL="742950" indent="-285750">
              <a:lnSpc>
                <a:spcPct val="90000"/>
              </a:lnSpc>
              <a:spcBef>
                <a:spcPct val="60000"/>
              </a:spcBef>
              <a:buChar char="–"/>
              <a:defRPr sz="2800">
                <a:solidFill>
                  <a:schemeClr val="tx1"/>
                </a:solidFill>
                <a:latin typeface="Times New Roman" pitchFamily="18" charset="0"/>
              </a:defRPr>
            </a:lvl2pPr>
            <a:lvl3pPr marL="1143000" indent="-228600">
              <a:lnSpc>
                <a:spcPct val="90000"/>
              </a:lnSpc>
              <a:spcBef>
                <a:spcPct val="60000"/>
              </a:spcBef>
              <a:buChar char="•"/>
              <a:defRPr sz="2400">
                <a:solidFill>
                  <a:schemeClr val="tx1"/>
                </a:solidFill>
                <a:latin typeface="Times New Roman" pitchFamily="18" charset="0"/>
              </a:defRPr>
            </a:lvl3pPr>
            <a:lvl4pPr marL="1600200" indent="-228600">
              <a:lnSpc>
                <a:spcPct val="90000"/>
              </a:lnSpc>
              <a:spcBef>
                <a:spcPct val="60000"/>
              </a:spcBef>
              <a:buChar char="–"/>
              <a:defRPr sz="2000">
                <a:solidFill>
                  <a:schemeClr val="tx1"/>
                </a:solidFill>
                <a:latin typeface="Times New Roman" pitchFamily="18" charset="0"/>
              </a:defRPr>
            </a:lvl4pPr>
            <a:lvl5pPr marL="2057400" indent="-228600">
              <a:lnSpc>
                <a:spcPct val="90000"/>
              </a:lnSpc>
              <a:spcBef>
                <a:spcPct val="60000"/>
              </a:spcBef>
              <a:buChar char="»"/>
              <a:defRPr sz="2000">
                <a:solidFill>
                  <a:schemeClr val="tx1"/>
                </a:solidFill>
                <a:latin typeface="Times New Roman" pitchFamily="18" charset="0"/>
              </a:defRPr>
            </a:lvl5pPr>
            <a:lvl6pPr marL="2514600" indent="-228600" eaLnBrk="0" fontAlgn="base" hangingPunct="0">
              <a:lnSpc>
                <a:spcPct val="90000"/>
              </a:lnSpc>
              <a:spcBef>
                <a:spcPct val="60000"/>
              </a:spcBef>
              <a:spcAft>
                <a:spcPct val="0"/>
              </a:spcAft>
              <a:buChar char="»"/>
              <a:defRPr sz="2000">
                <a:solidFill>
                  <a:schemeClr val="tx1"/>
                </a:solidFill>
                <a:latin typeface="Times New Roman" pitchFamily="18" charset="0"/>
              </a:defRPr>
            </a:lvl6pPr>
            <a:lvl7pPr marL="2971800" indent="-228600" eaLnBrk="0" fontAlgn="base" hangingPunct="0">
              <a:lnSpc>
                <a:spcPct val="90000"/>
              </a:lnSpc>
              <a:spcBef>
                <a:spcPct val="60000"/>
              </a:spcBef>
              <a:spcAft>
                <a:spcPct val="0"/>
              </a:spcAft>
              <a:buChar char="»"/>
              <a:defRPr sz="2000">
                <a:solidFill>
                  <a:schemeClr val="tx1"/>
                </a:solidFill>
                <a:latin typeface="Times New Roman" pitchFamily="18" charset="0"/>
              </a:defRPr>
            </a:lvl7pPr>
            <a:lvl8pPr marL="3429000" indent="-228600" eaLnBrk="0" fontAlgn="base" hangingPunct="0">
              <a:lnSpc>
                <a:spcPct val="90000"/>
              </a:lnSpc>
              <a:spcBef>
                <a:spcPct val="60000"/>
              </a:spcBef>
              <a:spcAft>
                <a:spcPct val="0"/>
              </a:spcAft>
              <a:buChar char="»"/>
              <a:defRPr sz="2000">
                <a:solidFill>
                  <a:schemeClr val="tx1"/>
                </a:solidFill>
                <a:latin typeface="Times New Roman" pitchFamily="18" charset="0"/>
              </a:defRPr>
            </a:lvl8pPr>
            <a:lvl9pPr marL="3886200" indent="-228600" eaLnBrk="0" fontAlgn="base" hangingPunct="0">
              <a:lnSpc>
                <a:spcPct val="90000"/>
              </a:lnSpc>
              <a:spcBef>
                <a:spcPct val="60000"/>
              </a:spcBef>
              <a:spcAft>
                <a:spcPct val="0"/>
              </a:spcAft>
              <a:buChar char="»"/>
              <a:defRPr sz="2000">
                <a:solidFill>
                  <a:schemeClr val="tx1"/>
                </a:solidFill>
                <a:latin typeface="Times New Roman" pitchFamily="18" charset="0"/>
              </a:defRPr>
            </a:lvl9pPr>
          </a:lstStyle>
          <a:p>
            <a:pPr>
              <a:lnSpc>
                <a:spcPct val="100000"/>
              </a:lnSpc>
              <a:spcBef>
                <a:spcPct val="0"/>
              </a:spcBef>
              <a:buClrTx/>
              <a:buSzTx/>
              <a:buFontTx/>
              <a:buNone/>
            </a:pPr>
            <a:endParaRPr lang="en-US" altLang="en-US" sz="2400"/>
          </a:p>
        </p:txBody>
      </p:sp>
      <p:sp>
        <p:nvSpPr>
          <p:cNvPr id="7171" name="Rectangle 3"/>
          <p:cNvSpPr>
            <a:spLocks noGrp="1" noChangeArrowheads="1"/>
          </p:cNvSpPr>
          <p:nvPr>
            <p:ph type="ctrTitle"/>
          </p:nvPr>
        </p:nvSpPr>
        <p:spPr>
          <a:xfrm>
            <a:off x="1244600" y="546100"/>
            <a:ext cx="7381875" cy="384175"/>
          </a:xfrm>
        </p:spPr>
        <p:txBody>
          <a:bodyPr>
            <a:normAutofit fontScale="90000"/>
          </a:bodyPr>
          <a:lstStyle/>
          <a:p>
            <a:pPr eaLnBrk="1" hangingPunct="1"/>
            <a:r>
              <a:rPr lang="en-US" altLang="en-US" sz="2800" smtClean="0"/>
              <a:t>Clinical Manifestations of Cirrhosis</a:t>
            </a:r>
          </a:p>
        </p:txBody>
      </p:sp>
      <p:sp>
        <p:nvSpPr>
          <p:cNvPr id="7172" name="Rectangle 4"/>
          <p:cNvSpPr>
            <a:spLocks noChangeArrowheads="1"/>
          </p:cNvSpPr>
          <p:nvPr/>
        </p:nvSpPr>
        <p:spPr bwMode="auto">
          <a:xfrm>
            <a:off x="6332538" y="6230938"/>
            <a:ext cx="2490787" cy="182562"/>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spAutoFit/>
          </a:bodyPr>
          <a:lstStyle>
            <a:lvl1pPr>
              <a:lnSpc>
                <a:spcPct val="90000"/>
              </a:lnSpc>
              <a:spcBef>
                <a:spcPct val="60000"/>
              </a:spcBef>
              <a:buClr>
                <a:schemeClr val="accent1"/>
              </a:buClr>
              <a:buSzPct val="70000"/>
              <a:buFont typeface="Monotype Sorts" pitchFamily="2" charset="2"/>
              <a:buChar char="n"/>
              <a:defRPr sz="3200">
                <a:solidFill>
                  <a:schemeClr val="tx1"/>
                </a:solidFill>
                <a:latin typeface="Times New Roman" pitchFamily="18" charset="0"/>
              </a:defRPr>
            </a:lvl1pPr>
            <a:lvl2pPr marL="742950" indent="-285750">
              <a:lnSpc>
                <a:spcPct val="90000"/>
              </a:lnSpc>
              <a:spcBef>
                <a:spcPct val="60000"/>
              </a:spcBef>
              <a:buChar char="–"/>
              <a:defRPr sz="2800">
                <a:solidFill>
                  <a:schemeClr val="tx1"/>
                </a:solidFill>
                <a:latin typeface="Times New Roman" pitchFamily="18" charset="0"/>
              </a:defRPr>
            </a:lvl2pPr>
            <a:lvl3pPr marL="1143000" indent="-228600">
              <a:lnSpc>
                <a:spcPct val="90000"/>
              </a:lnSpc>
              <a:spcBef>
                <a:spcPct val="60000"/>
              </a:spcBef>
              <a:buChar char="•"/>
              <a:defRPr sz="2400">
                <a:solidFill>
                  <a:schemeClr val="tx1"/>
                </a:solidFill>
                <a:latin typeface="Times New Roman" pitchFamily="18" charset="0"/>
              </a:defRPr>
            </a:lvl3pPr>
            <a:lvl4pPr marL="1600200" indent="-228600">
              <a:lnSpc>
                <a:spcPct val="90000"/>
              </a:lnSpc>
              <a:spcBef>
                <a:spcPct val="60000"/>
              </a:spcBef>
              <a:buChar char="–"/>
              <a:defRPr sz="2000">
                <a:solidFill>
                  <a:schemeClr val="tx1"/>
                </a:solidFill>
                <a:latin typeface="Times New Roman" pitchFamily="18" charset="0"/>
              </a:defRPr>
            </a:lvl4pPr>
            <a:lvl5pPr marL="2057400" indent="-228600">
              <a:lnSpc>
                <a:spcPct val="90000"/>
              </a:lnSpc>
              <a:spcBef>
                <a:spcPct val="60000"/>
              </a:spcBef>
              <a:buChar char="»"/>
              <a:defRPr sz="2000">
                <a:solidFill>
                  <a:schemeClr val="tx1"/>
                </a:solidFill>
                <a:latin typeface="Times New Roman" pitchFamily="18" charset="0"/>
              </a:defRPr>
            </a:lvl5pPr>
            <a:lvl6pPr marL="2514600" indent="-228600" eaLnBrk="0" fontAlgn="base" hangingPunct="0">
              <a:lnSpc>
                <a:spcPct val="90000"/>
              </a:lnSpc>
              <a:spcBef>
                <a:spcPct val="60000"/>
              </a:spcBef>
              <a:spcAft>
                <a:spcPct val="0"/>
              </a:spcAft>
              <a:buChar char="»"/>
              <a:defRPr sz="2000">
                <a:solidFill>
                  <a:schemeClr val="tx1"/>
                </a:solidFill>
                <a:latin typeface="Times New Roman" pitchFamily="18" charset="0"/>
              </a:defRPr>
            </a:lvl6pPr>
            <a:lvl7pPr marL="2971800" indent="-228600" eaLnBrk="0" fontAlgn="base" hangingPunct="0">
              <a:lnSpc>
                <a:spcPct val="90000"/>
              </a:lnSpc>
              <a:spcBef>
                <a:spcPct val="60000"/>
              </a:spcBef>
              <a:spcAft>
                <a:spcPct val="0"/>
              </a:spcAft>
              <a:buChar char="»"/>
              <a:defRPr sz="2000">
                <a:solidFill>
                  <a:schemeClr val="tx1"/>
                </a:solidFill>
                <a:latin typeface="Times New Roman" pitchFamily="18" charset="0"/>
              </a:defRPr>
            </a:lvl7pPr>
            <a:lvl8pPr marL="3429000" indent="-228600" eaLnBrk="0" fontAlgn="base" hangingPunct="0">
              <a:lnSpc>
                <a:spcPct val="90000"/>
              </a:lnSpc>
              <a:spcBef>
                <a:spcPct val="60000"/>
              </a:spcBef>
              <a:spcAft>
                <a:spcPct val="0"/>
              </a:spcAft>
              <a:buChar char="»"/>
              <a:defRPr sz="2000">
                <a:solidFill>
                  <a:schemeClr val="tx1"/>
                </a:solidFill>
                <a:latin typeface="Times New Roman" pitchFamily="18" charset="0"/>
              </a:defRPr>
            </a:lvl8pPr>
            <a:lvl9pPr marL="3886200" indent="-228600" eaLnBrk="0" fontAlgn="base" hangingPunct="0">
              <a:lnSpc>
                <a:spcPct val="90000"/>
              </a:lnSpc>
              <a:spcBef>
                <a:spcPct val="60000"/>
              </a:spcBef>
              <a:spcAft>
                <a:spcPct val="0"/>
              </a:spcAft>
              <a:buChar char="»"/>
              <a:defRPr sz="2000">
                <a:solidFill>
                  <a:schemeClr val="tx1"/>
                </a:solidFill>
                <a:latin typeface="Times New Roman" pitchFamily="18" charset="0"/>
              </a:defRPr>
            </a:lvl9pPr>
          </a:lstStyle>
          <a:p>
            <a:pPr algn="r">
              <a:lnSpc>
                <a:spcPct val="100000"/>
              </a:lnSpc>
              <a:spcBef>
                <a:spcPct val="0"/>
              </a:spcBef>
              <a:buClrTx/>
              <a:buSzTx/>
              <a:buFontTx/>
              <a:buNone/>
            </a:pPr>
            <a:endParaRPr lang="en-US" altLang="en-US" sz="1200" b="1" i="1" u="none">
              <a:solidFill>
                <a:srgbClr val="FFCC00"/>
              </a:solidFill>
            </a:endParaRPr>
          </a:p>
        </p:txBody>
      </p:sp>
      <p:pic>
        <p:nvPicPr>
          <p:cNvPr id="7173" name="Picture 9" descr="3205b"/>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85852" y="1127125"/>
            <a:ext cx="7572428" cy="4913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0062974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sz="quarter"/>
          </p:nvPr>
        </p:nvSpPr>
        <p:spPr/>
        <p:txBody>
          <a:bodyPr/>
          <a:lstStyle/>
          <a:p>
            <a:pPr eaLnBrk="1" hangingPunct="1"/>
            <a:r>
              <a:rPr lang="en-US" smtClean="0"/>
              <a:t>Complications of Cirrhosis</a:t>
            </a:r>
          </a:p>
        </p:txBody>
      </p:sp>
      <p:sp>
        <p:nvSpPr>
          <p:cNvPr id="21507" name="Rectangle 3"/>
          <p:cNvSpPr>
            <a:spLocks noGrp="1" noChangeArrowheads="1"/>
          </p:cNvSpPr>
          <p:nvPr>
            <p:ph sz="quarter" idx="1"/>
          </p:nvPr>
        </p:nvSpPr>
        <p:spPr/>
        <p:txBody>
          <a:bodyPr/>
          <a:lstStyle/>
          <a:p>
            <a:pPr eaLnBrk="1" hangingPunct="1"/>
            <a:r>
              <a:rPr lang="en-US" sz="2400" smtClean="0"/>
              <a:t>Portal Hypertension</a:t>
            </a:r>
          </a:p>
          <a:p>
            <a:pPr eaLnBrk="1" hangingPunct="1"/>
            <a:r>
              <a:rPr lang="en-US" sz="2400" smtClean="0"/>
              <a:t>Esophageal Varices</a:t>
            </a:r>
          </a:p>
          <a:p>
            <a:pPr eaLnBrk="1" hangingPunct="1">
              <a:buFont typeface="Wingdings" pitchFamily="2" charset="2"/>
              <a:buNone/>
            </a:pPr>
            <a:endParaRPr lang="en-US" sz="2400" smtClean="0"/>
          </a:p>
        </p:txBody>
      </p:sp>
      <p:sp>
        <p:nvSpPr>
          <p:cNvPr id="21508" name="Rectangle 4"/>
          <p:cNvSpPr>
            <a:spLocks noGrp="1" noChangeArrowheads="1"/>
          </p:cNvSpPr>
          <p:nvPr>
            <p:ph sz="quarter" idx="2"/>
          </p:nvPr>
        </p:nvSpPr>
        <p:spPr/>
        <p:txBody>
          <a:bodyPr/>
          <a:lstStyle/>
          <a:p>
            <a:pPr eaLnBrk="1" hangingPunct="1"/>
            <a:r>
              <a:rPr lang="en-US" sz="2400" smtClean="0"/>
              <a:t>Hepatic Encephalopathy</a:t>
            </a:r>
          </a:p>
        </p:txBody>
      </p:sp>
      <p:sp>
        <p:nvSpPr>
          <p:cNvPr id="21509" name="Rectangle 5"/>
          <p:cNvSpPr>
            <a:spLocks noGrp="1" noChangeArrowheads="1"/>
          </p:cNvSpPr>
          <p:nvPr>
            <p:ph sz="quarter" idx="3"/>
          </p:nvPr>
        </p:nvSpPr>
        <p:spPr/>
        <p:txBody>
          <a:bodyPr/>
          <a:lstStyle/>
          <a:p>
            <a:pPr eaLnBrk="1" hangingPunct="1"/>
            <a:r>
              <a:rPr lang="en-US" sz="2400" smtClean="0"/>
              <a:t>Ascites </a:t>
            </a:r>
          </a:p>
          <a:p>
            <a:pPr eaLnBrk="1" hangingPunct="1"/>
            <a:r>
              <a:rPr lang="en-US" sz="2400" smtClean="0"/>
              <a:t>Peripheral Edema</a:t>
            </a:r>
          </a:p>
        </p:txBody>
      </p:sp>
      <p:sp>
        <p:nvSpPr>
          <p:cNvPr id="21510" name="Rectangle 6"/>
          <p:cNvSpPr>
            <a:spLocks noGrp="1" noChangeArrowheads="1"/>
          </p:cNvSpPr>
          <p:nvPr>
            <p:ph sz="quarter" idx="4"/>
          </p:nvPr>
        </p:nvSpPr>
        <p:spPr/>
        <p:txBody>
          <a:bodyPr/>
          <a:lstStyle/>
          <a:p>
            <a:pPr eaLnBrk="1" hangingPunct="1"/>
            <a:r>
              <a:rPr lang="en-US" sz="2400" smtClean="0"/>
              <a:t>Hepatorenal Syndrome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4000" b="1" smtClean="0">
                <a:latin typeface="Arial" pitchFamily="34" charset="0"/>
              </a:rPr>
              <a:t>Diagnosis of cirrhosis</a:t>
            </a:r>
          </a:p>
        </p:txBody>
      </p:sp>
      <p:sp>
        <p:nvSpPr>
          <p:cNvPr id="20483" name="Rectangle 3"/>
          <p:cNvSpPr>
            <a:spLocks noGrp="1" noChangeArrowheads="1"/>
          </p:cNvSpPr>
          <p:nvPr>
            <p:ph type="body" idx="1"/>
          </p:nvPr>
        </p:nvSpPr>
        <p:spPr/>
        <p:txBody>
          <a:bodyPr/>
          <a:lstStyle/>
          <a:p>
            <a:pPr algn="l" rtl="0" eaLnBrk="1" hangingPunct="1">
              <a:lnSpc>
                <a:spcPct val="80000"/>
              </a:lnSpc>
            </a:pPr>
            <a:r>
              <a:rPr lang="en-US" altLang="en-US" sz="2800" smtClean="0">
                <a:latin typeface="Arial" pitchFamily="34" charset="0"/>
              </a:rPr>
              <a:t>Physical examination </a:t>
            </a:r>
          </a:p>
          <a:p>
            <a:pPr algn="l" rtl="0" eaLnBrk="1" hangingPunct="1">
              <a:lnSpc>
                <a:spcPct val="80000"/>
              </a:lnSpc>
              <a:buFont typeface="Wingdings" pitchFamily="2" charset="2"/>
              <a:buNone/>
            </a:pPr>
            <a:r>
              <a:rPr lang="en-US" altLang="en-US" sz="2800" smtClean="0">
                <a:latin typeface="Arial" pitchFamily="34" charset="0"/>
              </a:rPr>
              <a:t>		*Stigmata of chronic liver disease</a:t>
            </a:r>
          </a:p>
          <a:p>
            <a:pPr algn="l" rtl="0" eaLnBrk="1" hangingPunct="1">
              <a:lnSpc>
                <a:spcPct val="80000"/>
              </a:lnSpc>
              <a:buFont typeface="Wingdings" pitchFamily="2" charset="2"/>
              <a:buNone/>
            </a:pPr>
            <a:r>
              <a:rPr lang="en-US" altLang="en-US" sz="2800" smtClean="0">
                <a:latin typeface="Arial" pitchFamily="34" charset="0"/>
              </a:rPr>
              <a:t>		*Features of portal hypertension</a:t>
            </a:r>
          </a:p>
          <a:p>
            <a:pPr algn="l" rtl="0" eaLnBrk="1" hangingPunct="1">
              <a:lnSpc>
                <a:spcPct val="80000"/>
              </a:lnSpc>
              <a:buFont typeface="Wingdings" pitchFamily="2" charset="2"/>
              <a:buNone/>
            </a:pPr>
            <a:r>
              <a:rPr lang="en-US" altLang="en-US" sz="2800" smtClean="0">
                <a:latin typeface="Arial" pitchFamily="34" charset="0"/>
              </a:rPr>
              <a:t>		*Hepatic encephalopathy</a:t>
            </a:r>
          </a:p>
          <a:p>
            <a:pPr algn="l" rtl="0" eaLnBrk="1" hangingPunct="1">
              <a:lnSpc>
                <a:spcPct val="80000"/>
              </a:lnSpc>
            </a:pPr>
            <a:r>
              <a:rPr lang="en-US" altLang="en-US" sz="2800" smtClean="0">
                <a:latin typeface="Arial" pitchFamily="34" charset="0"/>
              </a:rPr>
              <a:t>Laboratory evaluation</a:t>
            </a:r>
          </a:p>
          <a:p>
            <a:pPr algn="l" rtl="0" eaLnBrk="1" hangingPunct="1">
              <a:lnSpc>
                <a:spcPct val="80000"/>
              </a:lnSpc>
              <a:buFont typeface="Wingdings" pitchFamily="2" charset="2"/>
              <a:buNone/>
            </a:pPr>
            <a:r>
              <a:rPr lang="en-US" altLang="en-US" sz="2800" smtClean="0">
                <a:latin typeface="Arial" pitchFamily="34" charset="0"/>
              </a:rPr>
              <a:t>		*Tests for hepatocellular necrosis</a:t>
            </a:r>
          </a:p>
          <a:p>
            <a:pPr algn="l" rtl="0" eaLnBrk="1" hangingPunct="1">
              <a:lnSpc>
                <a:spcPct val="80000"/>
              </a:lnSpc>
              <a:buFont typeface="Wingdings" pitchFamily="2" charset="2"/>
              <a:buNone/>
            </a:pPr>
            <a:r>
              <a:rPr lang="en-US" altLang="en-US" sz="2800" smtClean="0">
                <a:latin typeface="Arial" pitchFamily="34" charset="0"/>
              </a:rPr>
              <a:t>		*Tests for cholestasis</a:t>
            </a:r>
          </a:p>
          <a:p>
            <a:pPr algn="l" rtl="0" eaLnBrk="1" hangingPunct="1">
              <a:lnSpc>
                <a:spcPct val="80000"/>
              </a:lnSpc>
              <a:buFont typeface="Wingdings" pitchFamily="2" charset="2"/>
              <a:buNone/>
            </a:pPr>
            <a:r>
              <a:rPr lang="en-US" altLang="en-US" sz="2800" smtClean="0">
                <a:latin typeface="Arial" pitchFamily="34" charset="0"/>
              </a:rPr>
              <a:t>		*Tests for synthetic function</a:t>
            </a:r>
          </a:p>
          <a:p>
            <a:pPr algn="l" rtl="0" eaLnBrk="1" hangingPunct="1">
              <a:lnSpc>
                <a:spcPct val="80000"/>
              </a:lnSpc>
              <a:buFont typeface="Wingdings" pitchFamily="2" charset="2"/>
              <a:buNone/>
            </a:pPr>
            <a:r>
              <a:rPr lang="en-US" altLang="en-US" sz="2800" smtClean="0">
                <a:latin typeface="Arial" pitchFamily="34" charset="0"/>
              </a:rPr>
              <a:t>		*Special tests for the cause</a:t>
            </a:r>
          </a:p>
          <a:p>
            <a:pPr algn="l" rtl="0" eaLnBrk="1" hangingPunct="1">
              <a:lnSpc>
                <a:spcPct val="80000"/>
              </a:lnSpc>
              <a:buFont typeface="Wingdings" pitchFamily="2" charset="2"/>
              <a:buNone/>
            </a:pPr>
            <a:r>
              <a:rPr lang="en-US" altLang="en-US" sz="2800" smtClean="0">
                <a:latin typeface="Arial" pitchFamily="34" charset="0"/>
              </a:rPr>
              <a:t>		*Screening test for HCC; AFP		</a:t>
            </a:r>
          </a:p>
        </p:txBody>
      </p:sp>
    </p:spTree>
    <p:extLst>
      <p:ext uri="{BB962C8B-B14F-4D97-AF65-F5344CB8AC3E}">
        <p14:creationId xmlns:p14="http://schemas.microsoft.com/office/powerpoint/2010/main" xmlns="" val="682616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4000" b="1" smtClean="0">
                <a:latin typeface="Arial" pitchFamily="34" charset="0"/>
              </a:rPr>
              <a:t>Diagnosis of cirrhosis</a:t>
            </a:r>
          </a:p>
        </p:txBody>
      </p:sp>
      <p:sp>
        <p:nvSpPr>
          <p:cNvPr id="21507" name="Rectangle 3"/>
          <p:cNvSpPr>
            <a:spLocks noGrp="1" noChangeArrowheads="1"/>
          </p:cNvSpPr>
          <p:nvPr>
            <p:ph type="body" idx="1"/>
          </p:nvPr>
        </p:nvSpPr>
        <p:spPr/>
        <p:txBody>
          <a:bodyPr>
            <a:normAutofit fontScale="92500" lnSpcReduction="20000"/>
          </a:bodyPr>
          <a:lstStyle/>
          <a:p>
            <a:pPr algn="l" rtl="0" eaLnBrk="1" hangingPunct="1"/>
            <a:r>
              <a:rPr lang="en-US" altLang="en-US" sz="3200" smtClean="0">
                <a:latin typeface="Arial" pitchFamily="34" charset="0"/>
              </a:rPr>
              <a:t>Imaging modalities </a:t>
            </a:r>
          </a:p>
          <a:p>
            <a:pPr algn="l" rtl="0" eaLnBrk="1" hangingPunct="1">
              <a:buFont typeface="Wingdings" pitchFamily="2" charset="2"/>
              <a:buNone/>
            </a:pPr>
            <a:r>
              <a:rPr lang="en-US" altLang="en-US" sz="3200" smtClean="0">
                <a:latin typeface="Arial" pitchFamily="34" charset="0"/>
              </a:rPr>
              <a:t>		*Abdominal ultrasound.</a:t>
            </a:r>
          </a:p>
          <a:p>
            <a:pPr algn="l" rtl="0" eaLnBrk="1" hangingPunct="1">
              <a:buFont typeface="Wingdings" pitchFamily="2" charset="2"/>
              <a:buNone/>
            </a:pPr>
            <a:r>
              <a:rPr lang="en-US" altLang="en-US" sz="3200" smtClean="0">
                <a:latin typeface="Arial" pitchFamily="34" charset="0"/>
              </a:rPr>
              <a:t>		*Computed tomography (CT).</a:t>
            </a:r>
          </a:p>
          <a:p>
            <a:pPr algn="l" rtl="0" eaLnBrk="1" hangingPunct="1">
              <a:buFont typeface="Wingdings" pitchFamily="2" charset="2"/>
              <a:buNone/>
            </a:pPr>
            <a:r>
              <a:rPr lang="en-US" altLang="en-US" sz="3200" smtClean="0">
                <a:latin typeface="Arial" pitchFamily="34" charset="0"/>
              </a:rPr>
              <a:t>		*Magnetic resonance imaging (MRI).</a:t>
            </a:r>
            <a:endParaRPr lang="ar-EG" altLang="en-US" sz="3200" smtClean="0">
              <a:latin typeface="Arial" pitchFamily="34" charset="0"/>
            </a:endParaRPr>
          </a:p>
          <a:p>
            <a:pPr algn="l" rtl="0" eaLnBrk="1" hangingPunct="1">
              <a:buFont typeface="Wingdings" pitchFamily="2" charset="2"/>
              <a:buNone/>
            </a:pPr>
            <a:r>
              <a:rPr lang="ar-EG" altLang="en-US" sz="3200" smtClean="0">
                <a:latin typeface="Arial" pitchFamily="34" charset="0"/>
              </a:rPr>
              <a:t>        </a:t>
            </a:r>
            <a:r>
              <a:rPr lang="en-US" altLang="en-US" sz="3200" smtClean="0">
                <a:latin typeface="Arial" pitchFamily="34" charset="0"/>
              </a:rPr>
              <a:t>*</a:t>
            </a:r>
            <a:r>
              <a:rPr lang="en-GB" altLang="en-US" sz="3200" smtClean="0">
                <a:latin typeface="Arial" pitchFamily="34" charset="0"/>
              </a:rPr>
              <a:t>Fibroscan</a:t>
            </a:r>
            <a:endParaRPr lang="en-US" altLang="en-US" sz="3200" smtClean="0">
              <a:latin typeface="Arial" pitchFamily="34" charset="0"/>
            </a:endParaRPr>
          </a:p>
          <a:p>
            <a:pPr algn="l" rtl="0" eaLnBrk="1" hangingPunct="1"/>
            <a:r>
              <a:rPr lang="en-US" altLang="en-US" sz="3200" smtClean="0">
                <a:latin typeface="Arial" pitchFamily="34" charset="0"/>
              </a:rPr>
              <a:t>Esophagogastroduodenoscopy (EGD).</a:t>
            </a:r>
          </a:p>
          <a:p>
            <a:pPr algn="l" rtl="0" eaLnBrk="1" hangingPunct="1"/>
            <a:r>
              <a:rPr lang="en-US" altLang="en-US" sz="3200" smtClean="0">
                <a:latin typeface="Arial" pitchFamily="34" charset="0"/>
              </a:rPr>
              <a:t>Liver Biopsy.</a:t>
            </a:r>
          </a:p>
          <a:p>
            <a:pPr algn="l" rtl="0" eaLnBrk="1" hangingPunct="1">
              <a:buFont typeface="Wingdings" pitchFamily="2" charset="2"/>
              <a:buNone/>
            </a:pPr>
            <a:r>
              <a:rPr lang="en-US" altLang="en-US" sz="3200" smtClean="0">
                <a:latin typeface="Arial" pitchFamily="34" charset="0"/>
              </a:rPr>
              <a:t>		</a:t>
            </a:r>
          </a:p>
          <a:p>
            <a:pPr algn="l" rtl="0" eaLnBrk="1" hangingPunct="1">
              <a:buFont typeface="Wingdings" pitchFamily="2" charset="2"/>
              <a:buNone/>
            </a:pPr>
            <a:r>
              <a:rPr lang="en-US" altLang="en-US" sz="3200" smtClean="0">
                <a:latin typeface="Arial" pitchFamily="34" charset="0"/>
              </a:rPr>
              <a:t>		</a:t>
            </a:r>
          </a:p>
        </p:txBody>
      </p:sp>
    </p:spTree>
    <p:extLst>
      <p:ext uri="{BB962C8B-B14F-4D97-AF65-F5344CB8AC3E}">
        <p14:creationId xmlns:p14="http://schemas.microsoft.com/office/powerpoint/2010/main" xmlns="" val="16087356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4000" b="1" smtClean="0">
                <a:latin typeface="Arial" pitchFamily="34" charset="0"/>
              </a:rPr>
              <a:t>Prognosis</a:t>
            </a:r>
          </a:p>
        </p:txBody>
      </p:sp>
      <p:sp>
        <p:nvSpPr>
          <p:cNvPr id="22531" name="Rectangle 3"/>
          <p:cNvSpPr>
            <a:spLocks noGrp="1" noChangeArrowheads="1"/>
          </p:cNvSpPr>
          <p:nvPr>
            <p:ph type="body" idx="1"/>
          </p:nvPr>
        </p:nvSpPr>
        <p:spPr>
          <a:xfrm>
            <a:off x="381000" y="1752600"/>
            <a:ext cx="8186738" cy="4267200"/>
          </a:xfrm>
        </p:spPr>
        <p:txBody>
          <a:bodyPr/>
          <a:lstStyle/>
          <a:p>
            <a:pPr algn="just" rtl="0" eaLnBrk="1" hangingPunct="1">
              <a:lnSpc>
                <a:spcPct val="90000"/>
              </a:lnSpc>
              <a:buFont typeface="Wingdings" pitchFamily="2" charset="2"/>
              <a:buNone/>
            </a:pPr>
            <a:r>
              <a:rPr lang="en-US" altLang="en-US" sz="3200" smtClean="0">
                <a:latin typeface="Arial" pitchFamily="34" charset="0"/>
              </a:rPr>
              <a:t>*Depends on the development of cirrhotic complication</a:t>
            </a:r>
          </a:p>
          <a:p>
            <a:pPr algn="just" rtl="0" eaLnBrk="1" hangingPunct="1">
              <a:lnSpc>
                <a:spcPct val="90000"/>
              </a:lnSpc>
              <a:buFont typeface="Wingdings" pitchFamily="2" charset="2"/>
              <a:buNone/>
            </a:pPr>
            <a:r>
              <a:rPr lang="en-US" altLang="en-US" sz="3200" smtClean="0">
                <a:latin typeface="Arial" pitchFamily="34" charset="0"/>
              </a:rPr>
              <a:t>*Assessed by Child-Pugh score</a:t>
            </a:r>
          </a:p>
          <a:p>
            <a:pPr algn="just" rtl="0" eaLnBrk="1" hangingPunct="1">
              <a:lnSpc>
                <a:spcPct val="90000"/>
              </a:lnSpc>
              <a:buFont typeface="Wingdings" pitchFamily="2" charset="2"/>
              <a:buNone/>
            </a:pPr>
            <a:r>
              <a:rPr lang="en-US" altLang="en-US" sz="3200" smtClean="0">
                <a:latin typeface="Arial" pitchFamily="34" charset="0"/>
              </a:rPr>
              <a:t>*Model for End-stage Liver Disease (MELD)</a:t>
            </a:r>
          </a:p>
          <a:p>
            <a:pPr algn="just" rtl="0" eaLnBrk="1" hangingPunct="1">
              <a:lnSpc>
                <a:spcPct val="90000"/>
              </a:lnSpc>
              <a:buFont typeface="Wingdings" pitchFamily="2" charset="2"/>
              <a:buNone/>
            </a:pPr>
            <a:r>
              <a:rPr lang="en-US" altLang="en-US" sz="3200" smtClean="0">
                <a:latin typeface="Arial" pitchFamily="34" charset="0"/>
              </a:rPr>
              <a:t>		</a:t>
            </a:r>
            <a:r>
              <a:rPr lang="en-US" altLang="en-US" sz="3200" i="1" smtClean="0">
                <a:latin typeface="Arial" pitchFamily="34" charset="0"/>
              </a:rPr>
              <a:t>Based on serum bilirubin, creatinine, 	and INR</a:t>
            </a:r>
          </a:p>
          <a:p>
            <a:pPr algn="just" rtl="0" eaLnBrk="1" hangingPunct="1">
              <a:lnSpc>
                <a:spcPct val="90000"/>
              </a:lnSpc>
              <a:buFont typeface="Wingdings" pitchFamily="2" charset="2"/>
              <a:buNone/>
            </a:pPr>
            <a:r>
              <a:rPr lang="en-US" altLang="en-US" sz="3200" i="1" smtClean="0">
                <a:latin typeface="Arial" pitchFamily="34" charset="0"/>
              </a:rPr>
              <a:t>		Determine optimal timing for liver 	transplantation</a:t>
            </a:r>
          </a:p>
        </p:txBody>
      </p:sp>
    </p:spTree>
    <p:extLst>
      <p:ext uri="{BB962C8B-B14F-4D97-AF65-F5344CB8AC3E}">
        <p14:creationId xmlns:p14="http://schemas.microsoft.com/office/powerpoint/2010/main" xmlns="" val="3694011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838200"/>
            <a:ext cx="7924800" cy="685800"/>
          </a:xfrm>
        </p:spPr>
        <p:txBody>
          <a:bodyPr>
            <a:normAutofit fontScale="90000"/>
          </a:bodyPr>
          <a:lstStyle/>
          <a:p>
            <a:pPr eaLnBrk="1" hangingPunct="1"/>
            <a:r>
              <a:rPr lang="en-US" altLang="zh-TW" sz="4000" b="1" smtClean="0">
                <a:solidFill>
                  <a:schemeClr val="tx1"/>
                </a:solidFill>
                <a:latin typeface="Arial" pitchFamily="34" charset="0"/>
                <a:ea typeface="PMingLiU" pitchFamily="18" charset="-120"/>
              </a:rPr>
              <a:t>Child-Pugh score</a:t>
            </a:r>
          </a:p>
        </p:txBody>
      </p:sp>
      <p:graphicFrame>
        <p:nvGraphicFramePr>
          <p:cNvPr id="58410" name="Group 42"/>
          <p:cNvGraphicFramePr>
            <a:graphicFrameLocks noGrp="1"/>
          </p:cNvGraphicFramePr>
          <p:nvPr>
            <p:ph idx="1"/>
          </p:nvPr>
        </p:nvGraphicFramePr>
        <p:xfrm>
          <a:off x="533400" y="1752600"/>
          <a:ext cx="8153400" cy="3806850"/>
        </p:xfrm>
        <a:graphic>
          <a:graphicData uri="http://schemas.openxmlformats.org/drawingml/2006/table">
            <a:tbl>
              <a:tblPr/>
              <a:tblGrid>
                <a:gridCol w="2133600"/>
                <a:gridCol w="2057400"/>
                <a:gridCol w="1905000"/>
                <a:gridCol w="2057400"/>
              </a:tblGrid>
              <a:tr h="496798">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     score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3</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798">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Albumin.</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&gt;3.5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3.5-2.8</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&lt;2.8</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385">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Bilrubin</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&lt;2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2-3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&gt;3</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4549">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Ascites</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Absent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Mild-Moderate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Severe/</a:t>
                      </a:r>
                    </a:p>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Refractory</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752">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HE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Absent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Mild (I-II)</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Severe (III-IV)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2544">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PT prolongation </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&lt;4 sec.</a:t>
                      </a:r>
                    </a:p>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(&lt;1.7)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4-6 sec. (1.7-2.3)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&gt;6 sec.</a:t>
                      </a:r>
                    </a:p>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2300" b="0" i="0" u="none" strike="noStrike" cap="none" normalizeH="0" baseline="0" smtClean="0">
                          <a:ln>
                            <a:noFill/>
                          </a:ln>
                          <a:solidFill>
                            <a:schemeClr val="tx1"/>
                          </a:solidFill>
                          <a:effectLst/>
                          <a:latin typeface="Arial" charset="0"/>
                          <a:ea typeface="新細明體" pitchFamily="18" charset="-120"/>
                          <a:cs typeface="Arial" charset="0"/>
                        </a:rPr>
                        <a:t> (&gt;2.3)</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92" name="Rectangle 40"/>
          <p:cNvSpPr>
            <a:spLocks noChangeArrowheads="1"/>
          </p:cNvSpPr>
          <p:nvPr/>
        </p:nvSpPr>
        <p:spPr bwMode="auto">
          <a:xfrm>
            <a:off x="457200" y="5791200"/>
            <a:ext cx="807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lgn="r" eaLnBrk="0" hangingPunct="0">
              <a:spcBef>
                <a:spcPct val="20000"/>
              </a:spcBef>
              <a:buClr>
                <a:schemeClr val="accent2"/>
              </a:buClr>
              <a:buFont typeface="Wingdings" pitchFamily="2" charset="2"/>
              <a:buChar char="o"/>
              <a:defRPr sz="3000">
                <a:solidFill>
                  <a:schemeClr val="tx1"/>
                </a:solidFill>
                <a:latin typeface="Verdana" pitchFamily="34" charset="0"/>
                <a:cs typeface="Arial" pitchFamily="34" charset="0"/>
              </a:defRPr>
            </a:lvl1pPr>
            <a:lvl2pPr marL="742950" indent="-285750" algn="r" eaLnBrk="0" hangingPunct="0">
              <a:spcBef>
                <a:spcPct val="20000"/>
              </a:spcBef>
              <a:buClr>
                <a:schemeClr val="accent2"/>
              </a:buClr>
              <a:buFont typeface="Wingdings" pitchFamily="2" charset="2"/>
              <a:buChar char="n"/>
              <a:defRPr sz="2600">
                <a:solidFill>
                  <a:schemeClr val="tx1"/>
                </a:solidFill>
                <a:latin typeface="Verdana" pitchFamily="34" charset="0"/>
                <a:cs typeface="Arial" pitchFamily="34" charset="0"/>
              </a:defRPr>
            </a:lvl2pPr>
            <a:lvl3pPr marL="1143000" indent="-228600" algn="r" eaLnBrk="0" hangingPunct="0">
              <a:spcBef>
                <a:spcPct val="20000"/>
              </a:spcBef>
              <a:buClr>
                <a:schemeClr val="accent2"/>
              </a:buClr>
              <a:buFont typeface="Wingdings" pitchFamily="2" charset="2"/>
              <a:buChar char="o"/>
              <a:defRPr sz="2300">
                <a:solidFill>
                  <a:schemeClr val="tx1"/>
                </a:solidFill>
                <a:latin typeface="Verdana" pitchFamily="34" charset="0"/>
                <a:cs typeface="Arial" pitchFamily="34" charset="0"/>
              </a:defRPr>
            </a:lvl3pPr>
            <a:lvl4pPr marL="1600200" indent="-228600" algn="r" eaLnBrk="0" hangingPunct="0">
              <a:spcBef>
                <a:spcPct val="20000"/>
              </a:spcBef>
              <a:buClr>
                <a:schemeClr val="accent2"/>
              </a:buClr>
              <a:buFont typeface="Wingdings" pitchFamily="2" charset="2"/>
              <a:buChar char="n"/>
              <a:defRPr sz="2000">
                <a:solidFill>
                  <a:schemeClr val="tx1"/>
                </a:solidFill>
                <a:latin typeface="Verdana" pitchFamily="34" charset="0"/>
                <a:cs typeface="Arial" pitchFamily="34" charset="0"/>
              </a:defRPr>
            </a:lvl4pPr>
            <a:lvl5pPr marL="2057400" indent="-228600" algn="r" eaLnBrk="0" hangingPunct="0">
              <a:spcBef>
                <a:spcPct val="25000"/>
              </a:spcBef>
              <a:buClr>
                <a:schemeClr val="accent2"/>
              </a:buClr>
              <a:buFont typeface="Wingdings" pitchFamily="2" charset="2"/>
              <a:buChar char="§"/>
              <a:defRPr sz="2000">
                <a:solidFill>
                  <a:schemeClr val="tx1"/>
                </a:solidFill>
                <a:latin typeface="Verdana" pitchFamily="34" charset="0"/>
                <a:cs typeface="Arial" pitchFamily="34" charset="0"/>
              </a:defRPr>
            </a:lvl5pPr>
            <a:lvl6pPr marL="2514600" indent="-228600" algn="r" rtl="1"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pitchFamily="34" charset="0"/>
              </a:defRPr>
            </a:lvl6pPr>
            <a:lvl7pPr marL="2971800" indent="-228600" algn="r" rtl="1"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pitchFamily="34" charset="0"/>
              </a:defRPr>
            </a:lvl7pPr>
            <a:lvl8pPr marL="3429000" indent="-228600" algn="r" rtl="1"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pitchFamily="34" charset="0"/>
              </a:defRPr>
            </a:lvl8pPr>
            <a:lvl9pPr marL="3886200" indent="-228600" algn="r" rtl="1"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pitchFamily="34" charset="0"/>
              </a:defRPr>
            </a:lvl9pPr>
          </a:lstStyle>
          <a:p>
            <a:pPr algn="l" rtl="0" eaLnBrk="1" hangingPunct="1">
              <a:spcBef>
                <a:spcPct val="0"/>
              </a:spcBef>
              <a:buClrTx/>
              <a:buFontTx/>
              <a:buNone/>
            </a:pPr>
            <a:r>
              <a:rPr kumimoji="1" lang="en-US" altLang="zh-TW" sz="2400">
                <a:latin typeface="Arial" pitchFamily="34" charset="0"/>
                <a:ea typeface="PMingLiU" pitchFamily="18" charset="-120"/>
              </a:rPr>
              <a:t>Class A: 5-6               Class B: 7-9               Class C: 10-15</a:t>
            </a:r>
          </a:p>
        </p:txBody>
      </p:sp>
    </p:spTree>
    <p:extLst>
      <p:ext uri="{BB962C8B-B14F-4D97-AF65-F5344CB8AC3E}">
        <p14:creationId xmlns:p14="http://schemas.microsoft.com/office/powerpoint/2010/main" xmlns="" val="1073122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1042988" y="1196975"/>
            <a:ext cx="7891462" cy="5661025"/>
          </a:xfrm>
        </p:spPr>
        <p:txBody>
          <a:bodyPr/>
          <a:lstStyle/>
          <a:p>
            <a:pPr eaLnBrk="1" hangingPunct="1"/>
            <a:r>
              <a:rPr lang="en-US" altLang="en-US" sz="2400" b="1" smtClean="0">
                <a:solidFill>
                  <a:srgbClr val="FF0000"/>
                </a:solidFill>
              </a:rPr>
              <a:t>Phase 3 - Icteric phase </a:t>
            </a:r>
            <a:r>
              <a:rPr lang="en-US" altLang="en-US" sz="2400" b="1" smtClean="0"/>
              <a:t>: </a:t>
            </a:r>
            <a:r>
              <a:rPr lang="en-US" altLang="en-US" sz="2400" smtClean="0"/>
              <a:t>Jaundice, Patients may note dark urine, followed by pale-colored stools.</a:t>
            </a:r>
          </a:p>
          <a:p>
            <a:pPr eaLnBrk="1" hangingPunct="1"/>
            <a:r>
              <a:rPr lang="en-US" altLang="en-US" sz="2400" smtClean="0"/>
              <a:t>In addition to the predominant gastrointestinal symptoms and malaise, patients become icteric and may develop right upper quadrant pain with hepatomegaly</a:t>
            </a:r>
            <a:r>
              <a:rPr lang="en-US" altLang="en-US" sz="2000" smtClean="0"/>
              <a:t>.</a:t>
            </a:r>
          </a:p>
          <a:p>
            <a:r>
              <a:rPr lang="en-US" altLang="en-US" sz="2400" smtClean="0"/>
              <a:t>Severe cases may result in </a:t>
            </a:r>
            <a:r>
              <a:rPr lang="en-US" altLang="en-US" sz="2000" smtClean="0">
                <a:solidFill>
                  <a:srgbClr val="B33C00"/>
                </a:solidFill>
              </a:rPr>
              <a:t>Fulminant Hepatitis:</a:t>
            </a:r>
          </a:p>
          <a:p>
            <a:pPr>
              <a:buFontTx/>
              <a:buAutoNum type="arabicPeriod"/>
            </a:pPr>
            <a:r>
              <a:rPr lang="en-US" altLang="en-US" sz="2400" smtClean="0"/>
              <a:t>Hepatic Encephalopathy: B/L asterixis, palmar erythema</a:t>
            </a:r>
          </a:p>
          <a:p>
            <a:pPr>
              <a:buFontTx/>
              <a:buAutoNum type="arabicPeriod"/>
            </a:pPr>
            <a:r>
              <a:rPr lang="en-US" altLang="en-US" sz="2400" smtClean="0"/>
              <a:t>Hepatorenal syndrome</a:t>
            </a:r>
          </a:p>
          <a:p>
            <a:pPr>
              <a:buFontTx/>
              <a:buAutoNum type="arabicPeriod"/>
            </a:pPr>
            <a:r>
              <a:rPr lang="en-US" altLang="en-US" sz="2400" smtClean="0"/>
              <a:t>Bleeding diathesis</a:t>
            </a:r>
          </a:p>
          <a:p>
            <a:pPr eaLnBrk="1" hangingPunct="1"/>
            <a:r>
              <a:rPr lang="en-US" altLang="en-US" sz="2400" b="1" smtClean="0">
                <a:solidFill>
                  <a:srgbClr val="FF0000"/>
                </a:solidFill>
              </a:rPr>
              <a:t>Phase 4 - Convalescent phase</a:t>
            </a:r>
            <a:r>
              <a:rPr lang="en-US" altLang="en-US" sz="2400" smtClean="0"/>
              <a:t>; symptoms and icterus resolve. Liver enzymes return to normal.</a:t>
            </a:r>
          </a:p>
          <a:p>
            <a:pPr eaLnBrk="1" hangingPunct="1"/>
            <a:endParaRPr lang="en-US" altLang="en-US" sz="2800" smtClean="0"/>
          </a:p>
          <a:p>
            <a:pPr eaLnBrk="1" hangingPunct="1"/>
            <a:endParaRPr lang="en-US" altLang="en-US" sz="2800" smtClean="0"/>
          </a:p>
          <a:p>
            <a:endParaRPr lang="ar-EG" altLang="en-US" smtClean="0">
              <a:ea typeface="Majalla UI"/>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 10023.jpg                                                      0018E5CEMacintosh HD                   BBA75E1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249238"/>
            <a:ext cx="8077200" cy="6297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88780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4000" b="1" smtClean="0">
                <a:latin typeface="Arial" pitchFamily="34" charset="0"/>
              </a:rPr>
              <a:t>Management</a:t>
            </a:r>
          </a:p>
        </p:txBody>
      </p:sp>
      <p:sp>
        <p:nvSpPr>
          <p:cNvPr id="24579" name="Rectangle 3"/>
          <p:cNvSpPr>
            <a:spLocks noGrp="1" noChangeArrowheads="1"/>
          </p:cNvSpPr>
          <p:nvPr>
            <p:ph type="body" idx="1"/>
          </p:nvPr>
        </p:nvSpPr>
        <p:spPr/>
        <p:txBody>
          <a:bodyPr>
            <a:normAutofit lnSpcReduction="10000"/>
          </a:bodyPr>
          <a:lstStyle/>
          <a:p>
            <a:pPr algn="l" rtl="0" eaLnBrk="1" hangingPunct="1">
              <a:lnSpc>
                <a:spcPct val="90000"/>
              </a:lnSpc>
            </a:pPr>
            <a:r>
              <a:rPr lang="en-US" altLang="en-US" sz="3200" dirty="0" smtClean="0">
                <a:latin typeface="Arial" pitchFamily="34" charset="0"/>
              </a:rPr>
              <a:t>Specific treatment</a:t>
            </a:r>
          </a:p>
          <a:p>
            <a:pPr algn="l" rtl="0" eaLnBrk="1" hangingPunct="1">
              <a:lnSpc>
                <a:spcPct val="90000"/>
              </a:lnSpc>
              <a:buFont typeface="Wingdings" pitchFamily="2" charset="2"/>
              <a:buNone/>
            </a:pPr>
            <a:r>
              <a:rPr lang="en-US" altLang="en-US" sz="3200" dirty="0" smtClean="0">
                <a:latin typeface="Arial" pitchFamily="34" charset="0"/>
              </a:rPr>
              <a:t>		*Antiviral in HBV-cirrhosis</a:t>
            </a:r>
          </a:p>
          <a:p>
            <a:pPr algn="l" rtl="0" eaLnBrk="1" hangingPunct="1">
              <a:lnSpc>
                <a:spcPct val="90000"/>
              </a:lnSpc>
              <a:buFont typeface="Wingdings" pitchFamily="2" charset="2"/>
              <a:buNone/>
            </a:pPr>
            <a:r>
              <a:rPr lang="en-US" altLang="en-US" sz="3200" dirty="0" smtClean="0">
                <a:latin typeface="Arial" pitchFamily="34" charset="0"/>
              </a:rPr>
              <a:t>		*Corticosteroids in AIH</a:t>
            </a:r>
          </a:p>
          <a:p>
            <a:pPr algn="l" rtl="0" eaLnBrk="1" hangingPunct="1">
              <a:lnSpc>
                <a:spcPct val="90000"/>
              </a:lnSpc>
              <a:buFont typeface="Wingdings" pitchFamily="2" charset="2"/>
              <a:buNone/>
            </a:pPr>
            <a:r>
              <a:rPr lang="en-US" altLang="en-US" sz="3200" dirty="0" smtClean="0">
                <a:latin typeface="Arial" pitchFamily="34" charset="0"/>
              </a:rPr>
              <a:t>		*Phlebotomy in </a:t>
            </a:r>
            <a:r>
              <a:rPr lang="en-US" altLang="en-US" sz="3200" dirty="0" err="1" smtClean="0">
                <a:latin typeface="Arial" pitchFamily="34" charset="0"/>
              </a:rPr>
              <a:t>hemochromatosis</a:t>
            </a:r>
            <a:r>
              <a:rPr lang="en-US" altLang="en-US" sz="3200" dirty="0" smtClean="0">
                <a:latin typeface="Arial" pitchFamily="34" charset="0"/>
              </a:rPr>
              <a:t> </a:t>
            </a:r>
          </a:p>
          <a:p>
            <a:pPr algn="l" rtl="0" eaLnBrk="1" hangingPunct="1">
              <a:lnSpc>
                <a:spcPct val="90000"/>
              </a:lnSpc>
            </a:pPr>
            <a:r>
              <a:rPr lang="en-US" altLang="en-US" sz="3200" dirty="0" smtClean="0">
                <a:latin typeface="Arial" pitchFamily="34" charset="0"/>
              </a:rPr>
              <a:t>Treatment of complications</a:t>
            </a:r>
          </a:p>
          <a:p>
            <a:pPr algn="l" rtl="0" eaLnBrk="1" hangingPunct="1">
              <a:lnSpc>
                <a:spcPct val="90000"/>
              </a:lnSpc>
            </a:pPr>
            <a:r>
              <a:rPr lang="en-US" altLang="en-US" sz="3200" dirty="0" smtClean="0">
                <a:latin typeface="Arial" pitchFamily="34" charset="0"/>
              </a:rPr>
              <a:t>Screening for HCC</a:t>
            </a:r>
          </a:p>
          <a:p>
            <a:pPr algn="l" rtl="0" eaLnBrk="1" hangingPunct="1">
              <a:lnSpc>
                <a:spcPct val="90000"/>
              </a:lnSpc>
            </a:pPr>
            <a:r>
              <a:rPr lang="en-US" altLang="en-US" sz="3200" dirty="0" smtClean="0">
                <a:latin typeface="Arial" pitchFamily="34" charset="0"/>
              </a:rPr>
              <a:t>Liver transplantation</a:t>
            </a:r>
          </a:p>
          <a:p>
            <a:pPr algn="l" rtl="0" eaLnBrk="1" hangingPunct="1">
              <a:lnSpc>
                <a:spcPct val="90000"/>
              </a:lnSpc>
            </a:pPr>
            <a:endParaRPr lang="en-US" altLang="en-US" sz="3200" dirty="0" smtClean="0">
              <a:latin typeface="Arial" pitchFamily="34" charset="0"/>
            </a:endParaRPr>
          </a:p>
          <a:p>
            <a:pPr algn="l" rtl="0" eaLnBrk="1" hangingPunct="1">
              <a:lnSpc>
                <a:spcPct val="90000"/>
              </a:lnSpc>
              <a:buFont typeface="Wingdings" pitchFamily="2" charset="2"/>
              <a:buNone/>
            </a:pPr>
            <a:r>
              <a:rPr lang="en-US" altLang="en-US" sz="3200" dirty="0" smtClean="0">
                <a:latin typeface="Arial" pitchFamily="34" charset="0"/>
              </a:rPr>
              <a:t>		</a:t>
            </a:r>
          </a:p>
        </p:txBody>
      </p:sp>
    </p:spTree>
    <p:extLst>
      <p:ext uri="{BB962C8B-B14F-4D97-AF65-F5344CB8AC3E}">
        <p14:creationId xmlns:p14="http://schemas.microsoft.com/office/powerpoint/2010/main" xmlns="" val="4100859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rtl="1">
              <a:buNone/>
            </a:pPr>
            <a:r>
              <a:rPr lang="en-US" b="1" dirty="0" smtClean="0"/>
              <a:t>Portal hypertension:</a:t>
            </a:r>
            <a:endParaRPr lang="en-US" dirty="0" smtClean="0"/>
          </a:p>
          <a:p>
            <a:pPr rtl="1">
              <a:buNone/>
            </a:pPr>
            <a:r>
              <a:rPr lang="en-US" b="1" dirty="0" smtClean="0"/>
              <a:t>Definitio</a:t>
            </a:r>
            <a:r>
              <a:rPr lang="en-US" dirty="0" smtClean="0"/>
              <a:t>n: elevation of hydrostatic pressure within portal vein or its tributaries (normally =5 mmHg so, if portal hypertension = 7 mmHg or 30 CM water) </a:t>
            </a:r>
          </a:p>
          <a:p>
            <a:pPr>
              <a:buNone/>
            </a:pPr>
            <a:r>
              <a:rPr lang="en-US" altLang="en-US" dirty="0" smtClean="0"/>
              <a:t> Increase in hepatic sinusoidal pressure to ≥ </a:t>
            </a:r>
            <a:r>
              <a:rPr lang="en-US" altLang="en-US" dirty="0" smtClean="0">
                <a:solidFill>
                  <a:srgbClr val="FF0000"/>
                </a:solidFill>
              </a:rPr>
              <a:t>6mm Hg</a:t>
            </a:r>
            <a:r>
              <a:rPr lang="en-US" altLang="en-US" dirty="0" smtClean="0"/>
              <a:t>.</a:t>
            </a:r>
          </a:p>
          <a:p>
            <a:pPr>
              <a:buNone/>
            </a:pPr>
            <a:r>
              <a:rPr lang="en-US" altLang="en-US" dirty="0" smtClean="0"/>
              <a:t>N.B : Portal pressure must be at least </a:t>
            </a:r>
            <a:r>
              <a:rPr lang="en-US" altLang="en-US" dirty="0" smtClean="0">
                <a:solidFill>
                  <a:srgbClr val="FF0000"/>
                </a:solidFill>
              </a:rPr>
              <a:t>10mm Hg </a:t>
            </a:r>
            <a:r>
              <a:rPr lang="en-US" altLang="en-US" dirty="0" smtClean="0"/>
              <a:t>for </a:t>
            </a:r>
            <a:r>
              <a:rPr lang="en-US" altLang="en-US" dirty="0" err="1" smtClean="0"/>
              <a:t>gastroesophegeal</a:t>
            </a:r>
            <a:r>
              <a:rPr lang="en-US" altLang="en-US" dirty="0" smtClean="0"/>
              <a:t> </a:t>
            </a:r>
            <a:r>
              <a:rPr lang="en-US" altLang="en-US" dirty="0" err="1" smtClean="0"/>
              <a:t>varices</a:t>
            </a:r>
            <a:r>
              <a:rPr lang="en-US" altLang="en-US" dirty="0" smtClean="0"/>
              <a:t> to develop and at least </a:t>
            </a:r>
            <a:r>
              <a:rPr lang="en-US" altLang="en-US" dirty="0" smtClean="0">
                <a:solidFill>
                  <a:srgbClr val="FF0000"/>
                </a:solidFill>
              </a:rPr>
              <a:t>12mm Hg</a:t>
            </a:r>
            <a:r>
              <a:rPr lang="en-US" altLang="en-US" dirty="0" smtClean="0"/>
              <a:t> for </a:t>
            </a:r>
            <a:r>
              <a:rPr lang="en-US" altLang="en-US" dirty="0" err="1" smtClean="0"/>
              <a:t>varicees</a:t>
            </a:r>
            <a:r>
              <a:rPr lang="en-US" altLang="en-US" dirty="0" smtClean="0"/>
              <a:t> to bleed.</a:t>
            </a:r>
          </a:p>
          <a:p>
            <a:pPr rtl="1">
              <a:buNone/>
            </a:pPr>
            <a:r>
              <a:rPr lang="en-US" b="1" dirty="0" smtClean="0"/>
              <a:t>Anatomy:</a:t>
            </a:r>
            <a:endParaRPr lang="en-US" dirty="0" smtClean="0"/>
          </a:p>
          <a:p>
            <a:pPr rtl="1">
              <a:buNone/>
            </a:pPr>
            <a:r>
              <a:rPr lang="en-US" dirty="0" smtClean="0"/>
              <a:t>Union of superior mesenteric vein and </a:t>
            </a:r>
            <a:r>
              <a:rPr lang="en-US" dirty="0" err="1" smtClean="0"/>
              <a:t>splenic</a:t>
            </a:r>
            <a:r>
              <a:rPr lang="en-US" dirty="0" smtClean="0"/>
              <a:t> vein behind head of pancreas.</a:t>
            </a:r>
          </a:p>
          <a:p>
            <a:pPr rtl="1">
              <a:buNone/>
            </a:pPr>
            <a:endParaRPr lang="en-US" b="1" dirty="0" smtClean="0"/>
          </a:p>
          <a:p>
            <a:pPr rtl="1">
              <a:buNone/>
            </a:pPr>
            <a:r>
              <a:rPr lang="en-US" b="1" dirty="0" smtClean="0"/>
              <a:t>Causes: (Blood pressure = flow × resistance ) so may be :</a:t>
            </a:r>
            <a:endParaRPr lang="en-US" dirty="0" smtClean="0"/>
          </a:p>
          <a:p>
            <a:pPr rtl="1">
              <a:buNone/>
            </a:pPr>
            <a:r>
              <a:rPr lang="en-US" dirty="0" smtClean="0"/>
              <a:t>1-incresead  </a:t>
            </a:r>
            <a:r>
              <a:rPr lang="en-US" dirty="0" err="1" smtClean="0"/>
              <a:t>resistence</a:t>
            </a:r>
            <a:r>
              <a:rPr lang="en-US" dirty="0" smtClean="0"/>
              <a:t> to flow (blood flow obstruction):</a:t>
            </a:r>
          </a:p>
          <a:p>
            <a:pPr rtl="1">
              <a:buNone/>
            </a:pPr>
            <a:r>
              <a:rPr lang="en-US" dirty="0" smtClean="0"/>
              <a:t>*</a:t>
            </a:r>
            <a:r>
              <a:rPr lang="en-US" dirty="0" err="1" smtClean="0"/>
              <a:t>prehepatic</a:t>
            </a:r>
            <a:r>
              <a:rPr lang="en-US" dirty="0" smtClean="0"/>
              <a:t> (</a:t>
            </a:r>
            <a:r>
              <a:rPr lang="en-US" dirty="0" err="1" smtClean="0"/>
              <a:t>splenic</a:t>
            </a:r>
            <a:r>
              <a:rPr lang="en-US" dirty="0" smtClean="0"/>
              <a:t> vein)</a:t>
            </a:r>
          </a:p>
          <a:p>
            <a:pPr rtl="1">
              <a:buNone/>
            </a:pPr>
            <a:r>
              <a:rPr lang="en-US" dirty="0" smtClean="0"/>
              <a:t>*hepatic (cirrhosis)</a:t>
            </a:r>
          </a:p>
          <a:p>
            <a:pPr rtl="1">
              <a:buNone/>
            </a:pPr>
            <a:r>
              <a:rPr lang="en-US" dirty="0" smtClean="0"/>
              <a:t>*post hepatic (heart and IVC)</a:t>
            </a:r>
          </a:p>
          <a:p>
            <a:pPr rtl="1">
              <a:buNone/>
            </a:pPr>
            <a:endParaRPr lang="en-US" dirty="0" smtClean="0"/>
          </a:p>
          <a:p>
            <a:pPr rtl="1">
              <a:buNone/>
            </a:pPr>
            <a:r>
              <a:rPr lang="en-US" dirty="0" smtClean="0"/>
              <a:t>2-increased portal blood flow:</a:t>
            </a:r>
          </a:p>
          <a:p>
            <a:pPr rtl="1">
              <a:buNone/>
            </a:pPr>
            <a:r>
              <a:rPr lang="en-US" dirty="0" smtClean="0"/>
              <a:t>*</a:t>
            </a:r>
            <a:r>
              <a:rPr lang="en-US" dirty="0" err="1" smtClean="0"/>
              <a:t>splenic</a:t>
            </a:r>
            <a:r>
              <a:rPr lang="en-US" dirty="0" smtClean="0"/>
              <a:t> (</a:t>
            </a:r>
            <a:r>
              <a:rPr lang="en-US" dirty="0" err="1" smtClean="0"/>
              <a:t>arteriovenous</a:t>
            </a:r>
            <a:r>
              <a:rPr lang="en-US" dirty="0" smtClean="0"/>
              <a:t> fistula)</a:t>
            </a:r>
          </a:p>
          <a:p>
            <a:pPr>
              <a:buNone/>
            </a:pPr>
            <a:r>
              <a:rPr lang="en-US" dirty="0" smtClean="0"/>
              <a:t>*huge spleen.</a:t>
            </a:r>
            <a:endParaRPr lang="ar-EG"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77000"/>
          </a:xfrm>
        </p:spPr>
        <p:txBody>
          <a:bodyPr>
            <a:normAutofit lnSpcReduction="10000"/>
          </a:bodyPr>
          <a:lstStyle/>
          <a:p>
            <a:pPr rtl="1">
              <a:buNone/>
            </a:pPr>
            <a:r>
              <a:rPr lang="en-US" b="1" dirty="0" smtClean="0"/>
              <a:t>Clinical picture:</a:t>
            </a:r>
            <a:endParaRPr lang="en-US" dirty="0" smtClean="0"/>
          </a:p>
          <a:p>
            <a:pPr rtl="1">
              <a:buNone/>
            </a:pPr>
            <a:r>
              <a:rPr lang="en-US" b="1" dirty="0" smtClean="0"/>
              <a:t>1-  congestion:</a:t>
            </a:r>
            <a:endParaRPr lang="en-US" dirty="0" smtClean="0"/>
          </a:p>
          <a:p>
            <a:pPr rtl="1">
              <a:buNone/>
            </a:pPr>
            <a:r>
              <a:rPr lang="en-US" b="1" dirty="0" smtClean="0"/>
              <a:t>*</a:t>
            </a:r>
            <a:r>
              <a:rPr lang="en-US" dirty="0" smtClean="0"/>
              <a:t>gastric: leading to dyspepsia</a:t>
            </a:r>
          </a:p>
          <a:p>
            <a:pPr rtl="1">
              <a:buNone/>
            </a:pPr>
            <a:r>
              <a:rPr lang="en-US" dirty="0" smtClean="0"/>
              <a:t>* intestinal : leading to constipation and diarrhea </a:t>
            </a:r>
          </a:p>
          <a:p>
            <a:pPr rtl="1">
              <a:buNone/>
            </a:pPr>
            <a:r>
              <a:rPr lang="en-US" dirty="0" smtClean="0"/>
              <a:t>*spleen: enlarged spleen (left </a:t>
            </a:r>
            <a:r>
              <a:rPr lang="en-US" dirty="0" err="1" smtClean="0"/>
              <a:t>hypochondreal</a:t>
            </a:r>
            <a:r>
              <a:rPr lang="en-US" dirty="0" smtClean="0"/>
              <a:t> pain)</a:t>
            </a:r>
          </a:p>
          <a:p>
            <a:pPr rtl="1">
              <a:buNone/>
            </a:pPr>
            <a:r>
              <a:rPr lang="en-US" dirty="0" smtClean="0"/>
              <a:t>*abdominal enlargement due to </a:t>
            </a:r>
            <a:r>
              <a:rPr lang="en-US" dirty="0" err="1" smtClean="0"/>
              <a:t>ascites</a:t>
            </a:r>
            <a:r>
              <a:rPr lang="en-US" dirty="0" smtClean="0"/>
              <a:t> and </a:t>
            </a:r>
            <a:r>
              <a:rPr lang="en-US" dirty="0" err="1" smtClean="0"/>
              <a:t>hepatosplenomegally</a:t>
            </a:r>
            <a:endParaRPr lang="en-US" dirty="0" smtClean="0"/>
          </a:p>
          <a:p>
            <a:pPr rtl="1">
              <a:buNone/>
            </a:pPr>
            <a:endParaRPr lang="en-US" b="1" dirty="0" smtClean="0"/>
          </a:p>
          <a:p>
            <a:pPr rtl="1">
              <a:buNone/>
            </a:pPr>
            <a:r>
              <a:rPr lang="en-US" b="1" dirty="0" smtClean="0"/>
              <a:t>2-rupture esophageal </a:t>
            </a:r>
            <a:r>
              <a:rPr lang="en-US" b="1" dirty="0" err="1" smtClean="0"/>
              <a:t>varices</a:t>
            </a:r>
            <a:r>
              <a:rPr lang="en-US" b="1" dirty="0" smtClean="0"/>
              <a:t>:</a:t>
            </a:r>
            <a:endParaRPr lang="en-US" dirty="0" smtClean="0"/>
          </a:p>
          <a:p>
            <a:pPr rtl="1">
              <a:buNone/>
            </a:pPr>
            <a:r>
              <a:rPr lang="en-US" dirty="0" smtClean="0"/>
              <a:t>*dilated elongated tortuous veins in the upper stomach , lower </a:t>
            </a:r>
            <a:r>
              <a:rPr lang="en-US" dirty="0" err="1" smtClean="0"/>
              <a:t>esophageus</a:t>
            </a:r>
            <a:r>
              <a:rPr lang="en-US" dirty="0" smtClean="0"/>
              <a:t> manifested by </a:t>
            </a:r>
            <a:r>
              <a:rPr lang="en-US" dirty="0" err="1" smtClean="0"/>
              <a:t>haematemesis</a:t>
            </a:r>
            <a:r>
              <a:rPr lang="en-US" dirty="0" smtClean="0"/>
              <a:t> and </a:t>
            </a:r>
            <a:r>
              <a:rPr lang="en-US" dirty="0" err="1" smtClean="0"/>
              <a:t>melena</a:t>
            </a:r>
            <a:r>
              <a:rPr lang="en-US" dirty="0" smtClean="0"/>
              <a:t>.</a:t>
            </a:r>
          </a:p>
          <a:p>
            <a:endParaRPr lang="ar-EG"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915400" cy="6400800"/>
          </a:xfrm>
        </p:spPr>
        <p:txBody>
          <a:bodyPr>
            <a:normAutofit fontScale="92500" lnSpcReduction="10000"/>
          </a:bodyPr>
          <a:lstStyle/>
          <a:p>
            <a:pPr rtl="1">
              <a:buNone/>
            </a:pPr>
            <a:r>
              <a:rPr lang="en-US" b="1" u="sng" dirty="0" smtClean="0"/>
              <a:t>*may be:</a:t>
            </a:r>
          </a:p>
          <a:p>
            <a:pPr rtl="1">
              <a:buNone/>
            </a:pPr>
            <a:r>
              <a:rPr lang="en-US" dirty="0" smtClean="0"/>
              <a:t>- silent</a:t>
            </a:r>
          </a:p>
          <a:p>
            <a:pPr rtl="1">
              <a:buNone/>
            </a:pPr>
            <a:r>
              <a:rPr lang="en-US" dirty="0" smtClean="0"/>
              <a:t>-repeated insidious hemorrhage leading to iron deficiency </a:t>
            </a:r>
            <a:r>
              <a:rPr lang="en-US" dirty="0" err="1" smtClean="0"/>
              <a:t>anaemia</a:t>
            </a:r>
            <a:r>
              <a:rPr lang="en-US" dirty="0" smtClean="0"/>
              <a:t>.</a:t>
            </a:r>
          </a:p>
          <a:p>
            <a:pPr rtl="1">
              <a:buNone/>
            </a:pPr>
            <a:r>
              <a:rPr lang="en-US" dirty="0" smtClean="0"/>
              <a:t>-sudden rupture either :</a:t>
            </a:r>
          </a:p>
          <a:p>
            <a:pPr rtl="1">
              <a:buNone/>
            </a:pPr>
            <a:r>
              <a:rPr lang="en-US" dirty="0" smtClean="0"/>
              <a:t>(From within due to sudden increase in portal venous pressure by cough, exercise, or straining)  OR erosion from </a:t>
            </a:r>
            <a:r>
              <a:rPr lang="en-US" dirty="0" err="1" smtClean="0"/>
              <a:t>esophegitis</a:t>
            </a:r>
            <a:r>
              <a:rPr lang="en-US" dirty="0" smtClean="0"/>
              <a:t> due to ( NSAID-hard   food or peptic ulcer).</a:t>
            </a:r>
          </a:p>
          <a:p>
            <a:pPr rtl="1">
              <a:buNone/>
            </a:pPr>
            <a:r>
              <a:rPr lang="en-US" dirty="0" smtClean="0"/>
              <a:t>Here patient manifested by bright red blood not stopped spontaneously because  of  negative </a:t>
            </a:r>
            <a:r>
              <a:rPr lang="en-US" dirty="0" err="1" smtClean="0"/>
              <a:t>intrathoracic</a:t>
            </a:r>
            <a:r>
              <a:rPr lang="en-US" dirty="0" smtClean="0"/>
              <a:t> pressure which keep veins patent</a:t>
            </a:r>
          </a:p>
          <a:p>
            <a:pPr rtl="1">
              <a:buNone/>
            </a:pPr>
            <a:r>
              <a:rPr lang="en-US" dirty="0" smtClean="0"/>
              <a:t>It can be diagnosed by endoscopy and barium swallow.</a:t>
            </a:r>
          </a:p>
          <a:p>
            <a:pPr>
              <a:buNone/>
            </a:pPr>
            <a:endParaRPr lang="ar-EG"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sz="quarter"/>
          </p:nvPr>
        </p:nvSpPr>
        <p:spPr/>
        <p:txBody>
          <a:bodyPr>
            <a:normAutofit fontScale="90000"/>
          </a:bodyPr>
          <a:lstStyle/>
          <a:p>
            <a:pPr eaLnBrk="1" hangingPunct="1"/>
            <a:r>
              <a:rPr lang="en-US" smtClean="0"/>
              <a:t>Portal Hypertension &amp; 						Esophageal Varices</a:t>
            </a:r>
          </a:p>
        </p:txBody>
      </p:sp>
      <p:sp>
        <p:nvSpPr>
          <p:cNvPr id="22531" name="Rectangle 3"/>
          <p:cNvSpPr>
            <a:spLocks noGrp="1" noChangeArrowheads="1"/>
          </p:cNvSpPr>
          <p:nvPr>
            <p:ph sz="quarter" idx="1"/>
          </p:nvPr>
        </p:nvSpPr>
        <p:spPr>
          <a:xfrm>
            <a:off x="304800" y="1905000"/>
            <a:ext cx="3810000" cy="1524000"/>
          </a:xfrm>
        </p:spPr>
        <p:txBody>
          <a:bodyPr/>
          <a:lstStyle/>
          <a:p>
            <a:pPr eaLnBrk="1" hangingPunct="1">
              <a:buFont typeface="Wingdings" pitchFamily="2" charset="2"/>
              <a:buNone/>
            </a:pPr>
            <a:r>
              <a:rPr lang="en-US" sz="2400" smtClean="0"/>
              <a:t>Compression &amp; destruction </a:t>
            </a:r>
          </a:p>
          <a:p>
            <a:pPr eaLnBrk="1" hangingPunct="1"/>
            <a:r>
              <a:rPr lang="en-US" sz="1800" smtClean="0"/>
              <a:t>Portal veins</a:t>
            </a:r>
          </a:p>
          <a:p>
            <a:pPr eaLnBrk="1" hangingPunct="1"/>
            <a:r>
              <a:rPr lang="en-US" sz="1800" smtClean="0"/>
              <a:t>Hepatic veins</a:t>
            </a:r>
          </a:p>
          <a:p>
            <a:pPr eaLnBrk="1" hangingPunct="1"/>
            <a:r>
              <a:rPr lang="en-US" sz="1800" smtClean="0"/>
              <a:t>sinusoids</a:t>
            </a:r>
          </a:p>
        </p:txBody>
      </p:sp>
      <p:sp>
        <p:nvSpPr>
          <p:cNvPr id="22532" name="Rectangle 4"/>
          <p:cNvSpPr>
            <a:spLocks noGrp="1" noChangeArrowheads="1"/>
          </p:cNvSpPr>
          <p:nvPr>
            <p:ph sz="quarter" idx="2"/>
          </p:nvPr>
        </p:nvSpPr>
        <p:spPr>
          <a:xfrm>
            <a:off x="4953000" y="2057400"/>
            <a:ext cx="3200400" cy="1639888"/>
          </a:xfrm>
        </p:spPr>
        <p:txBody>
          <a:bodyPr/>
          <a:lstStyle/>
          <a:p>
            <a:pPr eaLnBrk="1" hangingPunct="1">
              <a:buFont typeface="Wingdings" pitchFamily="2" charset="2"/>
              <a:buNone/>
            </a:pPr>
            <a:r>
              <a:rPr lang="en-US" sz="2400" smtClean="0"/>
              <a:t>Obstruction of normal  flow through portal system </a:t>
            </a:r>
            <a:r>
              <a:rPr lang="en-US" sz="2400" smtClean="0">
                <a:sym typeface="Symbol" pitchFamily="18" charset="2"/>
              </a:rPr>
              <a:t>      portal hypertension</a:t>
            </a:r>
            <a:endParaRPr lang="en-US" sz="2400" smtClean="0"/>
          </a:p>
        </p:txBody>
      </p:sp>
      <p:sp>
        <p:nvSpPr>
          <p:cNvPr id="22533" name="Rectangle 5"/>
          <p:cNvSpPr>
            <a:spLocks noGrp="1" noChangeArrowheads="1"/>
          </p:cNvSpPr>
          <p:nvPr>
            <p:ph sz="quarter" idx="3"/>
          </p:nvPr>
        </p:nvSpPr>
        <p:spPr>
          <a:xfrm>
            <a:off x="1066800" y="4191000"/>
            <a:ext cx="3810000" cy="2362200"/>
          </a:xfrm>
        </p:spPr>
        <p:txBody>
          <a:bodyPr/>
          <a:lstStyle/>
          <a:p>
            <a:pPr eaLnBrk="1" hangingPunct="1">
              <a:buFont typeface="Wingdings" pitchFamily="2" charset="2"/>
              <a:buNone/>
            </a:pPr>
            <a:r>
              <a:rPr lang="en-US" sz="2400" smtClean="0"/>
              <a:t>Collateral circulation develops primarily in</a:t>
            </a:r>
          </a:p>
          <a:p>
            <a:pPr lvl="1" eaLnBrk="1" hangingPunct="1"/>
            <a:r>
              <a:rPr lang="en-US" sz="2000" smtClean="0"/>
              <a:t>Lower esophagus</a:t>
            </a:r>
          </a:p>
          <a:p>
            <a:pPr lvl="1" eaLnBrk="1" hangingPunct="1"/>
            <a:r>
              <a:rPr lang="en-US" sz="2000" smtClean="0"/>
              <a:t>Anterior abdominal wall</a:t>
            </a:r>
          </a:p>
          <a:p>
            <a:pPr lvl="1" eaLnBrk="1" hangingPunct="1"/>
            <a:r>
              <a:rPr lang="en-US" sz="2000" smtClean="0"/>
              <a:t>Rectum</a:t>
            </a:r>
          </a:p>
          <a:p>
            <a:pPr lvl="1" eaLnBrk="1" hangingPunct="1"/>
            <a:r>
              <a:rPr lang="en-US" sz="2000" smtClean="0"/>
              <a:t>Parietal peritoneum</a:t>
            </a:r>
          </a:p>
        </p:txBody>
      </p:sp>
      <p:sp>
        <p:nvSpPr>
          <p:cNvPr id="22534" name="Rectangle 6"/>
          <p:cNvSpPr>
            <a:spLocks noGrp="1" noChangeArrowheads="1"/>
          </p:cNvSpPr>
          <p:nvPr>
            <p:ph sz="quarter" idx="4"/>
          </p:nvPr>
        </p:nvSpPr>
        <p:spPr>
          <a:xfrm>
            <a:off x="6019800" y="4114800"/>
            <a:ext cx="2932113" cy="1981200"/>
          </a:xfrm>
        </p:spPr>
        <p:txBody>
          <a:bodyPr/>
          <a:lstStyle/>
          <a:p>
            <a:pPr eaLnBrk="1" hangingPunct="1">
              <a:buFont typeface="Wingdings" pitchFamily="2" charset="2"/>
              <a:buNone/>
            </a:pPr>
            <a:r>
              <a:rPr lang="en-US" sz="2400" smtClean="0"/>
              <a:t>Collateral circulation develops to </a:t>
            </a:r>
            <a:r>
              <a:rPr lang="en-US" sz="2400" smtClean="0">
                <a:sym typeface="Symbol" pitchFamily="18" charset="2"/>
              </a:rPr>
              <a:t></a:t>
            </a:r>
          </a:p>
          <a:p>
            <a:pPr lvl="1" eaLnBrk="1" hangingPunct="1"/>
            <a:r>
              <a:rPr lang="en-US" sz="2000" smtClean="0"/>
              <a:t>Portal pressure</a:t>
            </a:r>
          </a:p>
          <a:p>
            <a:pPr lvl="1" eaLnBrk="1" hangingPunct="1"/>
            <a:r>
              <a:rPr lang="en-US" sz="2000" smtClean="0"/>
              <a:t>Plasma volume</a:t>
            </a:r>
          </a:p>
          <a:p>
            <a:pPr lvl="1" eaLnBrk="1" hangingPunct="1"/>
            <a:r>
              <a:rPr lang="en-US" sz="2000" smtClean="0"/>
              <a:t>Lymphatic flow</a:t>
            </a:r>
          </a:p>
        </p:txBody>
      </p:sp>
      <p:sp>
        <p:nvSpPr>
          <p:cNvPr id="22535" name="Line 7"/>
          <p:cNvSpPr>
            <a:spLocks noChangeShapeType="1"/>
          </p:cNvSpPr>
          <p:nvPr/>
        </p:nvSpPr>
        <p:spPr bwMode="auto">
          <a:xfrm>
            <a:off x="4191000" y="2819400"/>
            <a:ext cx="838200" cy="0"/>
          </a:xfrm>
          <a:prstGeom prst="line">
            <a:avLst/>
          </a:prstGeom>
          <a:noFill/>
          <a:ln w="28575">
            <a:solidFill>
              <a:schemeClr val="folHlink"/>
            </a:solidFill>
            <a:miter lim="800000"/>
            <a:headEnd/>
            <a:tailEnd type="triangle" w="med" len="med"/>
          </a:ln>
        </p:spPr>
        <p:txBody>
          <a:bodyPr wrap="none"/>
          <a:lstStyle/>
          <a:p>
            <a:endParaRPr lang="ar-EG"/>
          </a:p>
        </p:txBody>
      </p:sp>
      <p:sp>
        <p:nvSpPr>
          <p:cNvPr id="22536" name="Line 8"/>
          <p:cNvSpPr>
            <a:spLocks noChangeShapeType="1"/>
          </p:cNvSpPr>
          <p:nvPr/>
        </p:nvSpPr>
        <p:spPr bwMode="auto">
          <a:xfrm>
            <a:off x="7086600" y="3581400"/>
            <a:ext cx="0" cy="457200"/>
          </a:xfrm>
          <a:prstGeom prst="line">
            <a:avLst/>
          </a:prstGeom>
          <a:noFill/>
          <a:ln w="28575">
            <a:solidFill>
              <a:schemeClr val="folHlink"/>
            </a:solidFill>
            <a:miter lim="800000"/>
            <a:headEnd/>
            <a:tailEnd type="triangle" w="med" len="med"/>
          </a:ln>
        </p:spPr>
        <p:txBody>
          <a:bodyPr wrap="none"/>
          <a:lstStyle/>
          <a:p>
            <a:endParaRPr lang="ar-EG"/>
          </a:p>
        </p:txBody>
      </p:sp>
      <p:sp>
        <p:nvSpPr>
          <p:cNvPr id="22537" name="Line 9"/>
          <p:cNvSpPr>
            <a:spLocks noChangeShapeType="1"/>
          </p:cNvSpPr>
          <p:nvPr/>
        </p:nvSpPr>
        <p:spPr bwMode="auto">
          <a:xfrm flipH="1">
            <a:off x="5029200" y="5105400"/>
            <a:ext cx="914400" cy="0"/>
          </a:xfrm>
          <a:prstGeom prst="line">
            <a:avLst/>
          </a:prstGeom>
          <a:noFill/>
          <a:ln w="28575">
            <a:solidFill>
              <a:schemeClr val="folHlink"/>
            </a:solidFill>
            <a:miter lim="800000"/>
            <a:headEnd/>
            <a:tailEnd type="triangle" w="med" len="med"/>
          </a:ln>
        </p:spPr>
        <p:txBody>
          <a:bodyPr wrap="none"/>
          <a:lstStyle/>
          <a:p>
            <a:endParaRPr lang="ar-EG"/>
          </a:p>
        </p:txBody>
      </p:sp>
      <p:sp>
        <p:nvSpPr>
          <p:cNvPr id="22538" name="Rectangle 10"/>
          <p:cNvSpPr>
            <a:spLocks noChangeArrowheads="1"/>
          </p:cNvSpPr>
          <p:nvPr/>
        </p:nvSpPr>
        <p:spPr bwMode="auto">
          <a:xfrm>
            <a:off x="152400" y="1905000"/>
            <a:ext cx="4191000" cy="1447800"/>
          </a:xfrm>
          <a:prstGeom prst="rect">
            <a:avLst/>
          </a:prstGeom>
          <a:noFill/>
          <a:ln w="28575">
            <a:solidFill>
              <a:schemeClr val="folHlink"/>
            </a:solidFill>
            <a:miter lim="800000"/>
            <a:headEnd/>
            <a:tailEnd/>
          </a:ln>
        </p:spPr>
        <p:txBody>
          <a:bodyPr wrap="none" anchor="ctr"/>
          <a:lstStyle/>
          <a:p>
            <a:endParaRPr lang="ar-EG"/>
          </a:p>
        </p:txBody>
      </p:sp>
      <p:sp>
        <p:nvSpPr>
          <p:cNvPr id="22539" name="Rectangle 11"/>
          <p:cNvSpPr>
            <a:spLocks noChangeArrowheads="1"/>
          </p:cNvSpPr>
          <p:nvPr/>
        </p:nvSpPr>
        <p:spPr bwMode="auto">
          <a:xfrm>
            <a:off x="4953000" y="2057400"/>
            <a:ext cx="3276600" cy="1600200"/>
          </a:xfrm>
          <a:prstGeom prst="rect">
            <a:avLst/>
          </a:prstGeom>
          <a:noFill/>
          <a:ln w="28575">
            <a:solidFill>
              <a:schemeClr val="folHlink"/>
            </a:solidFill>
            <a:miter lim="800000"/>
            <a:headEnd/>
            <a:tailEnd/>
          </a:ln>
        </p:spPr>
        <p:txBody>
          <a:bodyPr wrap="none" anchor="ctr"/>
          <a:lstStyle/>
          <a:p>
            <a:endParaRPr lang="ar-EG"/>
          </a:p>
        </p:txBody>
      </p:sp>
      <p:sp>
        <p:nvSpPr>
          <p:cNvPr id="22540" name="Rectangle 12"/>
          <p:cNvSpPr>
            <a:spLocks noChangeArrowheads="1"/>
          </p:cNvSpPr>
          <p:nvPr/>
        </p:nvSpPr>
        <p:spPr bwMode="auto">
          <a:xfrm>
            <a:off x="5943600" y="4038600"/>
            <a:ext cx="2971800" cy="2209800"/>
          </a:xfrm>
          <a:prstGeom prst="rect">
            <a:avLst/>
          </a:prstGeom>
          <a:noFill/>
          <a:ln w="28575">
            <a:solidFill>
              <a:schemeClr val="folHlink"/>
            </a:solidFill>
            <a:miter lim="800000"/>
            <a:headEnd/>
            <a:tailEnd/>
          </a:ln>
        </p:spPr>
        <p:txBody>
          <a:bodyPr wrap="none" anchor="ctr"/>
          <a:lstStyle/>
          <a:p>
            <a:endParaRPr lang="ar-EG"/>
          </a:p>
        </p:txBody>
      </p:sp>
      <p:sp>
        <p:nvSpPr>
          <p:cNvPr id="22541" name="Rectangle 13"/>
          <p:cNvSpPr>
            <a:spLocks noChangeArrowheads="1"/>
          </p:cNvSpPr>
          <p:nvPr/>
        </p:nvSpPr>
        <p:spPr bwMode="auto">
          <a:xfrm>
            <a:off x="762000" y="4114800"/>
            <a:ext cx="4191000" cy="2438400"/>
          </a:xfrm>
          <a:prstGeom prst="rect">
            <a:avLst/>
          </a:prstGeom>
          <a:noFill/>
          <a:ln w="28575">
            <a:solidFill>
              <a:schemeClr val="folHlink"/>
            </a:solidFill>
            <a:miter lim="800000"/>
            <a:headEnd/>
            <a:tailEnd/>
          </a:ln>
        </p:spPr>
        <p:txBody>
          <a:bodyPr wrap="none" anchor="ctr"/>
          <a:lstStyle/>
          <a:p>
            <a:endParaRPr lang="ar-EG"/>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Varices</a:t>
            </a:r>
          </a:p>
        </p:txBody>
      </p:sp>
      <p:graphicFrame>
        <p:nvGraphicFramePr>
          <p:cNvPr id="1026" name="Object 3"/>
          <p:cNvGraphicFramePr>
            <a:graphicFrameLocks noGrp="1" noChangeAspect="1"/>
          </p:cNvGraphicFramePr>
          <p:nvPr>
            <p:ph type="dgm" idx="1"/>
          </p:nvPr>
        </p:nvGraphicFramePr>
        <p:xfrm>
          <a:off x="768350" y="3048000"/>
          <a:ext cx="7759700" cy="2184400"/>
        </p:xfrm>
        <a:graphic>
          <a:graphicData uri="http://schemas.openxmlformats.org/presentationml/2006/ole">
            <p:oleObj spid="_x0000_s121858" name="MS Org Chart" r:id="rId4" imgW="7736305" imgH="2177716" progId="">
              <p:embed followColorScheme="full"/>
            </p:oleObj>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z="4000" b="1" smtClean="0">
                <a:latin typeface="Arial" pitchFamily="34" charset="0"/>
              </a:rPr>
              <a:t>Esophageal Varices</a:t>
            </a:r>
          </a:p>
        </p:txBody>
      </p:sp>
      <p:pic>
        <p:nvPicPr>
          <p:cNvPr id="30723" name="Picture 3" descr="esophageal varices"/>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609600" y="1752600"/>
            <a:ext cx="7848600" cy="4114800"/>
          </a:xfrm>
          <a:noFill/>
        </p:spPr>
      </p:pic>
    </p:spTree>
    <p:extLst>
      <p:ext uri="{BB962C8B-B14F-4D97-AF65-F5344CB8AC3E}">
        <p14:creationId xmlns:p14="http://schemas.microsoft.com/office/powerpoint/2010/main" xmlns="" val="21888745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6858000" cy="1200150"/>
          </a:xfrm>
          <a:prstGeom prst="rect">
            <a:avLst/>
          </a:prstGeom>
          <a:noFill/>
        </p:spPr>
        <p:txBody>
          <a:bodyPr>
            <a:spAutoFit/>
          </a:bodyPr>
          <a:lstStyle/>
          <a:p>
            <a:pPr algn="ctr">
              <a:defRPr/>
            </a:pPr>
            <a:r>
              <a:rPr lang="en-US" sz="3600" i="1" dirty="0">
                <a:solidFill>
                  <a:schemeClr val="accent3">
                    <a:lumMod val="75000"/>
                  </a:schemeClr>
                </a:solidFill>
                <a:ea typeface="ＭＳ Ｐゴシック" charset="0"/>
              </a:rPr>
              <a:t>Complications:</a:t>
            </a:r>
          </a:p>
          <a:p>
            <a:pPr algn="ctr">
              <a:defRPr/>
            </a:pPr>
            <a:r>
              <a:rPr lang="en-US" sz="3600" i="1" dirty="0">
                <a:solidFill>
                  <a:schemeClr val="accent3">
                    <a:lumMod val="75000"/>
                  </a:schemeClr>
                </a:solidFill>
                <a:latin typeface="+mn-lt"/>
                <a:ea typeface="ＭＳ Ｐゴシック" charset="0"/>
              </a:rPr>
              <a:t>Esophageal &amp; Gastric Varices:</a:t>
            </a:r>
          </a:p>
        </p:txBody>
      </p:sp>
      <p:sp>
        <p:nvSpPr>
          <p:cNvPr id="3" name="TextBox 2"/>
          <p:cNvSpPr txBox="1"/>
          <p:nvPr/>
        </p:nvSpPr>
        <p:spPr>
          <a:xfrm>
            <a:off x="1066800" y="1447800"/>
            <a:ext cx="7772400" cy="5170646"/>
          </a:xfrm>
          <a:prstGeom prst="rect">
            <a:avLst/>
          </a:prstGeom>
          <a:noFill/>
        </p:spPr>
        <p:txBody>
          <a:bodyPr wrap="square">
            <a:spAutoFit/>
          </a:bodyPr>
          <a:lstStyle/>
          <a:p>
            <a:pPr marL="457200" indent="-457200">
              <a:buClr>
                <a:schemeClr val="accent3">
                  <a:lumMod val="75000"/>
                </a:schemeClr>
              </a:buClr>
              <a:buFont typeface="Arial"/>
              <a:buChar char="•"/>
              <a:defRPr/>
            </a:pPr>
            <a:r>
              <a:rPr lang="en-US" i="1" dirty="0">
                <a:solidFill>
                  <a:schemeClr val="accent3">
                    <a:lumMod val="75000"/>
                  </a:schemeClr>
                </a:solidFill>
                <a:latin typeface="Garamond" charset="0"/>
                <a:ea typeface="ＭＳ Ｐゴシック" charset="0"/>
              </a:rPr>
              <a:t>Esophageal:</a:t>
            </a:r>
          </a:p>
          <a:p>
            <a:pPr marL="914400" lvl="1" indent="-457200">
              <a:buClr>
                <a:schemeClr val="accent3">
                  <a:lumMod val="75000"/>
                </a:schemeClr>
              </a:buClr>
              <a:buFont typeface="Arial"/>
              <a:buChar char="•"/>
              <a:defRPr/>
            </a:pPr>
            <a:r>
              <a:rPr lang="en-US" sz="2400" dirty="0">
                <a:latin typeface="Garamond" charset="0"/>
                <a:ea typeface="ＭＳ Ｐゴシック" charset="0"/>
              </a:rPr>
              <a:t>Complex of twisting veins at lower end of esophagus</a:t>
            </a:r>
          </a:p>
          <a:p>
            <a:pPr marL="914400" lvl="1" indent="-457200">
              <a:buClr>
                <a:schemeClr val="accent3">
                  <a:lumMod val="75000"/>
                </a:schemeClr>
              </a:buClr>
              <a:buFont typeface="Arial"/>
              <a:buChar char="•"/>
              <a:defRPr/>
            </a:pPr>
            <a:r>
              <a:rPr lang="en-US" sz="2400" dirty="0">
                <a:latin typeface="Garamond" charset="0"/>
                <a:ea typeface="ＭＳ Ｐゴシック" charset="0"/>
              </a:rPr>
              <a:t>enlarged &amp; swollen</a:t>
            </a:r>
          </a:p>
          <a:p>
            <a:pPr marL="457200" indent="-457200">
              <a:buClr>
                <a:schemeClr val="accent3">
                  <a:lumMod val="75000"/>
                </a:schemeClr>
              </a:buClr>
              <a:buFont typeface="Arial"/>
              <a:buChar char="•"/>
              <a:defRPr/>
            </a:pPr>
            <a:r>
              <a:rPr lang="en-US" i="1" dirty="0">
                <a:solidFill>
                  <a:schemeClr val="accent3">
                    <a:lumMod val="75000"/>
                  </a:schemeClr>
                </a:solidFill>
                <a:latin typeface="Garamond" charset="0"/>
                <a:ea typeface="ＭＳ Ｐゴシック" charset="0"/>
              </a:rPr>
              <a:t>Gastric-</a:t>
            </a:r>
          </a:p>
          <a:p>
            <a:pPr marL="914400" lvl="1" indent="-457200">
              <a:buClr>
                <a:schemeClr val="accent3">
                  <a:lumMod val="75000"/>
                </a:schemeClr>
              </a:buClr>
              <a:buFont typeface="Arial"/>
              <a:buChar char="•"/>
              <a:defRPr/>
            </a:pPr>
            <a:r>
              <a:rPr lang="en-US" sz="2400" dirty="0">
                <a:latin typeface="Garamond" charset="0"/>
                <a:ea typeface="ＭＳ Ｐゴシック" charset="0"/>
              </a:rPr>
              <a:t>upper portion of stomach</a:t>
            </a:r>
          </a:p>
          <a:p>
            <a:pPr marL="914400" lvl="1" indent="-457200">
              <a:buClr>
                <a:schemeClr val="accent3">
                  <a:lumMod val="75000"/>
                </a:schemeClr>
              </a:buClr>
              <a:buFont typeface="Arial"/>
              <a:buChar char="•"/>
              <a:defRPr/>
            </a:pPr>
            <a:r>
              <a:rPr lang="en-US" sz="2400" dirty="0">
                <a:latin typeface="Garamond" charset="0"/>
                <a:ea typeface="ＭＳ Ｐゴシック" charset="0"/>
              </a:rPr>
              <a:t>may occur alone or in combination with esophageal </a:t>
            </a:r>
          </a:p>
          <a:p>
            <a:pPr marL="457200" indent="-457200">
              <a:buClr>
                <a:schemeClr val="accent3">
                  <a:lumMod val="75000"/>
                </a:schemeClr>
              </a:buClr>
              <a:buFont typeface="Arial"/>
              <a:buChar char="•"/>
              <a:defRPr/>
            </a:pPr>
            <a:r>
              <a:rPr lang="en-US" dirty="0">
                <a:latin typeface="Garamond" charset="0"/>
                <a:ea typeface="ＭＳ Ｐゴシック" charset="0"/>
              </a:rPr>
              <a:t>Tolerate high pressure poorly,  bleeding easily with distention </a:t>
            </a:r>
          </a:p>
          <a:p>
            <a:pPr marL="457200" indent="-457200">
              <a:buClr>
                <a:schemeClr val="accent3">
                  <a:lumMod val="75000"/>
                </a:schemeClr>
              </a:buClr>
              <a:buFont typeface="Arial"/>
              <a:buChar char="•"/>
              <a:defRPr/>
            </a:pPr>
            <a:r>
              <a:rPr lang="en-US" dirty="0">
                <a:latin typeface="Garamond" charset="0"/>
                <a:ea typeface="ＭＳ Ｐゴシック" charset="0"/>
              </a:rPr>
              <a:t>Rupture in response to irritation</a:t>
            </a:r>
            <a:endParaRPr lang="en-US" i="1" dirty="0">
              <a:solidFill>
                <a:schemeClr val="accent3">
                  <a:lumMod val="75000"/>
                </a:schemeClr>
              </a:solidFill>
              <a:latin typeface="Garamond" charset="0"/>
              <a:ea typeface="ＭＳ Ｐゴシック" charset="0"/>
            </a:endParaRPr>
          </a:p>
          <a:p>
            <a:pPr marL="457200" indent="-457200">
              <a:buClr>
                <a:schemeClr val="accent3">
                  <a:lumMod val="75000"/>
                </a:schemeClr>
              </a:buClr>
              <a:buFont typeface="Arial"/>
              <a:buChar char="•"/>
              <a:defRPr/>
            </a:pPr>
            <a:endParaRPr lang="en-US" b="1" dirty="0">
              <a:solidFill>
                <a:schemeClr val="accent1"/>
              </a:solidFill>
              <a:latin typeface="Garamond" charset="0"/>
              <a:ea typeface="ＭＳ Ｐゴシック" charset="0"/>
            </a:endParaRPr>
          </a:p>
          <a:p>
            <a:pPr marL="457200" indent="-457200">
              <a:buClr>
                <a:schemeClr val="accent3">
                  <a:lumMod val="75000"/>
                </a:schemeClr>
              </a:buClr>
              <a:buFont typeface="Arial"/>
              <a:buChar char="•"/>
              <a:defRPr/>
            </a:pPr>
            <a:r>
              <a:rPr lang="en-US" b="1" dirty="0">
                <a:solidFill>
                  <a:schemeClr val="accent1"/>
                </a:solidFill>
                <a:latin typeface="Garamond" charset="0"/>
                <a:ea typeface="ＭＳ Ｐゴシック" charset="0"/>
              </a:rPr>
              <a:t>Most life threatening complication</a:t>
            </a:r>
            <a:r>
              <a:rPr lang="en-US" b="1" dirty="0" smtClean="0">
                <a:solidFill>
                  <a:schemeClr val="accent1"/>
                </a:solidFill>
                <a:latin typeface="Garamond" charset="0"/>
                <a:ea typeface="ＭＳ Ｐゴシック" charset="0"/>
              </a:rPr>
              <a:t>!!</a:t>
            </a:r>
          </a:p>
          <a:p>
            <a:pPr marL="457200" indent="-457200">
              <a:buClr>
                <a:schemeClr val="accent3">
                  <a:lumMod val="75000"/>
                </a:schemeClr>
              </a:buClr>
              <a:buFont typeface="Arial"/>
              <a:buChar char="•"/>
              <a:defRPr/>
            </a:pPr>
            <a:r>
              <a:rPr lang="en-US" altLang="en-US" b="1" dirty="0" smtClean="0"/>
              <a:t>The </a:t>
            </a:r>
            <a:r>
              <a:rPr lang="en-US" altLang="en-US" b="1" dirty="0" err="1" smtClean="0"/>
              <a:t>varices</a:t>
            </a:r>
            <a:r>
              <a:rPr lang="en-US" altLang="en-US" b="1" dirty="0" smtClean="0"/>
              <a:t> can rupture in 1/3 cases and can lead to death in 50% cases.</a:t>
            </a:r>
          </a:p>
          <a:p>
            <a:pPr marL="457200" indent="-457200">
              <a:buClr>
                <a:schemeClr val="accent3">
                  <a:lumMod val="75000"/>
                </a:schemeClr>
              </a:buClr>
              <a:buFont typeface="Arial"/>
              <a:buChar char="•"/>
              <a:defRPr/>
            </a:pPr>
            <a:r>
              <a:rPr lang="en-US" altLang="en-US" b="1" dirty="0" smtClean="0"/>
              <a:t> Clinical Feature :</a:t>
            </a:r>
          </a:p>
          <a:p>
            <a:r>
              <a:rPr lang="en-US" altLang="en-US" b="1" dirty="0" smtClean="0"/>
              <a:t>*</a:t>
            </a:r>
            <a:r>
              <a:rPr lang="en-US" altLang="en-US" b="1" dirty="0" err="1" smtClean="0"/>
              <a:t>Melena</a:t>
            </a:r>
            <a:r>
              <a:rPr lang="en-US" altLang="en-US" b="1" dirty="0" smtClean="0"/>
              <a:t> (black </a:t>
            </a:r>
            <a:r>
              <a:rPr lang="en-US" altLang="en-US" b="1" dirty="0" err="1" smtClean="0"/>
              <a:t>colour</a:t>
            </a:r>
            <a:r>
              <a:rPr lang="en-US" altLang="en-US" b="1" dirty="0" smtClean="0"/>
              <a:t> stools)</a:t>
            </a:r>
          </a:p>
          <a:p>
            <a:r>
              <a:rPr lang="en-US" altLang="en-US" b="1" dirty="0" smtClean="0"/>
              <a:t>*</a:t>
            </a:r>
            <a:r>
              <a:rPr lang="en-US" altLang="en-US" b="1" dirty="0" err="1" smtClean="0"/>
              <a:t>Hematemis</a:t>
            </a:r>
            <a:endParaRPr lang="en-US" altLang="en-US" b="1" dirty="0" smtClean="0"/>
          </a:p>
          <a:p>
            <a:r>
              <a:rPr lang="en-US" altLang="en-US" b="1" dirty="0" smtClean="0"/>
              <a:t>*</a:t>
            </a:r>
            <a:r>
              <a:rPr lang="en-US" altLang="en-US" b="1" dirty="0" err="1" smtClean="0"/>
              <a:t>Hypovolumic</a:t>
            </a:r>
            <a:r>
              <a:rPr lang="en-US" altLang="en-US" b="1" dirty="0" smtClean="0"/>
              <a:t> shock</a:t>
            </a:r>
          </a:p>
          <a:p>
            <a:pPr marL="457200" indent="-457200">
              <a:buClr>
                <a:schemeClr val="accent3">
                  <a:lumMod val="75000"/>
                </a:schemeClr>
              </a:buClr>
              <a:buFont typeface="Arial"/>
              <a:buChar char="•"/>
              <a:defRPr/>
            </a:pPr>
            <a:endParaRPr lang="en-US" altLang="en-US" b="1" dirty="0" smtClean="0"/>
          </a:p>
          <a:p>
            <a:pPr marL="457200" indent="-457200">
              <a:buClr>
                <a:schemeClr val="accent3">
                  <a:lumMod val="75000"/>
                </a:schemeClr>
              </a:buClr>
              <a:buFont typeface="Arial"/>
              <a:buChar char="•"/>
              <a:defRPr/>
            </a:pPr>
            <a:endParaRPr lang="en-US" b="1" dirty="0">
              <a:solidFill>
                <a:schemeClr val="accent1"/>
              </a:solidFill>
              <a:latin typeface="Garamond" charset="0"/>
              <a:ea typeface="ＭＳ Ｐゴシック"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sz="quarter"/>
          </p:nvPr>
        </p:nvSpPr>
        <p:spPr/>
        <p:txBody>
          <a:bodyPr>
            <a:normAutofit fontScale="90000"/>
          </a:bodyPr>
          <a:lstStyle/>
          <a:p>
            <a:pPr eaLnBrk="1" hangingPunct="1"/>
            <a:r>
              <a:rPr lang="en-US" smtClean="0"/>
              <a:t>Esophageal Varices</a:t>
            </a:r>
            <a:br>
              <a:rPr lang="en-US" smtClean="0"/>
            </a:br>
            <a:r>
              <a:rPr lang="en-US" smtClean="0"/>
              <a:t>		Medical Management</a:t>
            </a:r>
          </a:p>
        </p:txBody>
      </p:sp>
      <p:sp>
        <p:nvSpPr>
          <p:cNvPr id="24579" name="Rectangle 3"/>
          <p:cNvSpPr>
            <a:spLocks noGrp="1" noChangeArrowheads="1"/>
          </p:cNvSpPr>
          <p:nvPr>
            <p:ph sz="quarter" idx="1"/>
          </p:nvPr>
        </p:nvSpPr>
        <p:spPr>
          <a:xfrm>
            <a:off x="1981200" y="2209800"/>
            <a:ext cx="1981200" cy="1981200"/>
          </a:xfrm>
        </p:spPr>
        <p:txBody>
          <a:bodyPr/>
          <a:lstStyle/>
          <a:p>
            <a:pPr algn="ctr" eaLnBrk="1" hangingPunct="1">
              <a:buFont typeface="Wingdings" pitchFamily="2" charset="2"/>
              <a:buNone/>
            </a:pPr>
            <a:r>
              <a:rPr lang="en-US" sz="2400" smtClean="0"/>
              <a:t>Prevent </a:t>
            </a:r>
          </a:p>
          <a:p>
            <a:pPr algn="ctr" eaLnBrk="1" hangingPunct="1">
              <a:buFont typeface="Wingdings" pitchFamily="2" charset="2"/>
              <a:buNone/>
            </a:pPr>
            <a:r>
              <a:rPr lang="en-US" sz="2400" smtClean="0"/>
              <a:t>initial </a:t>
            </a:r>
          </a:p>
          <a:p>
            <a:pPr algn="ctr" eaLnBrk="1" hangingPunct="1">
              <a:buFont typeface="Wingdings" pitchFamily="2" charset="2"/>
              <a:buNone/>
            </a:pPr>
            <a:r>
              <a:rPr lang="en-US" sz="2400" smtClean="0"/>
              <a:t>hemorrhage</a:t>
            </a:r>
          </a:p>
        </p:txBody>
      </p:sp>
      <p:sp>
        <p:nvSpPr>
          <p:cNvPr id="24580" name="Rectangle 4"/>
          <p:cNvSpPr>
            <a:spLocks noGrp="1" noChangeArrowheads="1"/>
          </p:cNvSpPr>
          <p:nvPr>
            <p:ph sz="quarter" idx="2"/>
          </p:nvPr>
        </p:nvSpPr>
        <p:spPr>
          <a:xfrm>
            <a:off x="5791200" y="2514600"/>
            <a:ext cx="1828800" cy="1981200"/>
          </a:xfrm>
        </p:spPr>
        <p:txBody>
          <a:bodyPr/>
          <a:lstStyle/>
          <a:p>
            <a:pPr algn="ctr" eaLnBrk="1" hangingPunct="1">
              <a:buFont typeface="Wingdings" pitchFamily="2" charset="2"/>
              <a:buNone/>
            </a:pPr>
            <a:r>
              <a:rPr lang="en-US" sz="2400" smtClean="0"/>
              <a:t>Manage </a:t>
            </a:r>
          </a:p>
          <a:p>
            <a:pPr algn="ctr" eaLnBrk="1" hangingPunct="1">
              <a:buFont typeface="Wingdings" pitchFamily="2" charset="2"/>
              <a:buNone/>
            </a:pPr>
            <a:r>
              <a:rPr lang="en-US" sz="2400" smtClean="0"/>
              <a:t>acute </a:t>
            </a:r>
          </a:p>
          <a:p>
            <a:pPr algn="ctr" eaLnBrk="1" hangingPunct="1">
              <a:buFont typeface="Wingdings" pitchFamily="2" charset="2"/>
              <a:buNone/>
            </a:pPr>
            <a:r>
              <a:rPr lang="en-US" sz="2400" smtClean="0"/>
              <a:t>hemorrhage</a:t>
            </a:r>
          </a:p>
        </p:txBody>
      </p:sp>
      <p:sp>
        <p:nvSpPr>
          <p:cNvPr id="24581" name="Rectangle 5"/>
          <p:cNvSpPr>
            <a:spLocks noGrp="1" noChangeArrowheads="1"/>
          </p:cNvSpPr>
          <p:nvPr>
            <p:ph sz="quarter" idx="4"/>
          </p:nvPr>
        </p:nvSpPr>
        <p:spPr>
          <a:xfrm>
            <a:off x="3733800" y="4495800"/>
            <a:ext cx="1905000" cy="1981200"/>
          </a:xfrm>
        </p:spPr>
        <p:txBody>
          <a:bodyPr/>
          <a:lstStyle/>
          <a:p>
            <a:pPr algn="ctr" eaLnBrk="1" hangingPunct="1">
              <a:buFont typeface="Wingdings" pitchFamily="2" charset="2"/>
              <a:buNone/>
            </a:pPr>
            <a:r>
              <a:rPr lang="en-US" sz="2400" smtClean="0"/>
              <a:t>Prevent </a:t>
            </a:r>
          </a:p>
          <a:p>
            <a:pPr algn="ctr" eaLnBrk="1" hangingPunct="1">
              <a:buFont typeface="Wingdings" pitchFamily="2" charset="2"/>
              <a:buNone/>
            </a:pPr>
            <a:r>
              <a:rPr lang="en-US" sz="2400" smtClean="0"/>
              <a:t>recurrent </a:t>
            </a:r>
          </a:p>
          <a:p>
            <a:pPr algn="ctr" eaLnBrk="1" hangingPunct="1">
              <a:buFont typeface="Wingdings" pitchFamily="2" charset="2"/>
              <a:buNone/>
            </a:pPr>
            <a:r>
              <a:rPr lang="en-US" sz="2400" smtClean="0"/>
              <a:t>hemorrhage</a:t>
            </a:r>
          </a:p>
        </p:txBody>
      </p:sp>
      <p:sp>
        <p:nvSpPr>
          <p:cNvPr id="24582" name="AutoShape 6"/>
          <p:cNvSpPr>
            <a:spLocks noChangeArrowheads="1"/>
          </p:cNvSpPr>
          <p:nvPr/>
        </p:nvSpPr>
        <p:spPr bwMode="auto">
          <a:xfrm rot="-820450">
            <a:off x="4335463" y="2762250"/>
            <a:ext cx="1143000" cy="228600"/>
          </a:xfrm>
          <a:prstGeom prst="curvedDownArrow">
            <a:avLst>
              <a:gd name="adj1" fmla="val 100000"/>
              <a:gd name="adj2" fmla="val 200000"/>
              <a:gd name="adj3" fmla="val 33333"/>
            </a:avLst>
          </a:prstGeom>
          <a:solidFill>
            <a:schemeClr val="folHlink"/>
          </a:solidFill>
          <a:ln w="9525">
            <a:solidFill>
              <a:srgbClr val="CC3300"/>
            </a:solidFill>
            <a:miter lim="800000"/>
            <a:headEnd/>
            <a:tailEnd/>
          </a:ln>
        </p:spPr>
        <p:txBody>
          <a:bodyPr wrap="none" anchor="ctr"/>
          <a:lstStyle/>
          <a:p>
            <a:endParaRPr lang="ar-EG"/>
          </a:p>
        </p:txBody>
      </p:sp>
      <p:sp>
        <p:nvSpPr>
          <p:cNvPr id="24583" name="AutoShape 7"/>
          <p:cNvSpPr>
            <a:spLocks noChangeArrowheads="1"/>
          </p:cNvSpPr>
          <p:nvPr/>
        </p:nvSpPr>
        <p:spPr bwMode="auto">
          <a:xfrm rot="6294500">
            <a:off x="5905500" y="4457700"/>
            <a:ext cx="990600" cy="304800"/>
          </a:xfrm>
          <a:prstGeom prst="curvedDownArrow">
            <a:avLst>
              <a:gd name="adj1" fmla="val 65000"/>
              <a:gd name="adj2" fmla="val 130000"/>
              <a:gd name="adj3" fmla="val 33333"/>
            </a:avLst>
          </a:prstGeom>
          <a:solidFill>
            <a:schemeClr val="folHlink"/>
          </a:solidFill>
          <a:ln w="9525">
            <a:solidFill>
              <a:srgbClr val="CC3300"/>
            </a:solidFill>
            <a:miter lim="800000"/>
            <a:headEnd/>
            <a:tailEnd/>
          </a:ln>
        </p:spPr>
        <p:txBody>
          <a:bodyPr wrap="none" anchor="ctr"/>
          <a:lstStyle/>
          <a:p>
            <a:endParaRPr lang="ar-EG"/>
          </a:p>
        </p:txBody>
      </p:sp>
      <p:sp>
        <p:nvSpPr>
          <p:cNvPr id="24584" name="Rectangle 8"/>
          <p:cNvSpPr>
            <a:spLocks noChangeArrowheads="1"/>
          </p:cNvSpPr>
          <p:nvPr/>
        </p:nvSpPr>
        <p:spPr bwMode="auto">
          <a:xfrm>
            <a:off x="1828800" y="2057400"/>
            <a:ext cx="2286000" cy="1676400"/>
          </a:xfrm>
          <a:prstGeom prst="rect">
            <a:avLst/>
          </a:prstGeom>
          <a:noFill/>
          <a:ln w="28575">
            <a:solidFill>
              <a:schemeClr val="folHlink"/>
            </a:solidFill>
            <a:miter lim="800000"/>
            <a:headEnd/>
            <a:tailEnd/>
          </a:ln>
        </p:spPr>
        <p:txBody>
          <a:bodyPr wrap="none" anchor="ctr"/>
          <a:lstStyle/>
          <a:p>
            <a:endParaRPr lang="ar-EG"/>
          </a:p>
        </p:txBody>
      </p:sp>
      <p:sp>
        <p:nvSpPr>
          <p:cNvPr id="24585" name="Rectangle 9"/>
          <p:cNvSpPr>
            <a:spLocks noChangeArrowheads="1"/>
          </p:cNvSpPr>
          <p:nvPr/>
        </p:nvSpPr>
        <p:spPr bwMode="auto">
          <a:xfrm>
            <a:off x="5486400" y="2286000"/>
            <a:ext cx="2286000" cy="1676400"/>
          </a:xfrm>
          <a:prstGeom prst="rect">
            <a:avLst/>
          </a:prstGeom>
          <a:noFill/>
          <a:ln w="28575">
            <a:solidFill>
              <a:schemeClr val="folHlink"/>
            </a:solidFill>
            <a:miter lim="800000"/>
            <a:headEnd/>
            <a:tailEnd/>
          </a:ln>
        </p:spPr>
        <p:txBody>
          <a:bodyPr wrap="none" anchor="ctr"/>
          <a:lstStyle/>
          <a:p>
            <a:endParaRPr lang="ar-EG"/>
          </a:p>
        </p:txBody>
      </p:sp>
      <p:sp>
        <p:nvSpPr>
          <p:cNvPr id="24586" name="Rectangle 10"/>
          <p:cNvSpPr>
            <a:spLocks noChangeArrowheads="1"/>
          </p:cNvSpPr>
          <p:nvPr/>
        </p:nvSpPr>
        <p:spPr bwMode="auto">
          <a:xfrm>
            <a:off x="3581400" y="4343400"/>
            <a:ext cx="2286000" cy="1676400"/>
          </a:xfrm>
          <a:prstGeom prst="rect">
            <a:avLst/>
          </a:prstGeom>
          <a:noFill/>
          <a:ln w="28575">
            <a:solidFill>
              <a:schemeClr val="folHlink"/>
            </a:solidFill>
            <a:miter lim="800000"/>
            <a:headEnd/>
            <a:tailEnd/>
          </a:ln>
        </p:spPr>
        <p:txBody>
          <a:bodyPr wrap="none" anchor="ctr"/>
          <a:lstStyle/>
          <a:p>
            <a:endParaRPr lang="ar-EG"/>
          </a:p>
        </p:txBody>
      </p:sp>
      <p:sp>
        <p:nvSpPr>
          <p:cNvPr id="132107" name="AutoShape 11"/>
          <p:cNvSpPr>
            <a:spLocks noChangeArrowheads="1"/>
          </p:cNvSpPr>
          <p:nvPr/>
        </p:nvSpPr>
        <p:spPr bwMode="auto">
          <a:xfrm>
            <a:off x="7391400" y="609600"/>
            <a:ext cx="914400" cy="838200"/>
          </a:xfrm>
          <a:prstGeom prst="star5">
            <a:avLst/>
          </a:prstGeom>
          <a:solidFill>
            <a:schemeClr val="hlink"/>
          </a:solidFill>
          <a:ln w="9525">
            <a:solidFill>
              <a:schemeClr val="bg1"/>
            </a:solidFill>
            <a:miter lim="800000"/>
            <a:headEnd/>
            <a:tailEnd/>
          </a:ln>
          <a:effectLst/>
        </p:spPr>
        <p:txBody>
          <a:bodyPr wrap="none" anchor="ctr"/>
          <a:lstStyle/>
          <a:p>
            <a:pPr>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Investigations</a:t>
            </a:r>
            <a:endParaRPr lang="ar-EG" dirty="0"/>
          </a:p>
        </p:txBody>
      </p:sp>
      <p:sp>
        <p:nvSpPr>
          <p:cNvPr id="3" name="Content Placeholder 2"/>
          <p:cNvSpPr>
            <a:spLocks noGrp="1"/>
          </p:cNvSpPr>
          <p:nvPr>
            <p:ph idx="1"/>
          </p:nvPr>
        </p:nvSpPr>
        <p:spPr/>
        <p:txBody>
          <a:bodyPr>
            <a:normAutofit fontScale="92500" lnSpcReduction="10000"/>
          </a:bodyPr>
          <a:lstStyle/>
          <a:p>
            <a:pPr>
              <a:defRPr/>
            </a:pPr>
            <a:r>
              <a:rPr lang="en-US" altLang="zh-CN" i="1" dirty="0">
                <a:solidFill>
                  <a:srgbClr val="FF0000"/>
                </a:solidFill>
              </a:rPr>
              <a:t>Liver function </a:t>
            </a:r>
          </a:p>
          <a:p>
            <a:pPr lvl="1">
              <a:defRPr/>
            </a:pPr>
            <a:r>
              <a:rPr lang="en-US" altLang="zh-CN" sz="2400" dirty="0" smtClean="0"/>
              <a:t>Serum transaminase : </a:t>
            </a:r>
            <a:r>
              <a:rPr lang="en-US" altLang="zh-CN" sz="2000" dirty="0" smtClean="0"/>
              <a:t>ALT(alanine </a:t>
            </a:r>
            <a:r>
              <a:rPr lang="en-US" altLang="zh-CN" sz="2000" dirty="0" err="1" smtClean="0"/>
              <a:t>transferase</a:t>
            </a:r>
            <a:r>
              <a:rPr lang="en-US" altLang="zh-CN" sz="2000" dirty="0" smtClean="0"/>
              <a:t>) </a:t>
            </a:r>
            <a:r>
              <a:rPr lang="en-US" altLang="zh-CN" sz="2000" b="1" dirty="0" smtClean="0">
                <a:ea typeface="华文中宋" pitchFamily="2" charset="-122"/>
              </a:rPr>
              <a:t>↑</a:t>
            </a:r>
          </a:p>
          <a:p>
            <a:pPr lvl="2">
              <a:defRPr/>
            </a:pPr>
            <a:r>
              <a:rPr lang="en-US" altLang="zh-CN" sz="2000" dirty="0" smtClean="0">
                <a:ea typeface="华文中宋" pitchFamily="2" charset="-122"/>
              </a:rPr>
              <a:t>AST(</a:t>
            </a:r>
            <a:r>
              <a:rPr lang="en-US" altLang="zh-CN" sz="2000" dirty="0" err="1" smtClean="0">
                <a:ea typeface="华文中宋" pitchFamily="2" charset="-122"/>
              </a:rPr>
              <a:t>aspartase</a:t>
            </a:r>
            <a:r>
              <a:rPr lang="en-US" altLang="zh-CN" sz="2000" dirty="0" smtClean="0">
                <a:ea typeface="华文中宋" pitchFamily="2" charset="-122"/>
              </a:rPr>
              <a:t> </a:t>
            </a:r>
            <a:r>
              <a:rPr lang="en-US" altLang="zh-CN" sz="2000" dirty="0" err="1" smtClean="0">
                <a:ea typeface="华文中宋" pitchFamily="2" charset="-122"/>
              </a:rPr>
              <a:t>transferase</a:t>
            </a:r>
            <a:r>
              <a:rPr lang="en-US" altLang="zh-CN" sz="2000" dirty="0" smtClean="0">
                <a:ea typeface="华文中宋" pitchFamily="2" charset="-122"/>
              </a:rPr>
              <a:t>) </a:t>
            </a:r>
            <a:r>
              <a:rPr lang="en-US" altLang="zh-CN" sz="2000" b="1" dirty="0" smtClean="0">
                <a:ea typeface="华文中宋" pitchFamily="2" charset="-122"/>
              </a:rPr>
              <a:t>↑</a:t>
            </a:r>
          </a:p>
          <a:p>
            <a:pPr marL="403225" lvl="1" indent="0">
              <a:buFont typeface="Verdana" pitchFamily="34" charset="0"/>
              <a:buNone/>
              <a:defRPr/>
            </a:pPr>
            <a:r>
              <a:rPr lang="en-US" altLang="zh-CN" sz="2000" b="1" dirty="0">
                <a:ea typeface="华文中宋" pitchFamily="2" charset="-122"/>
              </a:rPr>
              <a:t> </a:t>
            </a:r>
            <a:r>
              <a:rPr lang="en-US" altLang="zh-CN" sz="2400" dirty="0">
                <a:ea typeface="华文中宋" pitchFamily="2" charset="-122"/>
              </a:rPr>
              <a:t> </a:t>
            </a:r>
            <a:r>
              <a:rPr lang="en-US" altLang="zh-CN" sz="2000" dirty="0" smtClean="0">
                <a:ea typeface="华文中宋" pitchFamily="2" charset="-122"/>
              </a:rPr>
              <a:t>Albumin </a:t>
            </a:r>
            <a:r>
              <a:rPr lang="en-US" altLang="zh-CN" sz="2000" b="1" dirty="0" smtClean="0">
                <a:ea typeface="华文中宋" pitchFamily="2" charset="-122"/>
              </a:rPr>
              <a:t> </a:t>
            </a:r>
            <a:endParaRPr lang="en-US" altLang="zh-CN" sz="2000" dirty="0" smtClean="0">
              <a:ea typeface="华文中宋" pitchFamily="2" charset="-122"/>
            </a:endParaRPr>
          </a:p>
          <a:p>
            <a:pPr lvl="1">
              <a:defRPr/>
            </a:pPr>
            <a:r>
              <a:rPr lang="en-US" altLang="zh-CN" sz="2400" dirty="0" smtClean="0">
                <a:ea typeface="华文中宋" pitchFamily="2" charset="-122"/>
              </a:rPr>
              <a:t>Bilirubin </a:t>
            </a:r>
          </a:p>
          <a:p>
            <a:pPr lvl="1">
              <a:defRPr/>
            </a:pPr>
            <a:r>
              <a:rPr lang="en-US" altLang="zh-CN" sz="2400" dirty="0" err="1" smtClean="0">
                <a:ea typeface="华文中宋" pitchFamily="2" charset="-122"/>
              </a:rPr>
              <a:t>Prothrombin</a:t>
            </a:r>
            <a:r>
              <a:rPr lang="en-US" altLang="zh-CN" sz="2400" dirty="0" smtClean="0">
                <a:ea typeface="华文中宋" pitchFamily="2" charset="-122"/>
              </a:rPr>
              <a:t> time</a:t>
            </a:r>
          </a:p>
          <a:p>
            <a:pPr marL="365125" lvl="1" indent="-282575">
              <a:spcBef>
                <a:spcPts val="600"/>
              </a:spcBef>
              <a:buSzPct val="80000"/>
              <a:buFont typeface="Wingdings 2" pitchFamily="18" charset="2"/>
              <a:buChar char=""/>
              <a:defRPr/>
            </a:pPr>
            <a:r>
              <a:rPr lang="en-US" altLang="zh-CN" sz="3200" i="1" dirty="0">
                <a:solidFill>
                  <a:srgbClr val="FF0000"/>
                </a:solidFill>
              </a:rPr>
              <a:t>Detection of the markers of hepatitis virus </a:t>
            </a:r>
          </a:p>
          <a:p>
            <a:pPr>
              <a:defRPr/>
            </a:pPr>
            <a:r>
              <a:rPr lang="en-US" altLang="zh-CN" i="1" dirty="0">
                <a:solidFill>
                  <a:srgbClr val="FF0000"/>
                </a:solidFill>
              </a:rPr>
              <a:t>Ultra-sound examination </a:t>
            </a:r>
          </a:p>
          <a:p>
            <a:pPr>
              <a:defRPr/>
            </a:pPr>
            <a:r>
              <a:rPr lang="fr-FR" altLang="en-US" i="1" dirty="0" err="1">
                <a:solidFill>
                  <a:srgbClr val="FF0000"/>
                </a:solidFill>
              </a:rPr>
              <a:t>FibroScan</a:t>
            </a:r>
            <a:r>
              <a:rPr lang="fr-FR" altLang="en-US" i="1" dirty="0">
                <a:solidFill>
                  <a:srgbClr val="FF0000"/>
                </a:solidFill>
              </a:rPr>
              <a:t>-Non-invasive test of </a:t>
            </a:r>
            <a:r>
              <a:rPr lang="fr-FR" altLang="en-US" i="1" dirty="0" err="1">
                <a:solidFill>
                  <a:srgbClr val="FF0000"/>
                </a:solidFill>
              </a:rPr>
              <a:t>liver</a:t>
            </a:r>
            <a:r>
              <a:rPr lang="fr-FR" altLang="en-US" i="1" dirty="0">
                <a:solidFill>
                  <a:srgbClr val="FF0000"/>
                </a:solidFill>
              </a:rPr>
              <a:t> </a:t>
            </a:r>
            <a:r>
              <a:rPr lang="fr-FR" altLang="en-US" i="1" dirty="0" err="1">
                <a:solidFill>
                  <a:srgbClr val="FF0000"/>
                </a:solidFill>
              </a:rPr>
              <a:t>fibrosis</a:t>
            </a:r>
            <a:endParaRPr lang="en-US" altLang="zh-CN" i="1" dirty="0">
              <a:solidFill>
                <a:srgbClr val="FF0000"/>
              </a:solidFill>
            </a:endParaRPr>
          </a:p>
          <a:p>
            <a:pPr>
              <a:defRPr/>
            </a:pPr>
            <a:r>
              <a:rPr lang="en-US" altLang="zh-CN" i="1" dirty="0">
                <a:solidFill>
                  <a:srgbClr val="FF0000"/>
                </a:solidFill>
              </a:rPr>
              <a:t>Liver biopsy </a:t>
            </a:r>
          </a:p>
          <a:p>
            <a:pPr lvl="1">
              <a:defRPr/>
            </a:pPr>
            <a:endParaRPr lang="en-US" altLang="zh-CN" sz="2400" dirty="0" smtClean="0">
              <a:ea typeface="华文中宋" pitchFamily="2" charset="-122"/>
            </a:endParaRPr>
          </a:p>
          <a:p>
            <a:pPr marL="657225" lvl="2" indent="0">
              <a:buFont typeface="Wingdings 2" pitchFamily="18" charset="2"/>
              <a:buNone/>
              <a:defRPr/>
            </a:pPr>
            <a:endParaRPr lang="en-US" altLang="zh-CN" sz="2000" dirty="0" smtClean="0">
              <a:ea typeface="华文中宋" pitchFamily="2" charset="-122"/>
            </a:endParaRPr>
          </a:p>
          <a:p>
            <a:pPr>
              <a:defRPr/>
            </a:pPr>
            <a:endParaRPr lang="ar-EG"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77000"/>
          </a:xfrm>
        </p:spPr>
        <p:txBody>
          <a:bodyPr>
            <a:normAutofit fontScale="92500"/>
          </a:bodyPr>
          <a:lstStyle/>
          <a:p>
            <a:pPr rtl="1">
              <a:buNone/>
            </a:pPr>
            <a:r>
              <a:rPr lang="en-US" b="1" u="sng" dirty="0" smtClean="0"/>
              <a:t>Treatment </a:t>
            </a:r>
            <a:endParaRPr lang="en-US" dirty="0" smtClean="0"/>
          </a:p>
          <a:p>
            <a:pPr rtl="1">
              <a:buNone/>
            </a:pPr>
            <a:r>
              <a:rPr lang="en-US" b="1" dirty="0" smtClean="0"/>
              <a:t> A-  Stop drugs.</a:t>
            </a:r>
          </a:p>
          <a:p>
            <a:pPr rtl="1">
              <a:buNone/>
            </a:pPr>
            <a:r>
              <a:rPr lang="en-US" b="1" dirty="0" smtClean="0"/>
              <a:t>B- treatment of upper GIT bleeding:</a:t>
            </a:r>
          </a:p>
          <a:p>
            <a:pPr rtl="1">
              <a:buNone/>
            </a:pPr>
            <a:r>
              <a:rPr lang="en-US" b="1" dirty="0" smtClean="0"/>
              <a:t>Definition: </a:t>
            </a:r>
            <a:r>
              <a:rPr lang="en-US" dirty="0" smtClean="0"/>
              <a:t>bleeding occur from upper portion  of GIT usually (esophagus, stomach, duodenum ) due to: </a:t>
            </a:r>
          </a:p>
          <a:p>
            <a:pPr rtl="1">
              <a:buNone/>
            </a:pPr>
            <a:r>
              <a:rPr lang="en-US" dirty="0" smtClean="0"/>
              <a:t>( rupture esophageal </a:t>
            </a:r>
            <a:r>
              <a:rPr lang="en-US" dirty="0" err="1" smtClean="0"/>
              <a:t>varices</a:t>
            </a:r>
            <a:r>
              <a:rPr lang="en-US" dirty="0" smtClean="0"/>
              <a:t>, peptic ulcer (</a:t>
            </a:r>
            <a:r>
              <a:rPr lang="en-US" dirty="0" err="1" smtClean="0"/>
              <a:t>gastroduodenal</a:t>
            </a:r>
            <a:r>
              <a:rPr lang="en-US" dirty="0" smtClean="0"/>
              <a:t> ), systemic cause as NSAID).</a:t>
            </a:r>
          </a:p>
          <a:p>
            <a:pPr rtl="1">
              <a:buNone/>
            </a:pPr>
            <a:r>
              <a:rPr lang="en-US" b="1" dirty="0" smtClean="0"/>
              <a:t>Clinical picture:</a:t>
            </a:r>
          </a:p>
          <a:p>
            <a:pPr rtl="1">
              <a:buNone/>
            </a:pPr>
            <a:r>
              <a:rPr lang="en-US" dirty="0" smtClean="0"/>
              <a:t>*Overt bleeding in the form of </a:t>
            </a:r>
            <a:r>
              <a:rPr lang="en-US" dirty="0" err="1" smtClean="0"/>
              <a:t>hematemesis</a:t>
            </a:r>
            <a:r>
              <a:rPr lang="en-US" dirty="0" smtClean="0"/>
              <a:t> and </a:t>
            </a:r>
            <a:r>
              <a:rPr lang="en-US" dirty="0" err="1" smtClean="0"/>
              <a:t>melena</a:t>
            </a:r>
            <a:r>
              <a:rPr lang="en-US" dirty="0" smtClean="0"/>
              <a:t>.</a:t>
            </a:r>
          </a:p>
          <a:p>
            <a:pPr>
              <a:buNone/>
            </a:pPr>
            <a:r>
              <a:rPr lang="en-US" dirty="0" smtClean="0"/>
              <a:t>*occult blood in the stool which can lead to iron deficiency </a:t>
            </a:r>
            <a:r>
              <a:rPr lang="en-US" dirty="0" err="1" smtClean="0"/>
              <a:t>anaemia</a:t>
            </a:r>
            <a:r>
              <a:rPr lang="en-US" dirty="0" smtClean="0"/>
              <a:t>.</a:t>
            </a:r>
            <a:endParaRPr lang="ar-EG"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7500" lnSpcReduction="20000"/>
          </a:bodyPr>
          <a:lstStyle/>
          <a:p>
            <a:pPr rtl="1">
              <a:buNone/>
            </a:pPr>
            <a:r>
              <a:rPr lang="en-US" dirty="0" smtClean="0"/>
              <a:t>Treatment:</a:t>
            </a:r>
          </a:p>
          <a:p>
            <a:pPr rtl="1">
              <a:buNone/>
            </a:pPr>
            <a:r>
              <a:rPr lang="en-US" dirty="0" smtClean="0"/>
              <a:t>A)-  Stop acute bleeding:</a:t>
            </a:r>
          </a:p>
          <a:p>
            <a:pPr>
              <a:buFontTx/>
              <a:buNone/>
            </a:pPr>
            <a:r>
              <a:rPr lang="en-US" dirty="0" smtClean="0"/>
              <a:t>*Urgent hospitalization, complete bed rest with head lower down with warmth.</a:t>
            </a:r>
          </a:p>
          <a:p>
            <a:pPr>
              <a:buFontTx/>
              <a:buNone/>
            </a:pPr>
            <a:r>
              <a:rPr lang="en-US" dirty="0" smtClean="0"/>
              <a:t> *</a:t>
            </a:r>
            <a:r>
              <a:rPr lang="en-US" altLang="en-US" b="1" dirty="0" smtClean="0"/>
              <a:t>Monitor the vitals signs and Pass I/V line.</a:t>
            </a:r>
            <a:endParaRPr lang="en-US" dirty="0" smtClean="0"/>
          </a:p>
          <a:p>
            <a:pPr rtl="1">
              <a:buNone/>
            </a:pPr>
            <a:r>
              <a:rPr lang="en-US" dirty="0" smtClean="0"/>
              <a:t>* Fresh blood transfusion to supply deficient clotting factors and avoid stored blood which contain ammonia</a:t>
            </a:r>
          </a:p>
          <a:p>
            <a:pPr rtl="1">
              <a:buNone/>
            </a:pPr>
            <a:r>
              <a:rPr lang="en-US" dirty="0" smtClean="0"/>
              <a:t>(may be packed RBCs to maximize O2 delivery)</a:t>
            </a:r>
          </a:p>
          <a:p>
            <a:pPr rtl="1">
              <a:buNone/>
            </a:pPr>
            <a:r>
              <a:rPr lang="en-US" dirty="0" smtClean="0"/>
              <a:t>(don’t give plasma expander which produce dilution of blood coagulation constituents so, increasing bleeding tendency).</a:t>
            </a:r>
          </a:p>
          <a:p>
            <a:pPr rtl="1">
              <a:buNone/>
            </a:pPr>
            <a:r>
              <a:rPr lang="en-US" altLang="en-US" b="1" dirty="0" smtClean="0"/>
              <a:t> *FFP( Fresh Frozen Plasma) can be given  in case of thrombocytopenia.</a:t>
            </a:r>
            <a:endParaRPr lang="en-US" dirty="0" smtClean="0"/>
          </a:p>
          <a:p>
            <a:pPr rtl="1">
              <a:buNone/>
            </a:pPr>
            <a:r>
              <a:rPr lang="ar-EG" dirty="0" smtClean="0"/>
              <a:t> </a:t>
            </a:r>
            <a:r>
              <a:rPr lang="en-US" dirty="0" smtClean="0"/>
              <a:t> *After restoring blood volume , take blood sample for (clotting and bleeding time and for level of </a:t>
            </a:r>
            <a:r>
              <a:rPr lang="en-US" dirty="0" err="1" smtClean="0"/>
              <a:t>createnine</a:t>
            </a:r>
            <a:r>
              <a:rPr lang="en-US" dirty="0" smtClean="0"/>
              <a:t> for acute renal failure).</a:t>
            </a:r>
          </a:p>
          <a:p>
            <a:pPr>
              <a:buNone/>
            </a:pPr>
            <a:r>
              <a:rPr lang="en-US" dirty="0" smtClean="0"/>
              <a:t>*Vitamin K  (IM) to </a:t>
            </a:r>
            <a:r>
              <a:rPr lang="en-US" dirty="0" err="1" smtClean="0"/>
              <a:t>crrect</a:t>
            </a:r>
            <a:r>
              <a:rPr lang="en-US" dirty="0" smtClean="0"/>
              <a:t> </a:t>
            </a:r>
            <a:r>
              <a:rPr lang="en-US" dirty="0" err="1" smtClean="0"/>
              <a:t>hypoprothrominaemia</a:t>
            </a:r>
            <a:r>
              <a:rPr lang="en-US" dirty="0" smtClean="0"/>
              <a:t>) , recombinant activated factor </a:t>
            </a:r>
            <a:r>
              <a:rPr lang="en-US" dirty="0" err="1" smtClean="0"/>
              <a:t>factor</a:t>
            </a:r>
            <a:r>
              <a:rPr lang="en-US" dirty="0" smtClean="0"/>
              <a:t> 8 to augment initiation of coagulation and intensify thrombin effect at site of injury without  affecting clotting cascade elsewhere.</a:t>
            </a:r>
            <a:endParaRPr lang="ar-EG"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686800" cy="6705600"/>
          </a:xfrm>
        </p:spPr>
        <p:txBody>
          <a:bodyPr>
            <a:normAutofit fontScale="92500"/>
          </a:bodyPr>
          <a:lstStyle/>
          <a:p>
            <a:pPr rtl="1">
              <a:buNone/>
            </a:pPr>
            <a:r>
              <a:rPr lang="en-US" dirty="0" smtClean="0"/>
              <a:t>*Suction of blood from the stomach  then gastric </a:t>
            </a:r>
            <a:r>
              <a:rPr lang="en-US" dirty="0" err="1" smtClean="0"/>
              <a:t>lavage</a:t>
            </a:r>
            <a:r>
              <a:rPr lang="en-US" dirty="0" smtClean="0"/>
              <a:t> with cold saline.</a:t>
            </a:r>
          </a:p>
          <a:p>
            <a:pPr rtl="1">
              <a:buNone/>
            </a:pPr>
            <a:r>
              <a:rPr lang="en-US" dirty="0" smtClean="0"/>
              <a:t>*Sedative (if needed give </a:t>
            </a:r>
            <a:r>
              <a:rPr lang="en-US" dirty="0" err="1" smtClean="0"/>
              <a:t>oxazepam</a:t>
            </a:r>
            <a:r>
              <a:rPr lang="en-US" dirty="0" smtClean="0"/>
              <a:t> not diazepam), never morphine.</a:t>
            </a:r>
          </a:p>
          <a:p>
            <a:pPr rtl="1">
              <a:buNone/>
            </a:pPr>
            <a:r>
              <a:rPr lang="en-US" dirty="0" smtClean="0"/>
              <a:t>*Ranitidine I.V.: aim is decrease  stomach PH </a:t>
            </a:r>
            <a:r>
              <a:rPr lang="en-US" altLang="en-US" b="1" dirty="0" smtClean="0"/>
              <a:t>to reduce gastric irritation</a:t>
            </a:r>
            <a:r>
              <a:rPr lang="en-US" dirty="0" smtClean="0"/>
              <a:t> and so, decrease frequency of stress induced mucosal lesions ( surgery , </a:t>
            </a:r>
            <a:r>
              <a:rPr lang="en-US" dirty="0" err="1" smtClean="0"/>
              <a:t>truma</a:t>
            </a:r>
            <a:r>
              <a:rPr lang="en-US" dirty="0" smtClean="0"/>
              <a:t>, burn , </a:t>
            </a:r>
            <a:r>
              <a:rPr lang="en-US" dirty="0" err="1" smtClean="0"/>
              <a:t>haeorrhage</a:t>
            </a:r>
            <a:r>
              <a:rPr lang="en-US" dirty="0" smtClean="0"/>
              <a:t>…_)</a:t>
            </a:r>
          </a:p>
          <a:p>
            <a:pPr rtl="1">
              <a:buNone/>
            </a:pPr>
            <a:r>
              <a:rPr lang="en-US" dirty="0" smtClean="0"/>
              <a:t>*Emergency endoscopy: its aim to detect blood origin , exclude bleeding  peptic ulcer from other causes.   </a:t>
            </a:r>
          </a:p>
          <a:p>
            <a:pPr rtl="1">
              <a:buNone/>
            </a:pPr>
            <a:r>
              <a:rPr lang="en-US" b="1" u="sng" dirty="0" smtClean="0"/>
              <a:t>* Drug treatment:</a:t>
            </a:r>
            <a:endParaRPr lang="en-US" dirty="0" smtClean="0"/>
          </a:p>
          <a:p>
            <a:pPr rtl="1">
              <a:buNone/>
            </a:pPr>
            <a:r>
              <a:rPr lang="en-US" dirty="0" smtClean="0"/>
              <a:t>Only used to control acute bleeding from rupture esophageal </a:t>
            </a:r>
            <a:r>
              <a:rPr lang="en-US" dirty="0" err="1" smtClean="0"/>
              <a:t>varices</a:t>
            </a:r>
            <a:r>
              <a:rPr lang="en-US" dirty="0" smtClean="0"/>
              <a:t> due to portal hypertension  </a:t>
            </a:r>
            <a:r>
              <a:rPr lang="en-US" dirty="0" err="1" smtClean="0"/>
              <a:t>e.g</a:t>
            </a:r>
            <a:r>
              <a:rPr lang="en-US" dirty="0" smtClean="0"/>
              <a:t> :</a:t>
            </a:r>
          </a:p>
          <a:p>
            <a:endParaRPr lang="ar-EG"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705600"/>
          </a:xfrm>
        </p:spPr>
        <p:txBody>
          <a:bodyPr>
            <a:normAutofit fontScale="85000" lnSpcReduction="20000"/>
          </a:bodyPr>
          <a:lstStyle/>
          <a:p>
            <a:pPr rtl="1">
              <a:buNone/>
            </a:pPr>
            <a:r>
              <a:rPr lang="en-US" b="1" dirty="0" smtClean="0"/>
              <a:t>1-  Vasopressin: (via V1 receptors):</a:t>
            </a:r>
            <a:endParaRPr lang="en-US" dirty="0" smtClean="0"/>
          </a:p>
          <a:p>
            <a:pPr rtl="1">
              <a:buNone/>
            </a:pPr>
            <a:r>
              <a:rPr lang="en-US" dirty="0" smtClean="0"/>
              <a:t> Mechanism of action:</a:t>
            </a:r>
          </a:p>
          <a:p>
            <a:pPr rtl="1">
              <a:buNone/>
            </a:pPr>
            <a:r>
              <a:rPr lang="en-US" dirty="0" smtClean="0"/>
              <a:t>*V.C of </a:t>
            </a:r>
            <a:r>
              <a:rPr lang="en-US" dirty="0" err="1" smtClean="0"/>
              <a:t>splanchnic</a:t>
            </a:r>
            <a:r>
              <a:rPr lang="en-US" dirty="0" smtClean="0"/>
              <a:t> blood vessels so, decreasing  blood inflow  and decrease </a:t>
            </a:r>
            <a:r>
              <a:rPr lang="en-US" dirty="0" err="1" smtClean="0"/>
              <a:t>intravariceal</a:t>
            </a:r>
            <a:r>
              <a:rPr lang="en-US" dirty="0" smtClean="0"/>
              <a:t> blood flow.</a:t>
            </a:r>
          </a:p>
          <a:p>
            <a:pPr rtl="1">
              <a:buNone/>
            </a:pPr>
            <a:r>
              <a:rPr lang="en-US" dirty="0" smtClean="0"/>
              <a:t>*contraction of esophageal musculature so, collapsing of </a:t>
            </a:r>
            <a:r>
              <a:rPr lang="en-US" dirty="0" err="1" smtClean="0"/>
              <a:t>varices</a:t>
            </a:r>
            <a:r>
              <a:rPr lang="en-US" dirty="0" smtClean="0"/>
              <a:t>.</a:t>
            </a:r>
          </a:p>
          <a:p>
            <a:pPr rtl="1">
              <a:buNone/>
            </a:pPr>
            <a:r>
              <a:rPr lang="en-US" dirty="0" smtClean="0"/>
              <a:t>*contraction of intestine so, get rid of blood in the bowel.</a:t>
            </a:r>
          </a:p>
          <a:p>
            <a:pPr rtl="1">
              <a:buNone/>
            </a:pPr>
            <a:r>
              <a:rPr lang="en-US" dirty="0" smtClean="0"/>
              <a:t>*V.C of other blood vessels (systemic so, increasing blood pressure ,  coronary so, producing angina pain, etc….)</a:t>
            </a:r>
          </a:p>
          <a:p>
            <a:pPr rtl="1">
              <a:buNone/>
            </a:pPr>
            <a:r>
              <a:rPr lang="en-US" dirty="0" smtClean="0"/>
              <a:t>* </a:t>
            </a:r>
            <a:r>
              <a:rPr lang="en-US" dirty="0" err="1" smtClean="0"/>
              <a:t>Spasmogenic</a:t>
            </a:r>
            <a:r>
              <a:rPr lang="en-US" dirty="0" smtClean="0"/>
              <a:t> to other SMF, as uterus leading to its contraction (abortion in pregnant female).</a:t>
            </a:r>
          </a:p>
          <a:p>
            <a:pPr rtl="1">
              <a:buNone/>
            </a:pPr>
            <a:r>
              <a:rPr lang="en-US" dirty="0" smtClean="0"/>
              <a:t>Side effects:</a:t>
            </a:r>
          </a:p>
          <a:p>
            <a:pPr rtl="1">
              <a:buNone/>
            </a:pPr>
            <a:r>
              <a:rPr lang="en-US" dirty="0" smtClean="0"/>
              <a:t>-Abdominal colic, facial pallor, and bowel evacuation (active drug).</a:t>
            </a:r>
          </a:p>
          <a:p>
            <a:pPr rtl="1">
              <a:buNone/>
            </a:pPr>
            <a:r>
              <a:rPr lang="en-US" dirty="0" smtClean="0"/>
              <a:t>-PPT myocardial ischemia.</a:t>
            </a:r>
          </a:p>
          <a:p>
            <a:pPr rtl="1">
              <a:buNone/>
            </a:pPr>
            <a:r>
              <a:rPr lang="en-US" dirty="0" smtClean="0"/>
              <a:t>- abortion in pregnant female.</a:t>
            </a:r>
          </a:p>
          <a:p>
            <a:pPr>
              <a:buNone/>
            </a:pPr>
            <a:r>
              <a:rPr lang="en-US" dirty="0" smtClean="0"/>
              <a:t>-</a:t>
            </a:r>
            <a:r>
              <a:rPr lang="en-US" dirty="0" err="1" smtClean="0"/>
              <a:t>antidiuretic</a:t>
            </a:r>
            <a:r>
              <a:rPr lang="en-US" dirty="0" smtClean="0"/>
              <a:t> action.</a:t>
            </a:r>
            <a:endParaRPr lang="ar-EG"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00800"/>
          </a:xfrm>
        </p:spPr>
        <p:txBody>
          <a:bodyPr>
            <a:normAutofit fontScale="92500" lnSpcReduction="20000"/>
          </a:bodyPr>
          <a:lstStyle/>
          <a:p>
            <a:pPr rtl="1">
              <a:buNone/>
            </a:pPr>
            <a:r>
              <a:rPr lang="en-US" b="1" dirty="0" smtClean="0"/>
              <a:t>2-Glypressin (given bolus):</a:t>
            </a:r>
            <a:endParaRPr lang="en-US" dirty="0" smtClean="0"/>
          </a:p>
          <a:p>
            <a:pPr rtl="1">
              <a:buNone/>
            </a:pPr>
            <a:r>
              <a:rPr lang="en-US" dirty="0" smtClean="0"/>
              <a:t>Vasopressin is released from it over several hours in amounts beneficial to decrease portal venous pressure without systemic side effects.</a:t>
            </a:r>
          </a:p>
          <a:p>
            <a:pPr rtl="1">
              <a:buNone/>
            </a:pPr>
            <a:r>
              <a:rPr lang="en-US" b="1" dirty="0" smtClean="0"/>
              <a:t>3-Terlipressin</a:t>
            </a:r>
            <a:r>
              <a:rPr lang="en-US" dirty="0" smtClean="0"/>
              <a:t>:</a:t>
            </a:r>
          </a:p>
          <a:p>
            <a:pPr rtl="1">
              <a:buNone/>
            </a:pPr>
            <a:r>
              <a:rPr lang="en-US" dirty="0" smtClean="0"/>
              <a:t>Same as vasopressin with slow release  with long t1/2 but higher tissue penetration than vasopressin.</a:t>
            </a:r>
          </a:p>
          <a:p>
            <a:pPr rtl="1">
              <a:buNone/>
            </a:pPr>
            <a:r>
              <a:rPr lang="en-US" b="1" dirty="0" smtClean="0"/>
              <a:t>4- </a:t>
            </a:r>
            <a:r>
              <a:rPr lang="en-US" b="1" dirty="0" err="1" smtClean="0"/>
              <a:t>Somatostatin</a:t>
            </a:r>
            <a:r>
              <a:rPr lang="en-US" b="1" dirty="0" smtClean="0"/>
              <a:t>:</a:t>
            </a:r>
            <a:endParaRPr lang="en-US" dirty="0" smtClean="0"/>
          </a:p>
          <a:p>
            <a:pPr rtl="1">
              <a:buNone/>
            </a:pPr>
            <a:r>
              <a:rPr lang="en-US" dirty="0" smtClean="0"/>
              <a:t>Has short  t1/2  so its analogues (</a:t>
            </a:r>
            <a:r>
              <a:rPr lang="en-US" dirty="0" err="1" smtClean="0"/>
              <a:t>octereotide</a:t>
            </a:r>
            <a:r>
              <a:rPr lang="en-US" dirty="0" smtClean="0"/>
              <a:t>,,….) are used .</a:t>
            </a:r>
          </a:p>
          <a:p>
            <a:pPr rtl="1">
              <a:buNone/>
            </a:pPr>
            <a:r>
              <a:rPr lang="en-US" dirty="0" smtClean="0"/>
              <a:t>It decreases hepatic blood flow, portal pressure in patient with cirrhosis with no alteration of systemic blood pressure.</a:t>
            </a:r>
          </a:p>
          <a:p>
            <a:pPr rtl="1">
              <a:buNone/>
            </a:pPr>
            <a:r>
              <a:rPr lang="en-US" dirty="0" smtClean="0"/>
              <a:t>It  causes of </a:t>
            </a:r>
            <a:r>
              <a:rPr lang="en-US" dirty="0" err="1" smtClean="0"/>
              <a:t>v.c</a:t>
            </a:r>
            <a:r>
              <a:rPr lang="en-US" dirty="0" smtClean="0"/>
              <a:t> of collateral vessels feeding </a:t>
            </a:r>
            <a:r>
              <a:rPr lang="en-US" dirty="0" err="1" smtClean="0"/>
              <a:t>varices</a:t>
            </a:r>
            <a:r>
              <a:rPr lang="en-US" dirty="0" smtClean="0"/>
              <a:t>. </a:t>
            </a:r>
          </a:p>
          <a:p>
            <a:endParaRPr lang="ar-EG"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fontScale="62500" lnSpcReduction="20000"/>
          </a:bodyPr>
          <a:lstStyle/>
          <a:p>
            <a:pPr rtl="1">
              <a:buNone/>
            </a:pPr>
            <a:r>
              <a:rPr lang="en-US" b="1" dirty="0" smtClean="0"/>
              <a:t>*Non drug therapy for ROV</a:t>
            </a:r>
            <a:r>
              <a:rPr lang="en-US" dirty="0" smtClean="0"/>
              <a:t>: </a:t>
            </a:r>
          </a:p>
          <a:p>
            <a:pPr rtl="1">
              <a:buNone/>
            </a:pPr>
            <a:r>
              <a:rPr lang="en-US" dirty="0" smtClean="0"/>
              <a:t>*</a:t>
            </a:r>
            <a:r>
              <a:rPr lang="en-US" dirty="0" err="1" smtClean="0"/>
              <a:t>Sclerotherapy</a:t>
            </a:r>
            <a:r>
              <a:rPr lang="en-US" dirty="0" smtClean="0"/>
              <a:t> by injecting  </a:t>
            </a:r>
            <a:r>
              <a:rPr lang="en-US" dirty="0" err="1" smtClean="0"/>
              <a:t>varices</a:t>
            </a:r>
            <a:r>
              <a:rPr lang="en-US" dirty="0" smtClean="0"/>
              <a:t> with </a:t>
            </a:r>
            <a:r>
              <a:rPr lang="en-US" dirty="0" err="1" smtClean="0"/>
              <a:t>sclerosant</a:t>
            </a:r>
            <a:r>
              <a:rPr lang="en-US" dirty="0" smtClean="0"/>
              <a:t> (ethanolamine </a:t>
            </a:r>
            <a:r>
              <a:rPr lang="en-US" dirty="0" err="1" smtClean="0"/>
              <a:t>oleate</a:t>
            </a:r>
            <a:r>
              <a:rPr lang="en-US" dirty="0" smtClean="0"/>
              <a:t>, </a:t>
            </a:r>
            <a:r>
              <a:rPr lang="en-US" dirty="0" err="1" smtClean="0"/>
              <a:t>histoacryl</a:t>
            </a:r>
            <a:r>
              <a:rPr lang="en-US" dirty="0" smtClean="0"/>
              <a:t> blue ,</a:t>
            </a:r>
            <a:r>
              <a:rPr lang="en-US" altLang="en-US" b="1" dirty="0" smtClean="0"/>
              <a:t>Ethanolamine  </a:t>
            </a:r>
            <a:r>
              <a:rPr lang="ar-EG" altLang="en-US" b="1" dirty="0" smtClean="0"/>
              <a:t>    </a:t>
            </a:r>
            <a:r>
              <a:rPr lang="en-US" altLang="en-US" b="1" dirty="0" smtClean="0"/>
              <a:t> </a:t>
            </a:r>
            <a:r>
              <a:rPr lang="en-US" altLang="en-US" b="1" dirty="0" err="1" smtClean="0"/>
              <a:t>tetradecyl</a:t>
            </a:r>
            <a:r>
              <a:rPr lang="en-US" altLang="en-US" b="1" dirty="0" smtClean="0"/>
              <a:t> sulfate.</a:t>
            </a:r>
          </a:p>
          <a:p>
            <a:pPr rtl="1">
              <a:buNone/>
            </a:pPr>
            <a:r>
              <a:rPr lang="en-US" altLang="en-US" b="1" dirty="0" smtClean="0"/>
              <a:t>*Banding - can be performed by putting rings at basis of </a:t>
            </a:r>
            <a:r>
              <a:rPr lang="en-US" altLang="en-US" b="1" dirty="0" err="1" smtClean="0"/>
              <a:t>varices</a:t>
            </a:r>
            <a:r>
              <a:rPr lang="en-US" altLang="en-US" dirty="0" smtClean="0">
                <a:latin typeface="Arial" pitchFamily="34" charset="0"/>
              </a:rPr>
              <a:t> Endoscopic Band Ligation (EBL)</a:t>
            </a:r>
            <a:r>
              <a:rPr lang="en-US" altLang="en-US" b="1" dirty="0" smtClean="0"/>
              <a:t> .</a:t>
            </a:r>
          </a:p>
          <a:p>
            <a:pPr rtl="1">
              <a:buNone/>
            </a:pPr>
            <a:r>
              <a:rPr lang="en-US" dirty="0" smtClean="0"/>
              <a:t>*</a:t>
            </a:r>
            <a:r>
              <a:rPr lang="en-US" dirty="0" err="1" smtClean="0"/>
              <a:t>Ballon</a:t>
            </a:r>
            <a:r>
              <a:rPr lang="en-US" dirty="0" smtClean="0"/>
              <a:t> </a:t>
            </a:r>
            <a:r>
              <a:rPr lang="en-US" dirty="0" err="1" smtClean="0"/>
              <a:t>tamponade</a:t>
            </a:r>
            <a:r>
              <a:rPr lang="en-US" dirty="0" smtClean="0"/>
              <a:t>.</a:t>
            </a:r>
          </a:p>
          <a:p>
            <a:pPr rtl="1">
              <a:buNone/>
            </a:pPr>
            <a:r>
              <a:rPr lang="en-US" b="1" dirty="0" smtClean="0"/>
              <a:t>Prophylaxis (prevention of </a:t>
            </a:r>
            <a:r>
              <a:rPr lang="en-US" b="1" dirty="0" err="1" smtClean="0"/>
              <a:t>rebleeding</a:t>
            </a:r>
            <a:r>
              <a:rPr lang="en-US" b="1" dirty="0" smtClean="0"/>
              <a:t> fro esophageal </a:t>
            </a:r>
            <a:endParaRPr lang="ar-EG" b="1" dirty="0" smtClean="0"/>
          </a:p>
          <a:p>
            <a:pPr rtl="1">
              <a:buNone/>
            </a:pPr>
            <a:r>
              <a:rPr lang="en-US" b="1" dirty="0" err="1" smtClean="0"/>
              <a:t>varices</a:t>
            </a:r>
            <a:r>
              <a:rPr lang="en-US" b="1" dirty="0" smtClean="0"/>
              <a:t>)</a:t>
            </a:r>
            <a:r>
              <a:rPr lang="en-US" dirty="0" smtClean="0"/>
              <a:t>:</a:t>
            </a:r>
          </a:p>
          <a:p>
            <a:pPr>
              <a:buFontTx/>
              <a:buNone/>
            </a:pPr>
            <a:r>
              <a:rPr lang="en-US" altLang="en-US" b="1" dirty="0" smtClean="0"/>
              <a:t>Once the initial episode of bleeding is controlled, the risk of </a:t>
            </a:r>
            <a:r>
              <a:rPr lang="en-US" altLang="en-US" b="1" dirty="0" err="1" smtClean="0"/>
              <a:t>rebleeding</a:t>
            </a:r>
            <a:r>
              <a:rPr lang="en-US" altLang="en-US" b="1" dirty="0" smtClean="0"/>
              <a:t> is 50-80% without further therapy.</a:t>
            </a:r>
          </a:p>
          <a:p>
            <a:pPr>
              <a:buFontTx/>
              <a:buNone/>
            </a:pPr>
            <a:r>
              <a:rPr lang="en-US" altLang="en-US" b="1" dirty="0" smtClean="0"/>
              <a:t>(1)	Long term injection </a:t>
            </a:r>
            <a:r>
              <a:rPr lang="en-US" altLang="en-US" b="1" dirty="0" err="1" smtClean="0"/>
              <a:t>sclerotherapy</a:t>
            </a:r>
            <a:r>
              <a:rPr lang="en-US" altLang="en-US" b="1" dirty="0" smtClean="0"/>
              <a:t> </a:t>
            </a:r>
          </a:p>
          <a:p>
            <a:pPr>
              <a:buFontTx/>
              <a:buNone/>
            </a:pPr>
            <a:r>
              <a:rPr lang="en-US" altLang="en-US" b="1" dirty="0" smtClean="0"/>
              <a:t>usually 4-6 treatment one required to prevent </a:t>
            </a:r>
            <a:r>
              <a:rPr lang="en-US" altLang="en-US" b="1" dirty="0" err="1" smtClean="0"/>
              <a:t>rebleeding</a:t>
            </a:r>
            <a:r>
              <a:rPr lang="en-US" altLang="en-US" b="1" dirty="0" smtClean="0"/>
              <a:t>, but every year endoscopy should be done to see the condition of </a:t>
            </a:r>
            <a:r>
              <a:rPr lang="en-US" altLang="en-US" b="1" dirty="0" err="1" smtClean="0"/>
              <a:t>varices</a:t>
            </a:r>
            <a:r>
              <a:rPr lang="en-US" altLang="en-US" b="1" dirty="0" smtClean="0"/>
              <a:t>.</a:t>
            </a:r>
            <a:r>
              <a:rPr lang="en-US" altLang="en-US" dirty="0" smtClean="0">
                <a:latin typeface="Arial" pitchFamily="34" charset="0"/>
              </a:rPr>
              <a:t> </a:t>
            </a:r>
          </a:p>
          <a:p>
            <a:pPr>
              <a:buFontTx/>
              <a:buNone/>
            </a:pPr>
            <a:r>
              <a:rPr lang="en-US" altLang="en-US" dirty="0" smtClean="0">
                <a:latin typeface="Arial" pitchFamily="34" charset="0"/>
              </a:rPr>
              <a:t>*Endoscopy for every cirrhotic patient at diagnosis and periodically</a:t>
            </a:r>
            <a:r>
              <a:rPr lang="en-US" altLang="en-US" b="1" dirty="0" smtClean="0"/>
              <a:t> </a:t>
            </a:r>
          </a:p>
          <a:p>
            <a:pPr rtl="1">
              <a:buNone/>
            </a:pPr>
            <a:endParaRPr lang="en-US" dirty="0" smtClean="0"/>
          </a:p>
          <a:p>
            <a:pPr rtl="1">
              <a:buNone/>
            </a:pPr>
            <a:r>
              <a:rPr lang="en-US" dirty="0" smtClean="0"/>
              <a:t>1-BB (</a:t>
            </a:r>
            <a:r>
              <a:rPr lang="en-US" dirty="0" err="1" smtClean="0"/>
              <a:t>propranolol</a:t>
            </a:r>
            <a:r>
              <a:rPr lang="en-US" dirty="0" smtClean="0"/>
              <a:t>, </a:t>
            </a:r>
            <a:r>
              <a:rPr lang="en-US" dirty="0" err="1" smtClean="0"/>
              <a:t>timolol</a:t>
            </a:r>
            <a:r>
              <a:rPr lang="en-US" dirty="0" smtClean="0"/>
              <a:t>…):</a:t>
            </a:r>
          </a:p>
          <a:p>
            <a:pPr rtl="1">
              <a:buNone/>
            </a:pPr>
            <a:r>
              <a:rPr lang="en-US" dirty="0" smtClean="0"/>
              <a:t>It decrease portal pressure by </a:t>
            </a:r>
          </a:p>
          <a:p>
            <a:pPr rtl="1">
              <a:buNone/>
            </a:pPr>
            <a:r>
              <a:rPr lang="en-US" dirty="0" smtClean="0"/>
              <a:t>*B1 blockade in the heart will decrease COP with decrease hepatic flow.</a:t>
            </a:r>
          </a:p>
          <a:p>
            <a:pPr rtl="1">
              <a:buNone/>
            </a:pPr>
            <a:r>
              <a:rPr lang="en-US" dirty="0" smtClean="0"/>
              <a:t>*Block V.D effect of </a:t>
            </a:r>
            <a:r>
              <a:rPr lang="en-US" dirty="0" err="1" smtClean="0"/>
              <a:t>splanchnic</a:t>
            </a:r>
            <a:r>
              <a:rPr lang="en-US" dirty="0" smtClean="0"/>
              <a:t>  blood vessels B2 leading to unopposed alpha1 action leading  to </a:t>
            </a:r>
            <a:r>
              <a:rPr lang="en-US" dirty="0" err="1" smtClean="0"/>
              <a:t>splanchnic</a:t>
            </a:r>
            <a:r>
              <a:rPr lang="en-US" dirty="0" smtClean="0"/>
              <a:t>  V.C.</a:t>
            </a:r>
          </a:p>
          <a:p>
            <a:pPr rtl="1">
              <a:buNone/>
            </a:pPr>
            <a:r>
              <a:rPr lang="en-US" dirty="0" smtClean="0"/>
              <a:t> </a:t>
            </a:r>
            <a:r>
              <a:rPr lang="en-US" altLang="en-US" b="1" dirty="0" smtClean="0"/>
              <a:t>It dilates the </a:t>
            </a:r>
            <a:r>
              <a:rPr lang="en-US" altLang="en-US" b="1" dirty="0" err="1" smtClean="0"/>
              <a:t>protal</a:t>
            </a:r>
            <a:r>
              <a:rPr lang="en-US" altLang="en-US" b="1" dirty="0" smtClean="0"/>
              <a:t> veins so decrease the portal vein pressure. In case of asthmatic patient </a:t>
            </a:r>
            <a:r>
              <a:rPr lang="en-US" altLang="en-US" b="1" dirty="0" err="1" smtClean="0"/>
              <a:t>glyceryl</a:t>
            </a:r>
            <a:r>
              <a:rPr lang="en-US" altLang="en-US" b="1" dirty="0" smtClean="0"/>
              <a:t> </a:t>
            </a:r>
            <a:r>
              <a:rPr lang="en-US" altLang="en-US" b="1" dirty="0" err="1" smtClean="0"/>
              <a:t>dinitrite</a:t>
            </a:r>
            <a:r>
              <a:rPr lang="en-US" altLang="en-US" b="1" dirty="0" smtClean="0"/>
              <a:t> can be used.</a:t>
            </a:r>
          </a:p>
          <a:p>
            <a:endParaRPr lang="ar-EG"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067800" cy="6858000"/>
          </a:xfrm>
        </p:spPr>
        <p:txBody>
          <a:bodyPr>
            <a:normAutofit fontScale="85000" lnSpcReduction="20000"/>
          </a:bodyPr>
          <a:lstStyle/>
          <a:p>
            <a:pPr rtl="1">
              <a:buNone/>
            </a:pPr>
            <a:r>
              <a:rPr lang="en-US" dirty="0" smtClean="0"/>
              <a:t>2-vasodilators (</a:t>
            </a:r>
            <a:r>
              <a:rPr lang="en-US" dirty="0" err="1" smtClean="0"/>
              <a:t>isosorbid</a:t>
            </a:r>
            <a:r>
              <a:rPr lang="en-US" dirty="0" smtClean="0"/>
              <a:t> </a:t>
            </a:r>
            <a:r>
              <a:rPr lang="en-US" dirty="0" err="1" smtClean="0"/>
              <a:t>dinitrate</a:t>
            </a:r>
            <a:r>
              <a:rPr lang="en-US" dirty="0" smtClean="0"/>
              <a:t> and </a:t>
            </a:r>
            <a:r>
              <a:rPr lang="en-US" dirty="0" err="1" smtClean="0"/>
              <a:t>mononitrate</a:t>
            </a:r>
            <a:r>
              <a:rPr lang="en-US" dirty="0" smtClean="0"/>
              <a:t>).</a:t>
            </a:r>
          </a:p>
          <a:p>
            <a:pPr rtl="1">
              <a:buNone/>
            </a:pPr>
            <a:r>
              <a:rPr lang="en-US" dirty="0" smtClean="0"/>
              <a:t>It decrease </a:t>
            </a:r>
            <a:r>
              <a:rPr lang="en-US" dirty="0" err="1" smtClean="0"/>
              <a:t>intrahepatic</a:t>
            </a:r>
            <a:r>
              <a:rPr lang="en-US" dirty="0" smtClean="0"/>
              <a:t> and </a:t>
            </a:r>
            <a:r>
              <a:rPr lang="en-US" dirty="0" err="1" smtClean="0"/>
              <a:t>collaterall</a:t>
            </a:r>
            <a:r>
              <a:rPr lang="en-US" dirty="0" smtClean="0"/>
              <a:t>  vascular </a:t>
            </a:r>
            <a:r>
              <a:rPr lang="en-US" dirty="0" err="1" smtClean="0"/>
              <a:t>resistence</a:t>
            </a:r>
            <a:r>
              <a:rPr lang="en-US" dirty="0" smtClean="0"/>
              <a:t> and in large dose it decreases blood pressure with activation of </a:t>
            </a:r>
            <a:r>
              <a:rPr lang="en-US" dirty="0" err="1" smtClean="0"/>
              <a:t>baroreceptors</a:t>
            </a:r>
            <a:r>
              <a:rPr lang="en-US" dirty="0" smtClean="0"/>
              <a:t> leading to reflex V.C of </a:t>
            </a:r>
            <a:r>
              <a:rPr lang="en-US" dirty="0" err="1" smtClean="0"/>
              <a:t>splanchnic</a:t>
            </a:r>
            <a:r>
              <a:rPr lang="en-US" dirty="0" smtClean="0"/>
              <a:t>  blood vessels.</a:t>
            </a:r>
          </a:p>
          <a:p>
            <a:pPr rtl="1">
              <a:buNone/>
            </a:pPr>
            <a:r>
              <a:rPr lang="en-US" dirty="0" smtClean="0"/>
              <a:t>3- H2 blockers (ranitidine to prevent </a:t>
            </a:r>
            <a:r>
              <a:rPr lang="en-US" dirty="0" err="1" smtClean="0"/>
              <a:t>gastroduodenal</a:t>
            </a:r>
            <a:r>
              <a:rPr lang="en-US" dirty="0" smtClean="0"/>
              <a:t> erosion)or PPIs.</a:t>
            </a:r>
          </a:p>
          <a:p>
            <a:pPr rtl="1">
              <a:buNone/>
            </a:pPr>
            <a:r>
              <a:rPr lang="en-US" dirty="0" smtClean="0"/>
              <a:t>4-Diuretics (</a:t>
            </a:r>
            <a:r>
              <a:rPr lang="en-US" dirty="0" err="1" smtClean="0"/>
              <a:t>spironolcatne</a:t>
            </a:r>
            <a:r>
              <a:rPr lang="en-US" dirty="0" smtClean="0"/>
              <a:t> with low Na in diet to decrease blood volume).</a:t>
            </a:r>
          </a:p>
          <a:p>
            <a:pPr rtl="1">
              <a:buNone/>
            </a:pPr>
            <a:r>
              <a:rPr lang="en-US" dirty="0" smtClean="0"/>
              <a:t>5-New treatment to decrease portal pressure by manipulating </a:t>
            </a:r>
            <a:r>
              <a:rPr lang="en-US" dirty="0" err="1" smtClean="0"/>
              <a:t>intrahepatic</a:t>
            </a:r>
            <a:r>
              <a:rPr lang="en-US" dirty="0" smtClean="0"/>
              <a:t> circulation:</a:t>
            </a:r>
          </a:p>
          <a:p>
            <a:pPr rtl="1">
              <a:buNone/>
            </a:pPr>
            <a:r>
              <a:rPr lang="en-US" dirty="0" smtClean="0"/>
              <a:t>*</a:t>
            </a:r>
            <a:r>
              <a:rPr lang="en-US" dirty="0" err="1" smtClean="0"/>
              <a:t>Carvedilol</a:t>
            </a:r>
            <a:r>
              <a:rPr lang="en-US" dirty="0" smtClean="0"/>
              <a:t>.</a:t>
            </a:r>
          </a:p>
          <a:p>
            <a:pPr rtl="1">
              <a:buNone/>
            </a:pPr>
            <a:r>
              <a:rPr lang="en-US" dirty="0" smtClean="0"/>
              <a:t>*</a:t>
            </a:r>
            <a:r>
              <a:rPr lang="en-US" dirty="0" err="1" smtClean="0"/>
              <a:t>Losartan</a:t>
            </a:r>
            <a:r>
              <a:rPr lang="en-US" dirty="0" smtClean="0"/>
              <a:t>.</a:t>
            </a:r>
          </a:p>
          <a:p>
            <a:pPr rtl="1">
              <a:buNone/>
            </a:pPr>
            <a:r>
              <a:rPr lang="en-US" dirty="0" smtClean="0"/>
              <a:t>*</a:t>
            </a:r>
            <a:r>
              <a:rPr lang="en-US" dirty="0" err="1" smtClean="0"/>
              <a:t>Ritanserin</a:t>
            </a:r>
            <a:r>
              <a:rPr lang="en-US" dirty="0" smtClean="0"/>
              <a:t>.</a:t>
            </a:r>
          </a:p>
          <a:p>
            <a:pPr rtl="1">
              <a:buNone/>
            </a:pPr>
            <a:r>
              <a:rPr lang="en-US" dirty="0" smtClean="0"/>
              <a:t>*</a:t>
            </a:r>
            <a:r>
              <a:rPr lang="en-US" dirty="0" err="1" smtClean="0"/>
              <a:t>Verapamil</a:t>
            </a:r>
            <a:r>
              <a:rPr lang="en-US" dirty="0" smtClean="0"/>
              <a:t>.</a:t>
            </a:r>
          </a:p>
          <a:p>
            <a:pPr rtl="1">
              <a:buNone/>
            </a:pPr>
            <a:r>
              <a:rPr lang="en-US" dirty="0" smtClean="0"/>
              <a:t>*</a:t>
            </a:r>
            <a:r>
              <a:rPr lang="en-US" dirty="0" err="1" smtClean="0"/>
              <a:t>Metoclopramide</a:t>
            </a:r>
            <a:r>
              <a:rPr lang="en-US" dirty="0" smtClean="0"/>
              <a:t>.</a:t>
            </a:r>
          </a:p>
          <a:p>
            <a:pPr rtl="1">
              <a:buNone/>
            </a:pPr>
            <a:r>
              <a:rPr lang="en-US" dirty="0" smtClean="0"/>
              <a:t>*</a:t>
            </a:r>
            <a:r>
              <a:rPr lang="en-US" dirty="0" err="1" smtClean="0"/>
              <a:t>Pentoxiphylline</a:t>
            </a:r>
            <a:r>
              <a:rPr lang="en-US" dirty="0" smtClean="0"/>
              <a:t>………………………………etc</a:t>
            </a:r>
          </a:p>
          <a:p>
            <a:endParaRPr lang="ar-EG"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sz="quarter"/>
          </p:nvPr>
        </p:nvSpPr>
        <p:spPr/>
        <p:txBody>
          <a:bodyPr/>
          <a:lstStyle/>
          <a:p>
            <a:pPr eaLnBrk="1" hangingPunct="1"/>
            <a:r>
              <a:rPr lang="en-US" smtClean="0"/>
              <a:t>Manage acute hemorrhage</a:t>
            </a:r>
          </a:p>
        </p:txBody>
      </p:sp>
      <p:sp>
        <p:nvSpPr>
          <p:cNvPr id="26627" name="Rectangle 3"/>
          <p:cNvSpPr>
            <a:spLocks noGrp="1" noChangeArrowheads="1"/>
          </p:cNvSpPr>
          <p:nvPr>
            <p:ph sz="quarter" idx="1"/>
          </p:nvPr>
        </p:nvSpPr>
        <p:spPr>
          <a:xfrm>
            <a:off x="304800" y="2133600"/>
            <a:ext cx="3581400" cy="2133600"/>
          </a:xfrm>
        </p:spPr>
        <p:txBody>
          <a:bodyPr>
            <a:normAutofit lnSpcReduction="10000"/>
          </a:bodyPr>
          <a:lstStyle/>
          <a:p>
            <a:pPr eaLnBrk="1" hangingPunct="1">
              <a:buFont typeface="Wingdings" pitchFamily="2" charset="2"/>
              <a:buNone/>
            </a:pPr>
            <a:r>
              <a:rPr lang="en-US" sz="2400" smtClean="0"/>
              <a:t>65-75% of cirrhotic</a:t>
            </a:r>
          </a:p>
          <a:p>
            <a:pPr eaLnBrk="1" hangingPunct="1">
              <a:buFont typeface="Wingdings" pitchFamily="2" charset="2"/>
              <a:buNone/>
            </a:pPr>
            <a:r>
              <a:rPr lang="en-US" sz="2400" smtClean="0"/>
              <a:t>patients develop</a:t>
            </a:r>
          </a:p>
          <a:p>
            <a:pPr eaLnBrk="1" hangingPunct="1">
              <a:buFont typeface="Wingdings" pitchFamily="2" charset="2"/>
              <a:buNone/>
            </a:pPr>
            <a:r>
              <a:rPr lang="en-US" sz="2400" smtClean="0"/>
              <a:t>esophageal varices.</a:t>
            </a:r>
          </a:p>
          <a:p>
            <a:pPr eaLnBrk="1" hangingPunct="1">
              <a:buFont typeface="Wingdings" pitchFamily="2" charset="2"/>
              <a:buNone/>
            </a:pPr>
            <a:r>
              <a:rPr lang="en-US" sz="2400" smtClean="0"/>
              <a:t>Ruptured varices have</a:t>
            </a:r>
          </a:p>
          <a:p>
            <a:pPr eaLnBrk="1" hangingPunct="1">
              <a:buFont typeface="Wingdings" pitchFamily="2" charset="2"/>
              <a:buNone/>
            </a:pPr>
            <a:r>
              <a:rPr lang="en-US" sz="2400" smtClean="0"/>
              <a:t>a 30-60% mortality rate</a:t>
            </a:r>
          </a:p>
          <a:p>
            <a:pPr eaLnBrk="1" hangingPunct="1">
              <a:buFont typeface="Wingdings" pitchFamily="2" charset="2"/>
              <a:buNone/>
            </a:pPr>
            <a:endParaRPr lang="en-US" sz="2400" smtClean="0"/>
          </a:p>
        </p:txBody>
      </p:sp>
      <p:sp>
        <p:nvSpPr>
          <p:cNvPr id="26628" name="Rectangle 4"/>
          <p:cNvSpPr>
            <a:spLocks noGrp="1" noChangeArrowheads="1"/>
          </p:cNvSpPr>
          <p:nvPr>
            <p:ph sz="quarter" idx="2"/>
          </p:nvPr>
        </p:nvSpPr>
        <p:spPr>
          <a:xfrm>
            <a:off x="4495800" y="1981200"/>
            <a:ext cx="3352800" cy="1295400"/>
          </a:xfrm>
        </p:spPr>
        <p:txBody>
          <a:bodyPr/>
          <a:lstStyle/>
          <a:p>
            <a:pPr eaLnBrk="1" hangingPunct="1">
              <a:buFont typeface="Wingdings" pitchFamily="2" charset="2"/>
              <a:buNone/>
            </a:pPr>
            <a:r>
              <a:rPr lang="en-US" sz="2400" smtClean="0"/>
              <a:t>Pharmacological Mgt.</a:t>
            </a:r>
          </a:p>
          <a:p>
            <a:pPr eaLnBrk="1" hangingPunct="1"/>
            <a:r>
              <a:rPr lang="en-US" sz="2000" smtClean="0"/>
              <a:t>Vasopressin/NTP</a:t>
            </a:r>
          </a:p>
          <a:p>
            <a:pPr eaLnBrk="1" hangingPunct="1"/>
            <a:r>
              <a:rPr lang="en-US" sz="2000" smtClean="0"/>
              <a:t>Octreotide</a:t>
            </a:r>
          </a:p>
          <a:p>
            <a:pPr eaLnBrk="1" hangingPunct="1">
              <a:buFont typeface="Wingdings" pitchFamily="2" charset="2"/>
              <a:buNone/>
            </a:pPr>
            <a:endParaRPr lang="en-US" sz="2000" smtClean="0"/>
          </a:p>
        </p:txBody>
      </p:sp>
      <p:sp>
        <p:nvSpPr>
          <p:cNvPr id="26629" name="Rectangle 5"/>
          <p:cNvSpPr>
            <a:spLocks noGrp="1" noChangeArrowheads="1"/>
          </p:cNvSpPr>
          <p:nvPr>
            <p:ph sz="quarter" idx="3"/>
          </p:nvPr>
        </p:nvSpPr>
        <p:spPr>
          <a:xfrm>
            <a:off x="5791200" y="4876800"/>
            <a:ext cx="3200400" cy="1371600"/>
          </a:xfrm>
        </p:spPr>
        <p:txBody>
          <a:bodyPr/>
          <a:lstStyle/>
          <a:p>
            <a:pPr eaLnBrk="1" hangingPunct="1">
              <a:buFont typeface="Wingdings" pitchFamily="2" charset="2"/>
              <a:buNone/>
            </a:pPr>
            <a:r>
              <a:rPr lang="en-US" sz="2400" smtClean="0"/>
              <a:t>Balloon tamponade</a:t>
            </a:r>
          </a:p>
          <a:p>
            <a:pPr eaLnBrk="1" hangingPunct="1"/>
            <a:r>
              <a:rPr lang="en-US" sz="2000" smtClean="0"/>
              <a:t>Sengstaken-Blakemore</a:t>
            </a:r>
          </a:p>
          <a:p>
            <a:pPr eaLnBrk="1" hangingPunct="1"/>
            <a:r>
              <a:rPr lang="en-US" sz="2000" smtClean="0"/>
              <a:t>Minnesota</a:t>
            </a:r>
          </a:p>
        </p:txBody>
      </p:sp>
      <p:sp>
        <p:nvSpPr>
          <p:cNvPr id="26630" name="Rectangle 6"/>
          <p:cNvSpPr>
            <a:spLocks noGrp="1" noChangeArrowheads="1"/>
          </p:cNvSpPr>
          <p:nvPr>
            <p:ph sz="quarter" idx="4"/>
          </p:nvPr>
        </p:nvSpPr>
        <p:spPr>
          <a:xfrm>
            <a:off x="5105400" y="3505200"/>
            <a:ext cx="3124200" cy="914400"/>
          </a:xfrm>
        </p:spPr>
        <p:txBody>
          <a:bodyPr/>
          <a:lstStyle/>
          <a:p>
            <a:pPr eaLnBrk="1" hangingPunct="1">
              <a:buFont typeface="Wingdings" pitchFamily="2" charset="2"/>
              <a:buNone/>
            </a:pPr>
            <a:r>
              <a:rPr lang="en-US" sz="2400" smtClean="0"/>
              <a:t>Endoscopic injection sclerotherapy</a:t>
            </a:r>
          </a:p>
        </p:txBody>
      </p:sp>
      <p:sp>
        <p:nvSpPr>
          <p:cNvPr id="26631" name="Rectangle 7"/>
          <p:cNvSpPr>
            <a:spLocks noChangeArrowheads="1"/>
          </p:cNvSpPr>
          <p:nvPr/>
        </p:nvSpPr>
        <p:spPr bwMode="auto">
          <a:xfrm>
            <a:off x="685800" y="4495800"/>
            <a:ext cx="2209800" cy="2057400"/>
          </a:xfrm>
          <a:prstGeom prst="rect">
            <a:avLst/>
          </a:prstGeom>
          <a:noFill/>
          <a:ln w="9525">
            <a:noFill/>
            <a:miter lim="800000"/>
            <a:headEnd/>
            <a:tailEnd/>
          </a:ln>
        </p:spPr>
        <p:txBody>
          <a:bodyPr/>
          <a:lstStyle/>
          <a:p>
            <a:pPr marL="342900" indent="-342900">
              <a:spcBef>
                <a:spcPct val="20000"/>
              </a:spcBef>
              <a:buClr>
                <a:schemeClr val="bg1"/>
              </a:buClr>
              <a:buSzPct val="60000"/>
              <a:buFont typeface="Wingdings" pitchFamily="2" charset="2"/>
              <a:buNone/>
            </a:pPr>
            <a:r>
              <a:rPr lang="en-US">
                <a:solidFill>
                  <a:schemeClr val="folHlink"/>
                </a:solidFill>
              </a:rPr>
              <a:t>Supportive Rx</a:t>
            </a:r>
          </a:p>
          <a:p>
            <a:pPr marL="342900" indent="-342900">
              <a:spcBef>
                <a:spcPct val="20000"/>
              </a:spcBef>
              <a:buClr>
                <a:schemeClr val="bg1"/>
              </a:buClr>
              <a:buSzPct val="60000"/>
              <a:buFont typeface="Wingdings" pitchFamily="2" charset="2"/>
              <a:buChar char="n"/>
            </a:pPr>
            <a:r>
              <a:rPr lang="en-US" sz="2000">
                <a:solidFill>
                  <a:schemeClr val="folHlink"/>
                </a:solidFill>
              </a:rPr>
              <a:t>FFP, RBC’s</a:t>
            </a:r>
          </a:p>
          <a:p>
            <a:pPr marL="342900" indent="-342900">
              <a:spcBef>
                <a:spcPct val="20000"/>
              </a:spcBef>
              <a:buClr>
                <a:schemeClr val="bg1"/>
              </a:buClr>
              <a:buSzPct val="60000"/>
              <a:buFont typeface="Wingdings" pitchFamily="2" charset="2"/>
              <a:buChar char="n"/>
            </a:pPr>
            <a:r>
              <a:rPr lang="en-US" sz="2000">
                <a:solidFill>
                  <a:schemeClr val="folHlink"/>
                </a:solidFill>
              </a:rPr>
              <a:t>Vit. K</a:t>
            </a:r>
          </a:p>
          <a:p>
            <a:pPr marL="342900" indent="-342900">
              <a:spcBef>
                <a:spcPct val="20000"/>
              </a:spcBef>
              <a:buClr>
                <a:schemeClr val="bg1"/>
              </a:buClr>
              <a:buSzPct val="60000"/>
              <a:buFont typeface="Wingdings" pitchFamily="2" charset="2"/>
              <a:buChar char="n"/>
            </a:pPr>
            <a:r>
              <a:rPr lang="en-US" sz="2000">
                <a:solidFill>
                  <a:schemeClr val="folHlink"/>
                </a:solidFill>
              </a:rPr>
              <a:t>H2 blockers</a:t>
            </a:r>
          </a:p>
          <a:p>
            <a:pPr marL="342900" indent="-342900">
              <a:spcBef>
                <a:spcPct val="20000"/>
              </a:spcBef>
              <a:buClr>
                <a:schemeClr val="bg1"/>
              </a:buClr>
              <a:buSzPct val="60000"/>
              <a:buFont typeface="Wingdings" pitchFamily="2" charset="2"/>
              <a:buChar char="n"/>
            </a:pPr>
            <a:r>
              <a:rPr lang="en-US" sz="2000">
                <a:solidFill>
                  <a:schemeClr val="folHlink"/>
                </a:solidFill>
              </a:rPr>
              <a:t>Neomycin</a:t>
            </a:r>
          </a:p>
        </p:txBody>
      </p:sp>
      <p:sp>
        <p:nvSpPr>
          <p:cNvPr id="26632" name="Rectangle 8"/>
          <p:cNvSpPr>
            <a:spLocks noChangeArrowheads="1"/>
          </p:cNvSpPr>
          <p:nvPr/>
        </p:nvSpPr>
        <p:spPr bwMode="auto">
          <a:xfrm>
            <a:off x="4343400" y="1905000"/>
            <a:ext cx="3200400" cy="1371600"/>
          </a:xfrm>
          <a:prstGeom prst="rect">
            <a:avLst/>
          </a:prstGeom>
          <a:noFill/>
          <a:ln w="28575">
            <a:solidFill>
              <a:schemeClr val="folHlink"/>
            </a:solidFill>
            <a:miter lim="800000"/>
            <a:headEnd/>
            <a:tailEnd/>
          </a:ln>
        </p:spPr>
        <p:txBody>
          <a:bodyPr wrap="none" anchor="ctr"/>
          <a:lstStyle/>
          <a:p>
            <a:endParaRPr lang="ar-EG"/>
          </a:p>
        </p:txBody>
      </p:sp>
      <p:sp>
        <p:nvSpPr>
          <p:cNvPr id="26633" name="Rectangle 9"/>
          <p:cNvSpPr>
            <a:spLocks noChangeArrowheads="1"/>
          </p:cNvSpPr>
          <p:nvPr/>
        </p:nvSpPr>
        <p:spPr bwMode="auto">
          <a:xfrm>
            <a:off x="5029200" y="3352800"/>
            <a:ext cx="3200400" cy="1371600"/>
          </a:xfrm>
          <a:prstGeom prst="rect">
            <a:avLst/>
          </a:prstGeom>
          <a:noFill/>
          <a:ln w="28575">
            <a:solidFill>
              <a:schemeClr val="folHlink"/>
            </a:solidFill>
            <a:miter lim="800000"/>
            <a:headEnd/>
            <a:tailEnd/>
          </a:ln>
        </p:spPr>
        <p:txBody>
          <a:bodyPr wrap="none" anchor="ctr"/>
          <a:lstStyle/>
          <a:p>
            <a:endParaRPr lang="ar-EG"/>
          </a:p>
        </p:txBody>
      </p:sp>
      <p:sp>
        <p:nvSpPr>
          <p:cNvPr id="26634" name="Rectangle 10"/>
          <p:cNvSpPr>
            <a:spLocks noChangeArrowheads="1"/>
          </p:cNvSpPr>
          <p:nvPr/>
        </p:nvSpPr>
        <p:spPr bwMode="auto">
          <a:xfrm>
            <a:off x="5715000" y="4800600"/>
            <a:ext cx="3200400" cy="1371600"/>
          </a:xfrm>
          <a:prstGeom prst="rect">
            <a:avLst/>
          </a:prstGeom>
          <a:noFill/>
          <a:ln w="28575">
            <a:solidFill>
              <a:schemeClr val="folHlink"/>
            </a:solidFill>
            <a:miter lim="800000"/>
            <a:headEnd/>
            <a:tailEnd/>
          </a:ln>
        </p:spPr>
        <p:txBody>
          <a:bodyPr wrap="none" anchor="ctr"/>
          <a:lstStyle/>
          <a:p>
            <a:endParaRPr lang="ar-EG"/>
          </a:p>
        </p:txBody>
      </p:sp>
      <p:sp>
        <p:nvSpPr>
          <p:cNvPr id="26635" name="Rectangle 11"/>
          <p:cNvSpPr>
            <a:spLocks noChangeArrowheads="1"/>
          </p:cNvSpPr>
          <p:nvPr/>
        </p:nvSpPr>
        <p:spPr bwMode="auto">
          <a:xfrm>
            <a:off x="533400" y="4419600"/>
            <a:ext cx="2438400" cy="2209800"/>
          </a:xfrm>
          <a:prstGeom prst="rect">
            <a:avLst/>
          </a:prstGeom>
          <a:noFill/>
          <a:ln w="28575">
            <a:solidFill>
              <a:srgbClr val="CC3300"/>
            </a:solidFill>
            <a:miter lim="800000"/>
            <a:headEnd/>
            <a:tailEnd/>
          </a:ln>
        </p:spPr>
        <p:txBody>
          <a:bodyPr wrap="none" anchor="ctr"/>
          <a:lstStyle/>
          <a:p>
            <a:endParaRPr lang="ar-EG"/>
          </a:p>
        </p:txBody>
      </p:sp>
      <p:sp>
        <p:nvSpPr>
          <p:cNvPr id="26636" name="Line 12"/>
          <p:cNvSpPr>
            <a:spLocks noChangeShapeType="1"/>
          </p:cNvSpPr>
          <p:nvPr/>
        </p:nvSpPr>
        <p:spPr bwMode="auto">
          <a:xfrm>
            <a:off x="3429000" y="3048000"/>
            <a:ext cx="914400" cy="0"/>
          </a:xfrm>
          <a:prstGeom prst="line">
            <a:avLst/>
          </a:prstGeom>
          <a:noFill/>
          <a:ln w="28575">
            <a:solidFill>
              <a:schemeClr val="folHlink"/>
            </a:solidFill>
            <a:miter lim="800000"/>
            <a:headEnd/>
            <a:tailEnd type="triangle" w="med" len="med"/>
          </a:ln>
        </p:spPr>
        <p:txBody>
          <a:bodyPr wrap="none"/>
          <a:lstStyle/>
          <a:p>
            <a:endParaRPr lang="ar-EG"/>
          </a:p>
        </p:txBody>
      </p:sp>
      <p:sp>
        <p:nvSpPr>
          <p:cNvPr id="26637" name="Line 13"/>
          <p:cNvSpPr>
            <a:spLocks noChangeShapeType="1"/>
          </p:cNvSpPr>
          <p:nvPr/>
        </p:nvSpPr>
        <p:spPr bwMode="auto">
          <a:xfrm>
            <a:off x="3352800" y="3048000"/>
            <a:ext cx="1600200" cy="762000"/>
          </a:xfrm>
          <a:prstGeom prst="line">
            <a:avLst/>
          </a:prstGeom>
          <a:noFill/>
          <a:ln w="28575">
            <a:solidFill>
              <a:schemeClr val="folHlink"/>
            </a:solidFill>
            <a:miter lim="800000"/>
            <a:headEnd/>
            <a:tailEnd type="triangle" w="med" len="med"/>
          </a:ln>
        </p:spPr>
        <p:txBody>
          <a:bodyPr wrap="none"/>
          <a:lstStyle/>
          <a:p>
            <a:endParaRPr lang="ar-EG"/>
          </a:p>
        </p:txBody>
      </p:sp>
      <p:sp>
        <p:nvSpPr>
          <p:cNvPr id="26638" name="Line 14"/>
          <p:cNvSpPr>
            <a:spLocks noChangeShapeType="1"/>
          </p:cNvSpPr>
          <p:nvPr/>
        </p:nvSpPr>
        <p:spPr bwMode="auto">
          <a:xfrm>
            <a:off x="3352800" y="3048000"/>
            <a:ext cx="2133600" cy="2133600"/>
          </a:xfrm>
          <a:prstGeom prst="line">
            <a:avLst/>
          </a:prstGeom>
          <a:noFill/>
          <a:ln w="28575">
            <a:solidFill>
              <a:schemeClr val="folHlink"/>
            </a:solidFill>
            <a:miter lim="800000"/>
            <a:headEnd/>
            <a:tailEnd type="triangle" w="med" len="med"/>
          </a:ln>
        </p:spPr>
        <p:txBody>
          <a:bodyPr wrap="none"/>
          <a:lstStyle/>
          <a:p>
            <a:endParaRPr lang="ar-EG"/>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sz="quarter"/>
          </p:nvPr>
        </p:nvSpPr>
        <p:spPr/>
        <p:txBody>
          <a:bodyPr/>
          <a:lstStyle/>
          <a:p>
            <a:pPr eaLnBrk="1" hangingPunct="1"/>
            <a:r>
              <a:rPr lang="en-US" smtClean="0"/>
              <a:t>Prevent recurrent hemorrhage</a:t>
            </a:r>
          </a:p>
        </p:txBody>
      </p:sp>
      <p:sp>
        <p:nvSpPr>
          <p:cNvPr id="28675" name="Rectangle 3"/>
          <p:cNvSpPr>
            <a:spLocks noGrp="1" noChangeArrowheads="1"/>
          </p:cNvSpPr>
          <p:nvPr>
            <p:ph sz="quarter" idx="1"/>
          </p:nvPr>
        </p:nvSpPr>
        <p:spPr>
          <a:xfrm>
            <a:off x="381000" y="1905000"/>
            <a:ext cx="3810000" cy="3200400"/>
          </a:xfrm>
        </p:spPr>
        <p:txBody>
          <a:bodyPr/>
          <a:lstStyle/>
          <a:p>
            <a:pPr eaLnBrk="1" hangingPunct="1">
              <a:buFont typeface="Wingdings" pitchFamily="2" charset="2"/>
              <a:buNone/>
            </a:pPr>
            <a:r>
              <a:rPr lang="en-US" sz="2400" b="1" u="sng" dirty="0" smtClean="0"/>
              <a:t>Shunts</a:t>
            </a:r>
          </a:p>
          <a:p>
            <a:pPr eaLnBrk="1" hangingPunct="1"/>
            <a:r>
              <a:rPr lang="en-US" sz="2400" dirty="0" smtClean="0">
                <a:sym typeface="Symbol" pitchFamily="18" charset="2"/>
              </a:rPr>
              <a:t> portal pressure </a:t>
            </a:r>
          </a:p>
          <a:p>
            <a:pPr eaLnBrk="1" hangingPunct="1"/>
            <a:r>
              <a:rPr lang="en-US" sz="2400" dirty="0" smtClean="0">
                <a:sym typeface="Symbol" pitchFamily="18" charset="2"/>
              </a:rPr>
              <a:t>divert flow away from collateral channels</a:t>
            </a:r>
          </a:p>
          <a:p>
            <a:pPr eaLnBrk="1" hangingPunct="1"/>
            <a:r>
              <a:rPr lang="en-US" sz="2400" dirty="0" smtClean="0">
                <a:sym typeface="Symbol" pitchFamily="18" charset="2"/>
              </a:rPr>
              <a:t>send portal venous blood directly to IVC bypassing liver</a:t>
            </a:r>
            <a:endParaRPr lang="en-US" sz="2400" dirty="0" smtClean="0"/>
          </a:p>
        </p:txBody>
      </p:sp>
      <p:sp>
        <p:nvSpPr>
          <p:cNvPr id="28676" name="Rectangle 4"/>
          <p:cNvSpPr>
            <a:spLocks noGrp="1" noChangeArrowheads="1"/>
          </p:cNvSpPr>
          <p:nvPr>
            <p:ph sz="quarter" idx="3"/>
          </p:nvPr>
        </p:nvSpPr>
        <p:spPr>
          <a:xfrm>
            <a:off x="5029200" y="1905000"/>
            <a:ext cx="3810000" cy="4267200"/>
          </a:xfrm>
        </p:spPr>
        <p:txBody>
          <a:bodyPr/>
          <a:lstStyle/>
          <a:p>
            <a:pPr eaLnBrk="1" hangingPunct="1">
              <a:buFont typeface="Wingdings" pitchFamily="2" charset="2"/>
              <a:buNone/>
            </a:pPr>
            <a:r>
              <a:rPr lang="en-US" sz="2400" b="1" u="sng" dirty="0" smtClean="0"/>
              <a:t>Complications	</a:t>
            </a:r>
          </a:p>
          <a:p>
            <a:pPr eaLnBrk="1" hangingPunct="1"/>
            <a:r>
              <a:rPr lang="en-US" sz="2400" dirty="0" smtClean="0"/>
              <a:t>Hepatic encephalopathy</a:t>
            </a:r>
          </a:p>
          <a:p>
            <a:pPr eaLnBrk="1" hangingPunct="1"/>
            <a:r>
              <a:rPr lang="en-US" sz="2400" dirty="0" smtClean="0"/>
              <a:t>Heart Failure</a:t>
            </a:r>
          </a:p>
          <a:p>
            <a:pPr eaLnBrk="1" hangingPunct="1"/>
            <a:r>
              <a:rPr lang="en-US" sz="2400" dirty="0" err="1" smtClean="0"/>
              <a:t>Bacteremia</a:t>
            </a:r>
            <a:endParaRPr lang="en-US" sz="2400" dirty="0" smtClean="0"/>
          </a:p>
          <a:p>
            <a:pPr eaLnBrk="1" hangingPunct="1"/>
            <a:r>
              <a:rPr lang="en-US" sz="2400" dirty="0" smtClean="0"/>
              <a:t>Shunt Clotting</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09600"/>
            <a:ext cx="6934200" cy="646113"/>
          </a:xfrm>
          <a:prstGeom prst="rect">
            <a:avLst/>
          </a:prstGeom>
          <a:noFill/>
        </p:spPr>
        <p:txBody>
          <a:bodyPr>
            <a:spAutoFit/>
          </a:bodyPr>
          <a:lstStyle/>
          <a:p>
            <a:pPr algn="ctr">
              <a:defRPr/>
            </a:pPr>
            <a:r>
              <a:rPr lang="en-US" sz="3600" i="1" dirty="0">
                <a:solidFill>
                  <a:schemeClr val="accent3">
                    <a:lumMod val="75000"/>
                  </a:schemeClr>
                </a:solidFill>
                <a:latin typeface="+mn-lt"/>
                <a:ea typeface="ＭＳ Ｐゴシック" charset="0"/>
              </a:rPr>
              <a:t>Shunting Procedures:</a:t>
            </a:r>
          </a:p>
        </p:txBody>
      </p:sp>
      <p:sp>
        <p:nvSpPr>
          <p:cNvPr id="30723" name="TextBox 2"/>
          <p:cNvSpPr txBox="1">
            <a:spLocks noChangeArrowheads="1"/>
          </p:cNvSpPr>
          <p:nvPr/>
        </p:nvSpPr>
        <p:spPr bwMode="auto">
          <a:xfrm>
            <a:off x="1295400" y="1447800"/>
            <a:ext cx="6019800" cy="4554538"/>
          </a:xfrm>
          <a:prstGeom prst="rect">
            <a:avLst/>
          </a:prstGeom>
          <a:noFill/>
          <a:ln w="9525">
            <a:noFill/>
            <a:miter lim="800000"/>
            <a:headEnd/>
            <a:tailEnd/>
          </a:ln>
        </p:spPr>
        <p:txBody>
          <a:bodyPr>
            <a:spAutoFit/>
          </a:bodyPr>
          <a:lstStyle/>
          <a:p>
            <a:pPr marL="457200" indent="-457200">
              <a:buClr>
                <a:schemeClr val="accent1"/>
              </a:buClr>
              <a:buFont typeface="Wingdings" pitchFamily="2" charset="2"/>
              <a:buChar char="u"/>
            </a:pPr>
            <a:r>
              <a:rPr lang="en-US" altLang="en-US" sz="3000" dirty="0"/>
              <a:t>Used more after 2</a:t>
            </a:r>
            <a:r>
              <a:rPr lang="en-US" altLang="en-US" sz="3000" baseline="30000" dirty="0"/>
              <a:t>nd</a:t>
            </a:r>
            <a:r>
              <a:rPr lang="en-US" altLang="en-US" sz="3000" dirty="0"/>
              <a:t> major bleeding episode</a:t>
            </a:r>
          </a:p>
          <a:p>
            <a:pPr marL="457200" indent="-457200">
              <a:buClr>
                <a:schemeClr val="accent1"/>
              </a:buClr>
              <a:buFont typeface="Wingdings" pitchFamily="2" charset="2"/>
              <a:buChar char="u"/>
            </a:pPr>
            <a:r>
              <a:rPr lang="en-US" altLang="en-US" sz="3000" dirty="0"/>
              <a:t>TIPS </a:t>
            </a:r>
          </a:p>
          <a:p>
            <a:pPr marL="914400" lvl="1" indent="-457200">
              <a:buClr>
                <a:schemeClr val="accent1"/>
              </a:buClr>
              <a:buFont typeface="Wingdings" pitchFamily="2" charset="2"/>
              <a:buChar char="u"/>
            </a:pPr>
            <a:r>
              <a:rPr lang="en-US" altLang="en-US" sz="2400" dirty="0"/>
              <a:t>shunt is placed between systemic and portal venous systems</a:t>
            </a:r>
          </a:p>
          <a:p>
            <a:pPr marL="1371600" lvl="2" indent="-457200">
              <a:buClr>
                <a:schemeClr val="accent1"/>
              </a:buClr>
              <a:buFont typeface="Wingdings" pitchFamily="2" charset="2"/>
              <a:buChar char="u"/>
            </a:pPr>
            <a:r>
              <a:rPr lang="en-US" altLang="en-US" sz="2400" dirty="0"/>
              <a:t>redirect’s portal blood flow</a:t>
            </a:r>
          </a:p>
          <a:p>
            <a:pPr marL="1371600" lvl="2" indent="-457200">
              <a:buClr>
                <a:schemeClr val="accent1"/>
              </a:buClr>
              <a:buFont typeface="Wingdings" pitchFamily="2" charset="2"/>
              <a:buChar char="u"/>
            </a:pPr>
            <a:r>
              <a:rPr lang="en-US" altLang="en-US" sz="2400" dirty="0"/>
              <a:t>reduces portal venous pressure</a:t>
            </a:r>
          </a:p>
          <a:p>
            <a:pPr marL="1371600" lvl="2" indent="-457200">
              <a:buClr>
                <a:schemeClr val="accent1"/>
              </a:buClr>
              <a:buFont typeface="Wingdings" pitchFamily="2" charset="2"/>
              <a:buChar char="u"/>
            </a:pPr>
            <a:r>
              <a:rPr lang="en-US" altLang="en-US" sz="2400" dirty="0"/>
              <a:t>decompresses </a:t>
            </a:r>
            <a:r>
              <a:rPr lang="en-US" altLang="en-US" sz="2400" dirty="0" err="1"/>
              <a:t>varices</a:t>
            </a:r>
            <a:endParaRPr lang="en-US" altLang="en-US" sz="2400" dirty="0"/>
          </a:p>
          <a:p>
            <a:pPr marL="1371600" lvl="2" indent="-457200">
              <a:buClr>
                <a:schemeClr val="accent1"/>
              </a:buClr>
              <a:buFont typeface="Wingdings" pitchFamily="2" charset="2"/>
              <a:buChar char="u"/>
            </a:pPr>
            <a:r>
              <a:rPr lang="en-US" altLang="en-US" sz="2400" dirty="0"/>
              <a:t>contraindicated in patient’s with hepatic encephalopathy</a:t>
            </a:r>
          </a:p>
          <a:p>
            <a:pPr marL="457200" indent="-457200">
              <a:buClr>
                <a:schemeClr val="accent1"/>
              </a:buClr>
              <a:buFont typeface="Wingdings" pitchFamily="2" charset="2"/>
              <a:buChar char="u"/>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100" y="1341438"/>
            <a:ext cx="7499350" cy="2808287"/>
          </a:xfrm>
        </p:spPr>
        <p:txBody>
          <a:bodyPr/>
          <a:lstStyle/>
          <a:p>
            <a:pPr>
              <a:defRPr/>
            </a:pPr>
            <a:r>
              <a:rPr lang="en-US" sz="4400" dirty="0" smtClean="0">
                <a:solidFill>
                  <a:schemeClr val="tx1"/>
                </a:solidFill>
              </a:rPr>
              <a:t>      </a:t>
            </a:r>
            <a:r>
              <a:rPr lang="en-US" sz="6000" dirty="0" smtClean="0">
                <a:solidFill>
                  <a:schemeClr val="tx1"/>
                </a:solidFill>
              </a:rPr>
              <a:t>Hepatitis A virus</a:t>
            </a:r>
            <a:endParaRPr lang="ar-EG" sz="6000" dirty="0">
              <a:solidFill>
                <a:schemeClr val="tx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en-US" smtClean="0"/>
              <a:t>Shunts</a:t>
            </a:r>
            <a:r>
              <a:rPr lang="en-US" smtClean="0">
                <a:latin typeface="Arial" pitchFamily="34" charset="0"/>
              </a:rPr>
              <a:t>Transjugular intrahepatic portosystemic shunt</a:t>
            </a:r>
            <a:br>
              <a:rPr lang="en-US" smtClean="0">
                <a:latin typeface="Arial" pitchFamily="34" charset="0"/>
              </a:rPr>
            </a:br>
            <a:r>
              <a:rPr lang="en-US" smtClean="0"/>
              <a:t> </a:t>
            </a:r>
          </a:p>
        </p:txBody>
      </p:sp>
      <p:sp>
        <p:nvSpPr>
          <p:cNvPr id="29699" name="Rectangle 3"/>
          <p:cNvSpPr>
            <a:spLocks noChangeArrowheads="1"/>
          </p:cNvSpPr>
          <p:nvPr/>
        </p:nvSpPr>
        <p:spPr bwMode="auto">
          <a:xfrm>
            <a:off x="762000" y="2057400"/>
            <a:ext cx="7772400" cy="228600"/>
          </a:xfrm>
          <a:prstGeom prst="rect">
            <a:avLst/>
          </a:prstGeom>
          <a:solidFill>
            <a:schemeClr val="bg1"/>
          </a:solidFill>
          <a:ln w="9525">
            <a:noFill/>
            <a:miter lim="800000"/>
            <a:headEnd/>
            <a:tailEnd/>
          </a:ln>
        </p:spPr>
        <p:txBody>
          <a:bodyPr wrap="none" anchor="ctr"/>
          <a:lstStyle/>
          <a:p>
            <a:endParaRPr lang="ar-EG"/>
          </a:p>
        </p:txBody>
      </p:sp>
      <p:pic>
        <p:nvPicPr>
          <p:cNvPr id="29700" name="Picture 4" descr="shunts2"/>
          <p:cNvPicPr>
            <a:picLocks noGrp="1" noChangeAspect="1" noChangeArrowheads="1"/>
          </p:cNvPicPr>
          <p:nvPr>
            <p:ph idx="1"/>
          </p:nvPr>
        </p:nvPicPr>
        <p:blipFill>
          <a:blip r:embed="rId3"/>
          <a:srcRect/>
          <a:stretch>
            <a:fillRect/>
          </a:stretch>
        </p:blipFill>
        <p:spPr>
          <a:xfrm>
            <a:off x="0" y="1722438"/>
            <a:ext cx="9144000" cy="5135562"/>
          </a:xfrm>
          <a:noFill/>
        </p:spPr>
      </p:pic>
      <p:sp>
        <p:nvSpPr>
          <p:cNvPr id="29701" name="WordArt 5"/>
          <p:cNvSpPr>
            <a:spLocks noChangeArrowheads="1" noChangeShapeType="1" noTextEdit="1"/>
          </p:cNvSpPr>
          <p:nvPr/>
        </p:nvSpPr>
        <p:spPr bwMode="auto">
          <a:xfrm>
            <a:off x="5257800" y="823912"/>
            <a:ext cx="1962150" cy="1157288"/>
          </a:xfrm>
          <a:prstGeom prst="rect">
            <a:avLst/>
          </a:prstGeom>
        </p:spPr>
        <p:txBody>
          <a:bodyPr wrap="none" fromWordArt="1">
            <a:prstTxWarp prst="textSlantUp">
              <a:avLst>
                <a:gd name="adj" fmla="val 55556"/>
              </a:avLst>
            </a:prstTxWarp>
          </a:bodyPr>
          <a:lstStyle/>
          <a:p>
            <a:pPr algn="ctr"/>
            <a:r>
              <a:rPr lang="en-US" sz="3200" kern="10" dirty="0">
                <a:ln w="9525">
                  <a:solidFill>
                    <a:srgbClr val="000000"/>
                  </a:solidFill>
                  <a:miter lim="800000"/>
                  <a:headEnd/>
                  <a:tailEnd/>
                </a:ln>
                <a:solidFill>
                  <a:schemeClr val="folHlink"/>
                </a:solidFill>
                <a:latin typeface="Tahoma"/>
                <a:ea typeface="Tahoma"/>
                <a:cs typeface="Tahoma"/>
              </a:rPr>
              <a:t>T.I.P.S.</a:t>
            </a:r>
            <a:endParaRPr lang="ar-EG" sz="3200" kern="10" dirty="0">
              <a:ln w="9525">
                <a:solidFill>
                  <a:srgbClr val="000000"/>
                </a:solidFill>
                <a:miter lim="800000"/>
                <a:headEnd/>
                <a:tailEnd/>
              </a:ln>
              <a:solidFill>
                <a:schemeClr val="folHlink"/>
              </a:solidFill>
              <a:latin typeface="Tahoma"/>
              <a:ea typeface="Tahoma"/>
              <a:cs typeface="Tahoma"/>
            </a:endParaRPr>
          </a:p>
        </p:txBody>
      </p:sp>
      <p:sp>
        <p:nvSpPr>
          <p:cNvPr id="29702" name="Line 6"/>
          <p:cNvSpPr>
            <a:spLocks noChangeShapeType="1"/>
          </p:cNvSpPr>
          <p:nvPr/>
        </p:nvSpPr>
        <p:spPr bwMode="auto">
          <a:xfrm flipH="1">
            <a:off x="4953000" y="1447800"/>
            <a:ext cx="381000" cy="762000"/>
          </a:xfrm>
          <a:prstGeom prst="line">
            <a:avLst/>
          </a:prstGeom>
          <a:noFill/>
          <a:ln w="38100">
            <a:solidFill>
              <a:srgbClr val="CC3300"/>
            </a:solidFill>
            <a:miter lim="800000"/>
            <a:headEnd/>
            <a:tailEnd type="triangle" w="med" len="med"/>
          </a:ln>
        </p:spPr>
        <p:txBody>
          <a:bodyPr wrap="none"/>
          <a:lstStyle/>
          <a:p>
            <a:endParaRPr lang="ar-EG"/>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3600" smtClean="0">
                <a:solidFill>
                  <a:schemeClr val="tx1"/>
                </a:solidFill>
              </a:rPr>
              <a:t>Sengstaken-Blakemore Tube</a:t>
            </a:r>
          </a:p>
        </p:txBody>
      </p:sp>
      <p:sp>
        <p:nvSpPr>
          <p:cNvPr id="27650" name="Rectangle 3"/>
          <p:cNvSpPr>
            <a:spLocks noGrp="1" noChangeArrowheads="1"/>
          </p:cNvSpPr>
          <p:nvPr>
            <p:ph sz="quarter" idx="1"/>
          </p:nvPr>
        </p:nvSpPr>
        <p:spPr>
          <a:xfrm>
            <a:off x="5105400" y="1752600"/>
            <a:ext cx="3581400" cy="4191000"/>
          </a:xfrm>
        </p:spPr>
        <p:txBody>
          <a:bodyPr/>
          <a:lstStyle/>
          <a:p>
            <a:pPr eaLnBrk="1" hangingPunct="1">
              <a:buFont typeface="Wingdings" pitchFamily="2" charset="2"/>
              <a:buNone/>
              <a:defRPr/>
            </a:pPr>
            <a:r>
              <a:rPr lang="en-US" dirty="0" smtClean="0"/>
              <a:t>Three Lumens:</a:t>
            </a:r>
          </a:p>
          <a:p>
            <a:pPr eaLnBrk="1" hangingPunct="1">
              <a:defRPr/>
            </a:pPr>
            <a:r>
              <a:rPr lang="en-US" sz="2400" dirty="0" smtClean="0"/>
              <a:t>Esophageal balloon inflation</a:t>
            </a:r>
          </a:p>
          <a:p>
            <a:pPr eaLnBrk="1" hangingPunct="1">
              <a:defRPr/>
            </a:pPr>
            <a:r>
              <a:rPr lang="en-US" sz="2400" dirty="0" smtClean="0"/>
              <a:t>Gastric balloon inflation</a:t>
            </a:r>
          </a:p>
          <a:p>
            <a:pPr eaLnBrk="1" hangingPunct="1">
              <a:defRPr/>
            </a:pPr>
            <a:r>
              <a:rPr lang="en-US" sz="2400" dirty="0" smtClean="0"/>
              <a:t>Gastric aspiration</a:t>
            </a:r>
          </a:p>
          <a:p>
            <a:pPr eaLnBrk="1" hangingPunct="1">
              <a:defRPr/>
            </a:pPr>
            <a:endParaRPr lang="en-US" sz="2400" i="1" dirty="0" smtClean="0">
              <a:solidFill>
                <a:schemeClr val="accent3">
                  <a:lumMod val="75000"/>
                </a:schemeClr>
              </a:solidFill>
            </a:endParaRPr>
          </a:p>
          <a:p>
            <a:pPr eaLnBrk="1" hangingPunct="1">
              <a:buFont typeface="Wingdings 2" pitchFamily="18" charset="2"/>
              <a:buNone/>
              <a:defRPr/>
            </a:pPr>
            <a:endParaRPr lang="en-US" sz="2400" i="1" dirty="0" smtClean="0">
              <a:solidFill>
                <a:schemeClr val="accent3">
                  <a:lumMod val="75000"/>
                </a:schemeClr>
              </a:solidFill>
            </a:endParaRPr>
          </a:p>
        </p:txBody>
      </p:sp>
      <p:pic>
        <p:nvPicPr>
          <p:cNvPr id="28676" name="Picture 6" descr="tube_Sengstaken-Blakemore%20t"/>
          <p:cNvPicPr>
            <a:picLocks noChangeAspect="1" noChangeArrowheads="1"/>
          </p:cNvPicPr>
          <p:nvPr/>
        </p:nvPicPr>
        <p:blipFill>
          <a:blip r:embed="rId4"/>
          <a:srcRect/>
          <a:stretch>
            <a:fillRect/>
          </a:stretch>
        </p:blipFill>
        <p:spPr bwMode="auto">
          <a:xfrm>
            <a:off x="990600" y="2209800"/>
            <a:ext cx="3716338" cy="4038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s-b tube"/>
          <p:cNvPicPr>
            <a:picLocks noGrp="1" noChangeAspect="1" noChangeArrowheads="1"/>
          </p:cNvPicPr>
          <p:nvPr>
            <p:ph sz="quarter" idx="4"/>
          </p:nvPr>
        </p:nvPicPr>
        <p:blipFill>
          <a:blip r:embed="rId3"/>
          <a:srcRect/>
          <a:stretch>
            <a:fillRect/>
          </a:stretch>
        </p:blipFill>
        <p:spPr>
          <a:xfrm>
            <a:off x="1447800" y="533400"/>
            <a:ext cx="7162800" cy="6096000"/>
          </a:xfr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rtl="1">
              <a:buNone/>
            </a:pPr>
            <a:endParaRPr lang="en-US" dirty="0" smtClean="0"/>
          </a:p>
          <a:p>
            <a:pPr rtl="1">
              <a:buNone/>
            </a:pPr>
            <a:r>
              <a:rPr lang="en-US" b="1" u="sng" dirty="0" err="1" smtClean="0"/>
              <a:t>Ascites</a:t>
            </a:r>
            <a:r>
              <a:rPr lang="en-US" b="1" u="sng" dirty="0" smtClean="0"/>
              <a:t>:</a:t>
            </a:r>
          </a:p>
          <a:p>
            <a:pPr rtl="1">
              <a:buNone/>
            </a:pPr>
            <a:r>
              <a:rPr lang="en-US" dirty="0" smtClean="0"/>
              <a:t> </a:t>
            </a:r>
            <a:r>
              <a:rPr lang="en-US" b="1" dirty="0" smtClean="0"/>
              <a:t>Definition</a:t>
            </a:r>
            <a:r>
              <a:rPr lang="en-US" dirty="0" smtClean="0"/>
              <a:t>: Fluid accumulation within peritoneal cavity </a:t>
            </a:r>
          </a:p>
          <a:p>
            <a:pPr rtl="1">
              <a:buNone/>
            </a:pPr>
            <a:r>
              <a:rPr lang="en-US" b="1" dirty="0" smtClean="0"/>
              <a:t>Causes</a:t>
            </a:r>
            <a:r>
              <a:rPr lang="en-US" dirty="0" smtClean="0"/>
              <a:t>: most important cause is liver cirrhosis </a:t>
            </a:r>
          </a:p>
          <a:p>
            <a:pPr rtl="1">
              <a:buNone/>
            </a:pPr>
            <a:r>
              <a:rPr lang="en-US" b="1" dirty="0" smtClean="0"/>
              <a:t>Mechanism of cirrhotic </a:t>
            </a:r>
            <a:r>
              <a:rPr lang="en-US" b="1" dirty="0" err="1" smtClean="0"/>
              <a:t>ascites</a:t>
            </a:r>
            <a:r>
              <a:rPr lang="en-US" b="1" dirty="0" smtClean="0"/>
              <a:t> </a:t>
            </a:r>
            <a:r>
              <a:rPr lang="en-US" dirty="0" smtClean="0"/>
              <a:t>:</a:t>
            </a:r>
          </a:p>
          <a:p>
            <a:pPr rtl="1">
              <a:buNone/>
            </a:pPr>
            <a:r>
              <a:rPr lang="en-US" dirty="0" smtClean="0"/>
              <a:t>A- Classic Starling theory:</a:t>
            </a:r>
          </a:p>
          <a:p>
            <a:pPr>
              <a:buNone/>
            </a:pPr>
            <a:r>
              <a:rPr lang="en-US" dirty="0" err="1" smtClean="0"/>
              <a:t>Hypoalbuminaemia</a:t>
            </a:r>
            <a:r>
              <a:rPr lang="en-US" dirty="0" smtClean="0"/>
              <a:t>  decrease plasma osmotic pressure (ascetic threshold= 3) and due to portal hypertension (act as localizing factor which localizes fluid in the peritoneal cavity rather than peripheral  tissues) </a:t>
            </a:r>
            <a:endParaRPr lang="ar-EG"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00800"/>
          </a:xfrm>
        </p:spPr>
        <p:txBody>
          <a:bodyPr>
            <a:normAutofit fontScale="92500" lnSpcReduction="10000"/>
          </a:bodyPr>
          <a:lstStyle/>
          <a:p>
            <a:pPr rtl="1">
              <a:buNone/>
            </a:pPr>
            <a:r>
              <a:rPr lang="en-US" b="1" dirty="0" smtClean="0"/>
              <a:t>B-generalized fluid retention</a:t>
            </a:r>
            <a:r>
              <a:rPr lang="en-US" dirty="0" smtClean="0"/>
              <a:t>:</a:t>
            </a:r>
          </a:p>
          <a:p>
            <a:pPr rtl="1">
              <a:buNone/>
            </a:pPr>
            <a:r>
              <a:rPr lang="en-US" dirty="0" smtClean="0"/>
              <a:t>*</a:t>
            </a:r>
            <a:r>
              <a:rPr lang="en-US" dirty="0" err="1" smtClean="0"/>
              <a:t>hyperaldosteronism</a:t>
            </a:r>
            <a:r>
              <a:rPr lang="en-US" dirty="0" smtClean="0"/>
              <a:t> due to decreased renal blood flow which stimulate RAS also, due to decreased degradation of </a:t>
            </a:r>
            <a:r>
              <a:rPr lang="en-US" dirty="0" err="1" smtClean="0"/>
              <a:t>aldosterone</a:t>
            </a:r>
            <a:r>
              <a:rPr lang="en-US" dirty="0" smtClean="0"/>
              <a:t> by the liver.</a:t>
            </a:r>
          </a:p>
          <a:p>
            <a:pPr rtl="1">
              <a:buNone/>
            </a:pPr>
            <a:r>
              <a:rPr lang="en-US" dirty="0" smtClean="0"/>
              <a:t>*Altered Renal blood flow (decreased renal blood flow will decreased cortical perfusion which lead to increased proximal tubular Na reabsorption which  Na retention.</a:t>
            </a:r>
          </a:p>
          <a:p>
            <a:pPr rtl="1">
              <a:buNone/>
            </a:pPr>
            <a:r>
              <a:rPr lang="en-US" b="1" dirty="0" smtClean="0"/>
              <a:t>*Others:</a:t>
            </a:r>
          </a:p>
          <a:p>
            <a:pPr rtl="1">
              <a:buNone/>
            </a:pPr>
            <a:r>
              <a:rPr lang="en-US" dirty="0" smtClean="0"/>
              <a:t>- increased sympathetic activity (renal </a:t>
            </a:r>
            <a:r>
              <a:rPr lang="en-US" dirty="0" err="1" smtClean="0"/>
              <a:t>v.c</a:t>
            </a:r>
            <a:r>
              <a:rPr lang="en-US" dirty="0" smtClean="0"/>
              <a:t>)</a:t>
            </a:r>
          </a:p>
          <a:p>
            <a:pPr rtl="1">
              <a:buNone/>
            </a:pPr>
            <a:r>
              <a:rPr lang="en-US" dirty="0" smtClean="0"/>
              <a:t>-decreased renal production of PG, </a:t>
            </a:r>
            <a:r>
              <a:rPr lang="en-US" dirty="0" err="1" smtClean="0"/>
              <a:t>kinin</a:t>
            </a:r>
            <a:r>
              <a:rPr lang="en-US" dirty="0" smtClean="0"/>
              <a:t>.</a:t>
            </a:r>
          </a:p>
          <a:p>
            <a:pPr>
              <a:buNone/>
            </a:pPr>
            <a:r>
              <a:rPr lang="en-US" dirty="0" smtClean="0"/>
              <a:t>-increased ADH</a:t>
            </a:r>
          </a:p>
          <a:p>
            <a:pPr>
              <a:buNone/>
            </a:pPr>
            <a:r>
              <a:rPr lang="en-US" b="1" u="sng" dirty="0" smtClean="0"/>
              <a:t>Complications:</a:t>
            </a:r>
            <a:endParaRPr lang="ar-EG" b="1" u="sng"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rtl="1">
              <a:buNone/>
            </a:pPr>
            <a:r>
              <a:rPr lang="en-US" b="1" dirty="0" smtClean="0"/>
              <a:t> </a:t>
            </a:r>
            <a:endParaRPr lang="en-US" dirty="0" smtClean="0"/>
          </a:p>
          <a:p>
            <a:pPr rtl="1">
              <a:buNone/>
            </a:pPr>
            <a:r>
              <a:rPr lang="en-US" dirty="0" smtClean="0"/>
              <a:t>1-  Spontaneous bacterial peritonitis with: </a:t>
            </a:r>
          </a:p>
          <a:p>
            <a:r>
              <a:rPr lang="en-US" altLang="en-US" dirty="0" smtClean="0"/>
              <a:t>Clinical manifestations:</a:t>
            </a:r>
          </a:p>
          <a:p>
            <a:pPr lvl="1"/>
            <a:r>
              <a:rPr lang="en-US" altLang="en-US" dirty="0" smtClean="0">
                <a:cs typeface="Times New Roman" pitchFamily="18" charset="0"/>
              </a:rPr>
              <a:t> clinical onset of Fever, chill</a:t>
            </a:r>
          </a:p>
          <a:p>
            <a:pPr lvl="1"/>
            <a:r>
              <a:rPr lang="en-US" altLang="en-US" dirty="0" smtClean="0">
                <a:cs typeface="Times New Roman" pitchFamily="18" charset="0"/>
              </a:rPr>
              <a:t> </a:t>
            </a:r>
            <a:r>
              <a:rPr lang="en-US" altLang="en-US" dirty="0" err="1" smtClean="0">
                <a:cs typeface="Times New Roman" pitchFamily="18" charset="0"/>
              </a:rPr>
              <a:t>generlaized</a:t>
            </a:r>
            <a:r>
              <a:rPr lang="en-US" altLang="en-US" dirty="0" smtClean="0">
                <a:cs typeface="Times New Roman" pitchFamily="18" charset="0"/>
              </a:rPr>
              <a:t> Abdominal pain</a:t>
            </a:r>
          </a:p>
          <a:p>
            <a:pPr lvl="1"/>
            <a:r>
              <a:rPr lang="en-US" altLang="en-US" dirty="0" smtClean="0">
                <a:cs typeface="Times New Roman" pitchFamily="18" charset="0"/>
              </a:rPr>
              <a:t>Abdominal tenderness</a:t>
            </a:r>
          </a:p>
          <a:p>
            <a:pPr lvl="1"/>
            <a:r>
              <a:rPr lang="en-US" altLang="en-US" dirty="0" smtClean="0">
                <a:cs typeface="Times New Roman" pitchFamily="18" charset="0"/>
              </a:rPr>
              <a:t>Altered mental status</a:t>
            </a:r>
          </a:p>
          <a:p>
            <a:pPr rtl="1">
              <a:buNone/>
            </a:pPr>
            <a:endParaRPr lang="en-US" dirty="0" smtClean="0"/>
          </a:p>
          <a:p>
            <a:pPr>
              <a:buClr>
                <a:schemeClr val="tx2">
                  <a:lumMod val="65000"/>
                  <a:lumOff val="35000"/>
                </a:schemeClr>
              </a:buClr>
            </a:pPr>
            <a:r>
              <a:rPr lang="en-US" dirty="0" smtClean="0"/>
              <a:t>Can be treated by </a:t>
            </a:r>
            <a:r>
              <a:rPr lang="en-US" dirty="0" err="1" smtClean="0"/>
              <a:t>amioglycosides</a:t>
            </a:r>
            <a:r>
              <a:rPr lang="en-US" dirty="0" smtClean="0"/>
              <a:t> and </a:t>
            </a:r>
            <a:r>
              <a:rPr lang="en-US" dirty="0" err="1" smtClean="0"/>
              <a:t>ampicillin</a:t>
            </a:r>
            <a:r>
              <a:rPr lang="en-US" dirty="0" smtClean="0"/>
              <a:t> or third</a:t>
            </a:r>
            <a:r>
              <a:rPr lang="en-US" b="1" dirty="0" smtClean="0">
                <a:ln w="11430"/>
                <a:solidFill>
                  <a:schemeClr val="accent2">
                    <a:lumMod val="20000"/>
                    <a:lumOff val="80000"/>
                  </a:schemeClr>
                </a:solidFill>
                <a:effectLst>
                  <a:outerShdw blurRad="50800" dist="39000" dir="5460000" algn="tl">
                    <a:srgbClr val="000000">
                      <a:alpha val="38000"/>
                    </a:srgbClr>
                  </a:outerShdw>
                </a:effectLst>
              </a:rPr>
              <a:t>.</a:t>
            </a:r>
          </a:p>
          <a:p>
            <a:pPr rtl="1">
              <a:buNone/>
            </a:pPr>
            <a:r>
              <a:rPr lang="en-US" dirty="0" smtClean="0"/>
              <a:t>generation cephalosporin or </a:t>
            </a:r>
            <a:r>
              <a:rPr lang="en-US" dirty="0" err="1" smtClean="0"/>
              <a:t>quinolones</a:t>
            </a:r>
            <a:r>
              <a:rPr lang="en-US" dirty="0" smtClean="0"/>
              <a:t>.</a:t>
            </a:r>
          </a:p>
          <a:p>
            <a:pPr rtl="1">
              <a:buNone/>
            </a:pPr>
            <a:r>
              <a:rPr lang="en-US" dirty="0" smtClean="0"/>
              <a:t>2-Complication due to treatment  </a:t>
            </a:r>
            <a:r>
              <a:rPr lang="en-US" dirty="0" err="1" smtClean="0"/>
              <a:t>e.g</a:t>
            </a:r>
            <a:r>
              <a:rPr lang="en-US" dirty="0" smtClean="0"/>
              <a:t> </a:t>
            </a:r>
            <a:r>
              <a:rPr lang="en-US" dirty="0" err="1" smtClean="0"/>
              <a:t>hepatorenal</a:t>
            </a:r>
            <a:r>
              <a:rPr lang="en-US" dirty="0" smtClean="0"/>
              <a:t> syndrome if vigorous dieresis.</a:t>
            </a:r>
          </a:p>
          <a:p>
            <a:pPr rtl="1">
              <a:buNone/>
            </a:pPr>
            <a:endParaRPr lang="en-US" b="1" dirty="0" smtClean="0"/>
          </a:p>
          <a:p>
            <a:pPr rtl="1">
              <a:buNone/>
            </a:pPr>
            <a:r>
              <a:rPr lang="en-US" b="1" dirty="0" smtClean="0"/>
              <a:t>Treatment :</a:t>
            </a:r>
            <a:endParaRPr lang="en-US" dirty="0" smtClean="0"/>
          </a:p>
          <a:p>
            <a:pPr rtl="1">
              <a:buNone/>
            </a:pPr>
            <a:r>
              <a:rPr lang="en-US" dirty="0" smtClean="0"/>
              <a:t>1- Bed rest to decrease metabolites handled by the liver and to increased renal perfusion.</a:t>
            </a:r>
          </a:p>
          <a:p>
            <a:pPr rtl="1">
              <a:buNone/>
            </a:pPr>
            <a:r>
              <a:rPr lang="en-US" dirty="0" smtClean="0"/>
              <a:t>2-diet : Na  and water restriction.</a:t>
            </a:r>
          </a:p>
          <a:p>
            <a:pPr rtl="1">
              <a:buNone/>
            </a:pPr>
            <a:r>
              <a:rPr lang="en-US" dirty="0" smtClean="0"/>
              <a:t>3-diuretics:</a:t>
            </a:r>
          </a:p>
          <a:p>
            <a:pPr rtl="1">
              <a:buNone/>
            </a:pPr>
            <a:r>
              <a:rPr lang="en-US" dirty="0" smtClean="0"/>
              <a:t>*best is I.V albumin.</a:t>
            </a:r>
          </a:p>
          <a:p>
            <a:pPr rtl="1">
              <a:buNone/>
            </a:pPr>
            <a:r>
              <a:rPr lang="en-US" dirty="0" smtClean="0"/>
              <a:t>*</a:t>
            </a:r>
            <a:r>
              <a:rPr lang="en-US" dirty="0" err="1" smtClean="0"/>
              <a:t>Spironolactone</a:t>
            </a:r>
            <a:r>
              <a:rPr lang="en-US" dirty="0" smtClean="0"/>
              <a:t>  (maximum rate of ascetic fluid mobilization is 1-2 L / day  and if very rapid  (dehydration, </a:t>
            </a:r>
            <a:r>
              <a:rPr lang="en-US" dirty="0" err="1" smtClean="0"/>
              <a:t>hepatorenal</a:t>
            </a:r>
            <a:r>
              <a:rPr lang="en-US" dirty="0" smtClean="0"/>
              <a:t> syndrome and electrolyte  imbalance and hepatic encephalopathy)</a:t>
            </a:r>
          </a:p>
          <a:p>
            <a:endParaRPr lang="ar-EG"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ar-EG" altLang="en-US" smtClean="0"/>
          </a:p>
        </p:txBody>
      </p:sp>
      <p:sp>
        <p:nvSpPr>
          <p:cNvPr id="35843" name="Content Placeholder 2"/>
          <p:cNvSpPr>
            <a:spLocks noGrp="1"/>
          </p:cNvSpPr>
          <p:nvPr>
            <p:ph idx="1"/>
          </p:nvPr>
        </p:nvSpPr>
        <p:spPr/>
        <p:txBody>
          <a:bodyPr/>
          <a:lstStyle/>
          <a:p>
            <a:endParaRPr lang="ar-EG" altLang="en-US" smtClean="0"/>
          </a:p>
        </p:txBody>
      </p:sp>
      <p:pic>
        <p:nvPicPr>
          <p:cNvPr id="35844" name="Picture 2" descr=" 10403.jpg                                                      0018E5CEMacintosh HD                   BBA75E1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192088"/>
            <a:ext cx="8077200" cy="6284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155125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Ascites</a:t>
            </a:r>
          </a:p>
        </p:txBody>
      </p:sp>
      <p:sp>
        <p:nvSpPr>
          <p:cNvPr id="3075" name="Rectangle 3"/>
          <p:cNvSpPr>
            <a:spLocks noGrp="1" noChangeArrowheads="1"/>
          </p:cNvSpPr>
          <p:nvPr>
            <p:ph type="body" idx="1"/>
          </p:nvPr>
        </p:nvSpPr>
        <p:spPr/>
        <p:txBody>
          <a:bodyPr>
            <a:normAutofit fontScale="92500" lnSpcReduction="20000"/>
          </a:bodyPr>
          <a:lstStyle/>
          <a:p>
            <a:pPr eaLnBrk="1" hangingPunct="1">
              <a:lnSpc>
                <a:spcPct val="90000"/>
              </a:lnSpc>
            </a:pPr>
            <a:r>
              <a:rPr lang="en-US" altLang="en-US" sz="2800" dirty="0" smtClean="0"/>
              <a:t> Assessment of </a:t>
            </a:r>
            <a:r>
              <a:rPr lang="en-US" altLang="en-US" sz="2800" dirty="0" err="1" smtClean="0"/>
              <a:t>ascites</a:t>
            </a:r>
            <a:endParaRPr lang="en-US" altLang="en-US" sz="2800" dirty="0" smtClean="0"/>
          </a:p>
          <a:p>
            <a:pPr lvl="1" eaLnBrk="1" hangingPunct="1">
              <a:lnSpc>
                <a:spcPct val="90000"/>
              </a:lnSpc>
            </a:pPr>
            <a:r>
              <a:rPr lang="en-US" altLang="en-US" sz="2400" dirty="0" smtClean="0"/>
              <a:t>Grading  </a:t>
            </a:r>
          </a:p>
          <a:p>
            <a:pPr lvl="2" eaLnBrk="1" hangingPunct="1">
              <a:lnSpc>
                <a:spcPct val="90000"/>
              </a:lnSpc>
            </a:pPr>
            <a:r>
              <a:rPr lang="en-US" altLang="en-US" sz="2000" dirty="0" smtClean="0"/>
              <a:t>Grade 1 — mild; Detectable only by US</a:t>
            </a:r>
          </a:p>
          <a:p>
            <a:pPr lvl="2" eaLnBrk="1" hangingPunct="1">
              <a:lnSpc>
                <a:spcPct val="90000"/>
              </a:lnSpc>
            </a:pPr>
            <a:r>
              <a:rPr lang="en-US" altLang="en-US" sz="2000" dirty="0" smtClean="0"/>
              <a:t>Grade 2 — moderate; Moderate symmetrical distension of the abdomen</a:t>
            </a:r>
            <a:br>
              <a:rPr lang="en-US" altLang="en-US" sz="2000" dirty="0" smtClean="0"/>
            </a:br>
            <a:endParaRPr lang="en-US" altLang="en-US" sz="2000" dirty="0" smtClean="0"/>
          </a:p>
          <a:p>
            <a:pPr lvl="2" eaLnBrk="1" hangingPunct="1">
              <a:lnSpc>
                <a:spcPct val="90000"/>
              </a:lnSpc>
            </a:pPr>
            <a:r>
              <a:rPr lang="en-US" altLang="en-US" sz="2000" dirty="0" smtClean="0"/>
              <a:t>Grade 3 — large or gross </a:t>
            </a:r>
            <a:r>
              <a:rPr lang="en-US" altLang="en-US" sz="2000" dirty="0" err="1" smtClean="0"/>
              <a:t>asites</a:t>
            </a:r>
            <a:r>
              <a:rPr lang="en-US" altLang="en-US" sz="2000" dirty="0" smtClean="0"/>
              <a:t> with marked abdominal distension</a:t>
            </a:r>
          </a:p>
          <a:p>
            <a:pPr lvl="1" eaLnBrk="1" hangingPunct="1">
              <a:lnSpc>
                <a:spcPct val="90000"/>
              </a:lnSpc>
            </a:pPr>
            <a:r>
              <a:rPr lang="en-US" altLang="en-US" sz="2400" dirty="0" smtClean="0"/>
              <a:t> Older system -subjective</a:t>
            </a:r>
          </a:p>
          <a:p>
            <a:pPr lvl="2" eaLnBrk="1" hangingPunct="1">
              <a:lnSpc>
                <a:spcPct val="90000"/>
              </a:lnSpc>
            </a:pPr>
            <a:r>
              <a:rPr lang="en-US" altLang="en-US" sz="2000" dirty="0" smtClean="0"/>
              <a:t>1+ minimal, barely detectable</a:t>
            </a:r>
          </a:p>
          <a:p>
            <a:pPr lvl="2" eaLnBrk="1" hangingPunct="1">
              <a:lnSpc>
                <a:spcPct val="90000"/>
              </a:lnSpc>
            </a:pPr>
            <a:r>
              <a:rPr lang="en-US" altLang="en-US" sz="2000" dirty="0" smtClean="0"/>
              <a:t>2+ moderate</a:t>
            </a:r>
          </a:p>
          <a:p>
            <a:pPr lvl="2" eaLnBrk="1" hangingPunct="1">
              <a:lnSpc>
                <a:spcPct val="90000"/>
              </a:lnSpc>
            </a:pPr>
            <a:r>
              <a:rPr lang="en-US" altLang="en-US" sz="2000" dirty="0" smtClean="0"/>
              <a:t>3+ massive, not tense</a:t>
            </a:r>
          </a:p>
          <a:p>
            <a:pPr lvl="2" eaLnBrk="1" hangingPunct="1">
              <a:lnSpc>
                <a:spcPct val="90000"/>
              </a:lnSpc>
            </a:pPr>
            <a:r>
              <a:rPr lang="en-US" altLang="en-US" sz="2000" dirty="0" smtClean="0"/>
              <a:t>4+massive and  tense</a:t>
            </a:r>
          </a:p>
          <a:p>
            <a:r>
              <a:rPr lang="en-US" altLang="en-US" dirty="0" smtClean="0"/>
              <a:t>Imaging studies for confirmation of </a:t>
            </a:r>
            <a:r>
              <a:rPr lang="en-US" altLang="en-US" dirty="0" err="1" smtClean="0"/>
              <a:t>ascites</a:t>
            </a:r>
            <a:endParaRPr lang="en-US" altLang="en-US" dirty="0" smtClean="0"/>
          </a:p>
          <a:p>
            <a:pPr lvl="1"/>
            <a:r>
              <a:rPr lang="en-US" altLang="en-US" dirty="0" smtClean="0"/>
              <a:t>Ultrasound is probably the most cost-effective modality </a:t>
            </a:r>
          </a:p>
          <a:p>
            <a:pPr lvl="2" eaLnBrk="1" hangingPunct="1">
              <a:lnSpc>
                <a:spcPct val="90000"/>
              </a:lnSpc>
            </a:pPr>
            <a:endParaRPr lang="en-US" altLang="en-US" sz="2000" dirty="0" smtClean="0"/>
          </a:p>
          <a:p>
            <a:pPr lvl="2" eaLnBrk="1" hangingPunct="1">
              <a:lnSpc>
                <a:spcPct val="90000"/>
              </a:lnSpc>
            </a:pPr>
            <a:endParaRPr lang="en-US" altLang="en-US" sz="2000" dirty="0" smtClean="0"/>
          </a:p>
          <a:p>
            <a:pPr lvl="1" eaLnBrk="1" hangingPunct="1">
              <a:lnSpc>
                <a:spcPct val="90000"/>
              </a:lnSpc>
            </a:pPr>
            <a:endParaRPr lang="en-US" altLang="en-US" sz="2400" dirty="0" smtClean="0"/>
          </a:p>
          <a:p>
            <a:pPr lvl="2" eaLnBrk="1" hangingPunct="1">
              <a:lnSpc>
                <a:spcPct val="90000"/>
              </a:lnSpc>
            </a:pPr>
            <a:endParaRPr lang="en-US" altLang="en-US" sz="2000" dirty="0" smtClean="0"/>
          </a:p>
          <a:p>
            <a:pPr lvl="1" eaLnBrk="1" hangingPunct="1">
              <a:lnSpc>
                <a:spcPct val="90000"/>
              </a:lnSpc>
            </a:pPr>
            <a:endParaRPr lang="en-US" altLang="en-US" sz="2400" dirty="0" smtClean="0"/>
          </a:p>
          <a:p>
            <a:pPr eaLnBrk="1" hangingPunct="1">
              <a:lnSpc>
                <a:spcPct val="90000"/>
              </a:lnSpc>
            </a:pPr>
            <a:endParaRPr lang="en-US" altLang="en-US" sz="2800" dirty="0" smtClean="0"/>
          </a:p>
        </p:txBody>
      </p:sp>
    </p:spTree>
    <p:extLst>
      <p:ext uri="{BB962C8B-B14F-4D97-AF65-F5344CB8AC3E}">
        <p14:creationId xmlns:p14="http://schemas.microsoft.com/office/powerpoint/2010/main" xmlns="" val="23443474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z="4000" b="1" smtClean="0">
                <a:latin typeface="Arial" pitchFamily="34" charset="0"/>
              </a:rPr>
              <a:t>Ascites</a:t>
            </a:r>
          </a:p>
        </p:txBody>
      </p:sp>
      <p:pic>
        <p:nvPicPr>
          <p:cNvPr id="34819" name="Picture 3" descr="ascites"/>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609600" y="1831975"/>
            <a:ext cx="3962400" cy="3959225"/>
          </a:xfrm>
          <a:noFill/>
        </p:spPr>
      </p:pic>
      <p:pic>
        <p:nvPicPr>
          <p:cNvPr id="34820" name="Picture 4" descr="ascites 2"/>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4800600" y="1828800"/>
            <a:ext cx="3810000" cy="3959225"/>
          </a:xfrm>
          <a:noFill/>
        </p:spPr>
      </p:pic>
    </p:spTree>
    <p:extLst>
      <p:ext uri="{BB962C8B-B14F-4D97-AF65-F5344CB8AC3E}">
        <p14:creationId xmlns:p14="http://schemas.microsoft.com/office/powerpoint/2010/main" xmlns="" val="36837528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p:cNvPicPr>
          <p:nvPr/>
        </p:nvPicPr>
        <p:blipFill>
          <a:blip r:embed="rId2"/>
          <a:srcRect/>
          <a:stretch>
            <a:fillRect/>
          </a:stretch>
        </p:blipFill>
        <p:spPr bwMode="auto">
          <a:xfrm>
            <a:off x="609600" y="533400"/>
            <a:ext cx="6858000" cy="5664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5100" y="274638"/>
            <a:ext cx="7499350" cy="850900"/>
          </a:xfrm>
        </p:spPr>
        <p:txBody>
          <a:bodyPr/>
          <a:lstStyle/>
          <a:p>
            <a:pPr eaLnBrk="1" hangingPunct="1">
              <a:defRPr/>
            </a:pPr>
            <a:r>
              <a:rPr lang="en-US" sz="4400" dirty="0" smtClean="0">
                <a:effectLst>
                  <a:outerShdw blurRad="38100" dist="38100" dir="2700000" algn="tl">
                    <a:srgbClr val="C0C0C0"/>
                  </a:outerShdw>
                </a:effectLst>
              </a:rPr>
              <a:t>           </a:t>
            </a:r>
            <a:r>
              <a:rPr lang="hr-HR" sz="4400" dirty="0" smtClean="0">
                <a:effectLst>
                  <a:outerShdw blurRad="38100" dist="38100" dir="2700000" algn="tl">
                    <a:srgbClr val="C0C0C0"/>
                  </a:outerShdw>
                </a:effectLst>
              </a:rPr>
              <a:t>Hepatitis</a:t>
            </a:r>
            <a:r>
              <a:rPr lang="hr-HR" dirty="0" smtClean="0">
                <a:effectLst>
                  <a:outerShdw blurRad="38100" dist="38100" dir="2700000" algn="tl">
                    <a:srgbClr val="C0C0C0"/>
                  </a:outerShdw>
                </a:effectLst>
              </a:rPr>
              <a:t> A</a:t>
            </a:r>
            <a:endParaRPr lang="en-US" dirty="0" smtClean="0">
              <a:effectLst>
                <a:outerShdw blurRad="38100" dist="38100" dir="2700000" algn="tl">
                  <a:srgbClr val="C0C0C0"/>
                </a:outerShdw>
              </a:effectLst>
            </a:endParaRPr>
          </a:p>
        </p:txBody>
      </p:sp>
      <p:sp>
        <p:nvSpPr>
          <p:cNvPr id="15363" name="Content Placeholder 5"/>
          <p:cNvSpPr>
            <a:spLocks noGrp="1"/>
          </p:cNvSpPr>
          <p:nvPr>
            <p:ph idx="1"/>
          </p:nvPr>
        </p:nvSpPr>
        <p:spPr>
          <a:xfrm>
            <a:off x="971550" y="1052513"/>
            <a:ext cx="8172450" cy="5591175"/>
          </a:xfrm>
        </p:spPr>
        <p:txBody>
          <a:bodyPr/>
          <a:lstStyle/>
          <a:p>
            <a:pPr eaLnBrk="1" hangingPunct="1"/>
            <a:r>
              <a:rPr lang="en-US" altLang="en-US" smtClean="0"/>
              <a:t>Common cause of </a:t>
            </a:r>
            <a:r>
              <a:rPr lang="en-US" altLang="en-US" smtClean="0">
                <a:solidFill>
                  <a:srgbClr val="D35B1F"/>
                </a:solidFill>
              </a:rPr>
              <a:t>acute hepatitis</a:t>
            </a:r>
          </a:p>
          <a:p>
            <a:pPr eaLnBrk="1" hangingPunct="1"/>
            <a:r>
              <a:rPr lang="en-US" altLang="en-US" smtClean="0"/>
              <a:t>Single-stranded, positive-sense, linear </a:t>
            </a:r>
            <a:r>
              <a:rPr lang="en-US" altLang="en-US" smtClean="0">
                <a:solidFill>
                  <a:srgbClr val="FF0000"/>
                </a:solidFill>
              </a:rPr>
              <a:t>RNA</a:t>
            </a:r>
            <a:r>
              <a:rPr lang="en-US" altLang="en-US" smtClean="0"/>
              <a:t> enterovirus (</a:t>
            </a:r>
            <a:r>
              <a:rPr lang="en-US" altLang="en-US" smtClean="0">
                <a:solidFill>
                  <a:srgbClr val="FF0000"/>
                </a:solidFill>
              </a:rPr>
              <a:t>Picornaviridae</a:t>
            </a:r>
            <a:r>
              <a:rPr lang="en-US" altLang="en-US" smtClean="0"/>
              <a:t>)</a:t>
            </a:r>
          </a:p>
          <a:p>
            <a:pPr eaLnBrk="1" hangingPunct="1"/>
            <a:r>
              <a:rPr lang="hr-HR" altLang="en-US" smtClean="0"/>
              <a:t>Transmission: </a:t>
            </a:r>
            <a:r>
              <a:rPr lang="hr-HR" altLang="en-US" sz="2400" smtClean="0">
                <a:solidFill>
                  <a:srgbClr val="FF0000"/>
                </a:solidFill>
              </a:rPr>
              <a:t>faecal-oral</a:t>
            </a:r>
          </a:p>
          <a:p>
            <a:pPr eaLnBrk="1" hangingPunct="1"/>
            <a:r>
              <a:rPr lang="hr-HR" altLang="en-US" smtClean="0"/>
              <a:t>Incubation: </a:t>
            </a:r>
            <a:r>
              <a:rPr lang="hr-HR" altLang="en-US" sz="2400" smtClean="0"/>
              <a:t>2-6weeks</a:t>
            </a:r>
          </a:p>
          <a:p>
            <a:pPr eaLnBrk="1" hangingPunct="1"/>
            <a:r>
              <a:rPr lang="en-US" altLang="en-US" smtClean="0"/>
              <a:t>High-risk countries</a:t>
            </a:r>
            <a:r>
              <a:rPr lang="hr-HR" altLang="en-US" smtClean="0"/>
              <a:t>:</a:t>
            </a:r>
            <a:r>
              <a:rPr lang="en-US" altLang="en-US" smtClean="0"/>
              <a:t/>
            </a:r>
            <a:br>
              <a:rPr lang="en-US" altLang="en-US" smtClean="0"/>
            </a:br>
            <a:r>
              <a:rPr lang="en-US" altLang="en-US" sz="2400" smtClean="0"/>
              <a:t>Eastern Europe, Africa, Asia, South America </a:t>
            </a:r>
          </a:p>
          <a:p>
            <a:pPr eaLnBrk="1" hangingPunct="1"/>
            <a:endParaRPr lang="en-US" altLang="en-US" sz="2200" smtClean="0"/>
          </a:p>
          <a:p>
            <a:pPr eaLnBrk="1" hangingPunct="1"/>
            <a:r>
              <a:rPr lang="en-US" altLang="en-US" sz="2400" smtClean="0"/>
              <a:t>The proportion of symptomatic forms </a:t>
            </a:r>
            <a:endParaRPr lang="hr-HR" altLang="en-US" sz="2400" smtClean="0"/>
          </a:p>
          <a:p>
            <a:pPr eaLnBrk="1" hangingPunct="1">
              <a:buFont typeface="Wingdings 2" pitchFamily="18" charset="2"/>
              <a:buNone/>
            </a:pPr>
            <a:r>
              <a:rPr lang="hr-HR" altLang="en-US" sz="2400" smtClean="0"/>
              <a:t>and </a:t>
            </a:r>
            <a:r>
              <a:rPr lang="en-US" altLang="en-US" sz="2400" smtClean="0"/>
              <a:t>complications </a:t>
            </a:r>
            <a:r>
              <a:rPr lang="en-US" altLang="en-US" sz="2400" smtClean="0">
                <a:solidFill>
                  <a:srgbClr val="FF0000"/>
                </a:solidFill>
              </a:rPr>
              <a:t>increase with age </a:t>
            </a:r>
          </a:p>
        </p:txBody>
      </p:sp>
      <p:cxnSp>
        <p:nvCxnSpPr>
          <p:cNvPr id="8" name="Straight Arrow Connector 7"/>
          <p:cNvCxnSpPr/>
          <p:nvPr/>
        </p:nvCxnSpPr>
        <p:spPr>
          <a:xfrm>
            <a:off x="2214563" y="3786188"/>
            <a:ext cx="7143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365" name="Picture 2"/>
          <p:cNvPicPr>
            <a:picLocks noChangeAspect="1" noChangeArrowheads="1"/>
          </p:cNvPicPr>
          <p:nvPr/>
        </p:nvPicPr>
        <p:blipFill>
          <a:blip r:embed="rId2"/>
          <a:srcRect/>
          <a:stretch>
            <a:fillRect/>
          </a:stretch>
        </p:blipFill>
        <p:spPr bwMode="auto">
          <a:xfrm>
            <a:off x="6929438" y="4357688"/>
            <a:ext cx="2047875" cy="235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
            <a:ext cx="7696200" cy="646113"/>
          </a:xfrm>
          <a:prstGeom prst="rect">
            <a:avLst/>
          </a:prstGeom>
          <a:noFill/>
        </p:spPr>
        <p:txBody>
          <a:bodyPr>
            <a:spAutoFit/>
          </a:bodyPr>
          <a:lstStyle/>
          <a:p>
            <a:pPr algn="ctr">
              <a:defRPr/>
            </a:pPr>
            <a:r>
              <a:rPr lang="en-US" sz="3600" i="1" dirty="0">
                <a:solidFill>
                  <a:schemeClr val="accent3">
                    <a:lumMod val="75000"/>
                  </a:schemeClr>
                </a:solidFill>
                <a:latin typeface="+mn-lt"/>
                <a:ea typeface="ＭＳ Ｐゴシック" charset="0"/>
              </a:rPr>
              <a:t>Medical Management of Ascites:</a:t>
            </a:r>
          </a:p>
        </p:txBody>
      </p:sp>
      <p:sp>
        <p:nvSpPr>
          <p:cNvPr id="3" name="TextBox 2"/>
          <p:cNvSpPr txBox="1"/>
          <p:nvPr/>
        </p:nvSpPr>
        <p:spPr>
          <a:xfrm>
            <a:off x="381000" y="1143000"/>
            <a:ext cx="8458200" cy="5170646"/>
          </a:xfrm>
          <a:prstGeom prst="rect">
            <a:avLst/>
          </a:prstGeom>
          <a:noFill/>
        </p:spPr>
        <p:txBody>
          <a:bodyPr wrap="square">
            <a:spAutoFit/>
          </a:bodyPr>
          <a:lstStyle/>
          <a:p>
            <a:pPr marL="457200" indent="-457200">
              <a:buClr>
                <a:schemeClr val="accent1"/>
              </a:buClr>
              <a:buFont typeface="Arial"/>
              <a:buChar char="•"/>
              <a:defRPr/>
            </a:pPr>
            <a:r>
              <a:rPr lang="en-US" sz="2400" dirty="0" smtClean="0">
                <a:latin typeface="Garamond" charset="0"/>
                <a:ea typeface="ＭＳ Ｐゴシック" charset="0"/>
              </a:rPr>
              <a:t>Diuretic </a:t>
            </a:r>
            <a:r>
              <a:rPr lang="en-US" sz="2400" dirty="0">
                <a:latin typeface="Garamond" charset="0"/>
                <a:ea typeface="ＭＳ Ｐゴシック" charset="0"/>
              </a:rPr>
              <a:t>therapy: </a:t>
            </a:r>
          </a:p>
          <a:p>
            <a:pPr marL="457200" indent="-457200">
              <a:buClr>
                <a:schemeClr val="accent1"/>
              </a:buClr>
              <a:buFont typeface="Arial"/>
              <a:buChar char="•"/>
              <a:defRPr/>
            </a:pPr>
            <a:r>
              <a:rPr lang="en-US" sz="2400" dirty="0" err="1" smtClean="0">
                <a:solidFill>
                  <a:schemeClr val="accent1"/>
                </a:solidFill>
                <a:latin typeface="Garamond" charset="0"/>
                <a:ea typeface="ＭＳ Ｐゴシック" charset="0"/>
              </a:rPr>
              <a:t>Paracentesis</a:t>
            </a:r>
            <a:endParaRPr lang="en-US" sz="2400" dirty="0">
              <a:latin typeface="Garamond" charset="0"/>
              <a:ea typeface="ＭＳ Ｐゴシック" charset="0"/>
            </a:endParaRPr>
          </a:p>
          <a:p>
            <a:pPr marL="914400" lvl="1" indent="-457200">
              <a:buClr>
                <a:schemeClr val="accent1"/>
              </a:buClr>
              <a:buFont typeface="Arial"/>
              <a:buChar char="•"/>
              <a:defRPr/>
            </a:pPr>
            <a:r>
              <a:rPr lang="en-US" sz="2400" dirty="0">
                <a:latin typeface="Garamond" charset="0"/>
                <a:ea typeface="ＭＳ Ｐゴシック" charset="0"/>
              </a:rPr>
              <a:t>needle puncture of abdominal cavity to remove ascitic fluid- temporary </a:t>
            </a:r>
          </a:p>
          <a:p>
            <a:pPr marL="914400" lvl="1" indent="-457200">
              <a:buClr>
                <a:schemeClr val="accent1"/>
              </a:buClr>
              <a:buFont typeface="Arial"/>
              <a:buChar char="•"/>
              <a:defRPr/>
            </a:pPr>
            <a:r>
              <a:rPr lang="en-US" sz="2400" dirty="0">
                <a:latin typeface="Garamond" charset="0"/>
                <a:ea typeface="ＭＳ Ｐゴシック" charset="0"/>
              </a:rPr>
              <a:t>have patient void before </a:t>
            </a:r>
            <a:r>
              <a:rPr lang="en-US" sz="2400" dirty="0" smtClean="0">
                <a:latin typeface="Garamond" charset="0"/>
                <a:ea typeface="ＭＳ Ｐゴシック" charset="0"/>
              </a:rPr>
              <a:t>procedure</a:t>
            </a:r>
          </a:p>
          <a:p>
            <a:pPr marL="457200" indent="-457200">
              <a:buClr>
                <a:schemeClr val="accent1"/>
              </a:buClr>
              <a:buFont typeface="Arial"/>
              <a:buChar char="•"/>
              <a:defRPr/>
            </a:pPr>
            <a:r>
              <a:rPr lang="en-US" sz="2400" dirty="0" err="1" smtClean="0">
                <a:solidFill>
                  <a:schemeClr val="accent1"/>
                </a:solidFill>
                <a:latin typeface="Garamond" charset="0"/>
                <a:ea typeface="ＭＳ Ｐゴシック" charset="0"/>
              </a:rPr>
              <a:t>Peritoneovenous</a:t>
            </a:r>
            <a:r>
              <a:rPr lang="en-US" sz="2400" dirty="0" smtClean="0">
                <a:solidFill>
                  <a:schemeClr val="accent1"/>
                </a:solidFill>
                <a:latin typeface="Garamond" charset="0"/>
                <a:ea typeface="ＭＳ Ｐゴシック" charset="0"/>
              </a:rPr>
              <a:t> Shunt</a:t>
            </a:r>
          </a:p>
          <a:p>
            <a:pPr marL="914400" lvl="1" indent="-457200">
              <a:buClr>
                <a:schemeClr val="accent1"/>
              </a:buClr>
              <a:buFont typeface="Arial"/>
              <a:buChar char="•"/>
              <a:defRPr/>
            </a:pPr>
            <a:r>
              <a:rPr lang="en-US" sz="2400" dirty="0" smtClean="0">
                <a:latin typeface="Garamond" charset="0"/>
                <a:ea typeface="ＭＳ Ｐゴシック" charset="0"/>
              </a:rPr>
              <a:t>surgical procedure</a:t>
            </a:r>
          </a:p>
          <a:p>
            <a:pPr marL="914400" lvl="1" indent="-457200">
              <a:buClr>
                <a:schemeClr val="accent1"/>
              </a:buClr>
              <a:buFont typeface="Arial"/>
              <a:buChar char="•"/>
              <a:defRPr/>
            </a:pPr>
            <a:r>
              <a:rPr lang="en-US" sz="2400" dirty="0" smtClean="0">
                <a:latin typeface="Garamond" charset="0"/>
                <a:ea typeface="ＭＳ Ｐゴシック" charset="0"/>
              </a:rPr>
              <a:t>provides continuous reinfusion of </a:t>
            </a:r>
            <a:r>
              <a:rPr lang="en-US" sz="2400" dirty="0" err="1" smtClean="0">
                <a:latin typeface="Garamond" charset="0"/>
                <a:ea typeface="ＭＳ Ｐゴシック" charset="0"/>
              </a:rPr>
              <a:t>ascitic</a:t>
            </a:r>
            <a:r>
              <a:rPr lang="en-US" sz="2400" dirty="0" smtClean="0">
                <a:latin typeface="Garamond" charset="0"/>
                <a:ea typeface="ＭＳ Ｐゴシック" charset="0"/>
              </a:rPr>
              <a:t> fluid into venous system</a:t>
            </a:r>
          </a:p>
          <a:p>
            <a:pPr marL="457200" indent="-457200">
              <a:buClr>
                <a:schemeClr val="accent1"/>
              </a:buClr>
              <a:defRPr/>
            </a:pPr>
            <a:r>
              <a:rPr lang="en-US" sz="2400" dirty="0" smtClean="0">
                <a:latin typeface="Garamond" charset="0"/>
                <a:ea typeface="ＭＳ Ｐゴシック" charset="0"/>
              </a:rPr>
              <a:t>               Not 1</a:t>
            </a:r>
            <a:r>
              <a:rPr lang="en-US" sz="2400" baseline="30000" dirty="0" smtClean="0">
                <a:latin typeface="Garamond" charset="0"/>
                <a:ea typeface="ＭＳ Ｐゴシック" charset="0"/>
              </a:rPr>
              <a:t>st</a:t>
            </a:r>
            <a:r>
              <a:rPr lang="en-US" sz="2400" dirty="0" smtClean="0">
                <a:latin typeface="Garamond" charset="0"/>
                <a:ea typeface="ＭＳ Ｐゴシック" charset="0"/>
              </a:rPr>
              <a:t> line therapy due to high number of complications</a:t>
            </a:r>
          </a:p>
          <a:p>
            <a:pPr marL="457200" indent="-457200">
              <a:buClr>
                <a:schemeClr val="accent1"/>
              </a:buClr>
              <a:defRPr/>
            </a:pPr>
            <a:r>
              <a:rPr lang="en-US" sz="2400" dirty="0" smtClean="0">
                <a:latin typeface="Garamond" charset="0"/>
                <a:ea typeface="ＭＳ Ｐゴシック" charset="0"/>
              </a:rPr>
              <a:t>               Does not improve survival rates</a:t>
            </a:r>
          </a:p>
          <a:p>
            <a:pPr marL="914400" lvl="1" indent="-457200">
              <a:buClr>
                <a:schemeClr val="accent1"/>
              </a:buClr>
              <a:buFont typeface="Arial"/>
              <a:buChar char="•"/>
              <a:defRPr/>
            </a:pPr>
            <a:endParaRPr lang="en-US" sz="2400" dirty="0">
              <a:latin typeface="Garamond" charset="0"/>
              <a:ea typeface="ＭＳ Ｐゴシック" charset="0"/>
            </a:endParaRPr>
          </a:p>
          <a:p>
            <a:pPr marL="457200" indent="-457200">
              <a:buClr>
                <a:schemeClr val="accent1"/>
              </a:buClr>
              <a:buFont typeface="Arial"/>
              <a:buChar char="•"/>
              <a:defRPr/>
            </a:pPr>
            <a:endParaRPr lang="en-US" sz="2400" i="1" dirty="0">
              <a:solidFill>
                <a:schemeClr val="accent1"/>
              </a:solidFill>
              <a:latin typeface="Garamond" charset="0"/>
              <a:ea typeface="ＭＳ Ｐゴシック" charset="0"/>
            </a:endParaRPr>
          </a:p>
          <a:p>
            <a:pPr marL="457200" indent="-457200">
              <a:buClr>
                <a:schemeClr val="accent1"/>
              </a:buClr>
              <a:buFont typeface="Arial"/>
              <a:buChar char="•"/>
              <a:defRPr/>
            </a:pPr>
            <a:endParaRPr lang="en-US" dirty="0">
              <a:latin typeface="Garamond" charset="0"/>
              <a:ea typeface="ＭＳ Ｐゴシック"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solidFill>
            <a:schemeClr val="accent2"/>
          </a:solidFill>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a:buNone/>
            </a:pPr>
            <a:r>
              <a:rPr lang="en-US" sz="2800" b="1" u="sng" dirty="0" smtClean="0">
                <a:ln w="11430"/>
                <a:solidFill>
                  <a:schemeClr val="tx1"/>
                </a:solidFill>
                <a:effectLst>
                  <a:outerShdw blurRad="50800" dist="39000" dir="5460000" algn="tl">
                    <a:srgbClr val="000000">
                      <a:alpha val="38000"/>
                    </a:srgbClr>
                  </a:outerShdw>
                </a:effectLst>
              </a:rPr>
              <a:t> Paracentesis: </a:t>
            </a:r>
          </a:p>
          <a:p>
            <a:pPr>
              <a:buClr>
                <a:schemeClr val="tx2">
                  <a:lumMod val="65000"/>
                  <a:lumOff val="35000"/>
                </a:schemeClr>
              </a:buClr>
            </a:pPr>
            <a:r>
              <a:rPr lang="en-US" b="1" dirty="0" smtClean="0">
                <a:ln w="11430"/>
                <a:solidFill>
                  <a:schemeClr val="accent2">
                    <a:lumMod val="20000"/>
                    <a:lumOff val="80000"/>
                  </a:schemeClr>
                </a:solidFill>
                <a:effectLst>
                  <a:outerShdw blurRad="50800" dist="39000" dir="5460000" algn="tl">
                    <a:srgbClr val="000000">
                      <a:alpha val="38000"/>
                    </a:srgbClr>
                  </a:outerShdw>
                </a:effectLst>
              </a:rPr>
              <a:t>Which is removal of </a:t>
            </a:r>
            <a:r>
              <a:rPr lang="en-US" b="1" dirty="0" err="1" smtClean="0">
                <a:ln w="11430"/>
                <a:solidFill>
                  <a:schemeClr val="accent2">
                    <a:lumMod val="20000"/>
                    <a:lumOff val="80000"/>
                  </a:schemeClr>
                </a:solidFill>
                <a:effectLst>
                  <a:outerShdw blurRad="50800" dist="39000" dir="5460000" algn="tl">
                    <a:srgbClr val="000000">
                      <a:alpha val="38000"/>
                    </a:srgbClr>
                  </a:outerShdw>
                </a:effectLst>
              </a:rPr>
              <a:t>ascitis</a:t>
            </a:r>
            <a:r>
              <a:rPr lang="en-US" b="1" dirty="0" smtClean="0">
                <a:ln w="11430"/>
                <a:solidFill>
                  <a:schemeClr val="accent2">
                    <a:lumMod val="20000"/>
                    <a:lumOff val="80000"/>
                  </a:schemeClr>
                </a:solidFill>
                <a:effectLst>
                  <a:outerShdw blurRad="50800" dist="39000" dir="5460000" algn="tl">
                    <a:srgbClr val="000000">
                      <a:alpha val="38000"/>
                    </a:srgbClr>
                  </a:outerShdw>
                </a:effectLst>
              </a:rPr>
              <a:t> fluid (4- 6L) from the abdominal cavity with a needle or catheter.</a:t>
            </a:r>
          </a:p>
          <a:p>
            <a:pPr>
              <a:buClr>
                <a:schemeClr val="tx2">
                  <a:lumMod val="65000"/>
                  <a:lumOff val="35000"/>
                </a:schemeClr>
              </a:buClr>
            </a:pPr>
            <a:endParaRPr lang="en-US" b="1" dirty="0" smtClean="0">
              <a:ln w="11430"/>
              <a:solidFill>
                <a:schemeClr val="accent2">
                  <a:lumMod val="20000"/>
                  <a:lumOff val="80000"/>
                </a:schemeClr>
              </a:solidFill>
              <a:effectLst>
                <a:outerShdw blurRad="50800" dist="39000" dir="5460000" algn="tl">
                  <a:srgbClr val="000000">
                    <a:alpha val="38000"/>
                  </a:srgbClr>
                </a:outerShdw>
              </a:effectLst>
            </a:endParaRPr>
          </a:p>
          <a:p>
            <a:pPr>
              <a:buClr>
                <a:schemeClr val="tx2">
                  <a:lumMod val="65000"/>
                  <a:lumOff val="35000"/>
                </a:schemeClr>
              </a:buClr>
            </a:pPr>
            <a:r>
              <a:rPr lang="en-US" b="1" dirty="0" smtClean="0">
                <a:ln w="11430"/>
                <a:solidFill>
                  <a:schemeClr val="accent2">
                    <a:lumMod val="20000"/>
                    <a:lumOff val="80000"/>
                  </a:schemeClr>
                </a:solidFill>
                <a:effectLst>
                  <a:outerShdw blurRad="50800" dist="39000" dir="5460000" algn="tl">
                    <a:srgbClr val="000000">
                      <a:alpha val="38000"/>
                    </a:srgbClr>
                  </a:outerShdw>
                </a:effectLst>
              </a:rPr>
              <a:t>Indicated in tense ascites.</a:t>
            </a:r>
          </a:p>
          <a:p>
            <a:pPr>
              <a:buClr>
                <a:schemeClr val="tx2">
                  <a:lumMod val="65000"/>
                  <a:lumOff val="35000"/>
                </a:schemeClr>
              </a:buClr>
            </a:pPr>
            <a:endParaRPr lang="en-US" b="1" dirty="0" smtClean="0">
              <a:ln w="11430"/>
              <a:solidFill>
                <a:schemeClr val="accent2">
                  <a:lumMod val="20000"/>
                  <a:lumOff val="80000"/>
                </a:schemeClr>
              </a:solidFill>
              <a:effectLst>
                <a:outerShdw blurRad="50800" dist="39000" dir="5460000" algn="tl">
                  <a:srgbClr val="000000">
                    <a:alpha val="38000"/>
                  </a:srgbClr>
                </a:outerShdw>
              </a:effectLst>
            </a:endParaRPr>
          </a:p>
          <a:p>
            <a:pPr>
              <a:buClr>
                <a:schemeClr val="tx2">
                  <a:lumMod val="65000"/>
                  <a:lumOff val="35000"/>
                </a:schemeClr>
              </a:buClr>
            </a:pPr>
            <a:r>
              <a:rPr lang="en-US" b="1" dirty="0" smtClean="0">
                <a:ln w="11430"/>
                <a:solidFill>
                  <a:schemeClr val="accent2">
                    <a:lumMod val="20000"/>
                    <a:lumOff val="80000"/>
                  </a:schemeClr>
                </a:solidFill>
                <a:effectLst>
                  <a:outerShdw blurRad="50800" dist="39000" dir="5460000" algn="tl">
                    <a:srgbClr val="000000">
                      <a:alpha val="38000"/>
                    </a:srgbClr>
                  </a:outerShdw>
                </a:effectLst>
              </a:rPr>
              <a:t>Fluid is rich in albumin </a:t>
            </a:r>
            <a:r>
              <a:rPr lang="en-US" b="1" dirty="0" smtClean="0">
                <a:ln w="11430"/>
                <a:solidFill>
                  <a:schemeClr val="accent2">
                    <a:lumMod val="20000"/>
                    <a:lumOff val="80000"/>
                  </a:schemeClr>
                </a:solidFill>
                <a:effectLst>
                  <a:outerShdw blurRad="50800" dist="39000" dir="5460000" algn="tl">
                    <a:srgbClr val="000000">
                      <a:alpha val="38000"/>
                    </a:srgbClr>
                  </a:outerShdw>
                </a:effectLst>
                <a:sym typeface="Wingdings" pitchFamily="2" charset="2"/>
              </a:rPr>
              <a:t> for every 1 L removed give 6-8g albumin. </a:t>
            </a:r>
          </a:p>
          <a:p>
            <a:pPr>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z="4000" b="1" smtClean="0">
                <a:latin typeface="Arial" pitchFamily="34" charset="0"/>
              </a:rPr>
              <a:t>Paracentesis</a:t>
            </a:r>
          </a:p>
        </p:txBody>
      </p:sp>
      <p:pic>
        <p:nvPicPr>
          <p:cNvPr id="37891" name="Picture 3" descr="ascite2"/>
          <p:cNvPicPr>
            <a:picLocks noGrp="1" noChangeAspect="1" noChangeArrowheads="1"/>
          </p:cNvPicPr>
          <p:nvPr>
            <p:ph idx="1"/>
          </p:nvPr>
        </p:nvPicPr>
        <p:blipFill>
          <a:blip r:embed="rId2">
            <a:lum contrast="6000"/>
            <a:extLst>
              <a:ext uri="{28A0092B-C50C-407E-A947-70E740481C1C}">
                <a14:useLocalDpi xmlns:a14="http://schemas.microsoft.com/office/drawing/2010/main" xmlns="" val="0"/>
              </a:ext>
            </a:extLst>
          </a:blip>
          <a:srcRect/>
          <a:stretch>
            <a:fillRect/>
          </a:stretch>
        </p:blipFill>
        <p:spPr>
          <a:xfrm>
            <a:off x="685800" y="1752600"/>
            <a:ext cx="7848600" cy="4267200"/>
          </a:xfrm>
          <a:noFill/>
        </p:spPr>
      </p:pic>
    </p:spTree>
    <p:extLst>
      <p:ext uri="{BB962C8B-B14F-4D97-AF65-F5344CB8AC3E}">
        <p14:creationId xmlns:p14="http://schemas.microsoft.com/office/powerpoint/2010/main" xmlns="" val="298087817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solidFill>
            <a:schemeClr val="accent2"/>
          </a:solidFill>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90000"/>
              </a:lnSpc>
              <a:buNone/>
            </a:pPr>
            <a:r>
              <a:rPr lang="en-US" b="1" dirty="0" smtClean="0">
                <a:ln w="11430"/>
                <a:solidFill>
                  <a:schemeClr val="bg2">
                    <a:lumMod val="20000"/>
                    <a:lumOff val="80000"/>
                  </a:schemeClr>
                </a:solidFill>
                <a:effectLst>
                  <a:glow rad="101600">
                    <a:srgbClr val="700000">
                      <a:alpha val="60000"/>
                    </a:srgbClr>
                  </a:glow>
                  <a:outerShdw blurRad="50800" dist="39000" dir="5460000" algn="tl">
                    <a:srgbClr val="000000">
                      <a:alpha val="38000"/>
                    </a:srgbClr>
                  </a:outerShdw>
                </a:effectLst>
              </a:rPr>
              <a:t>Diuretics: </a:t>
            </a:r>
          </a:p>
          <a:p>
            <a:pPr>
              <a:lnSpc>
                <a:spcPct val="90000"/>
              </a:lnSpc>
              <a:buNone/>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err="1" smtClean="0">
                <a:ln w="11430"/>
                <a:solidFill>
                  <a:schemeClr val="bg2">
                    <a:lumMod val="20000"/>
                    <a:lumOff val="80000"/>
                  </a:schemeClr>
                </a:solidFill>
                <a:effectLst>
                  <a:outerShdw blurRad="50800" dist="39000" dir="5460000" algn="tl">
                    <a:srgbClr val="000000">
                      <a:alpha val="38000"/>
                    </a:srgbClr>
                  </a:outerShdw>
                </a:effectLst>
              </a:rPr>
              <a:t>Diuresis</a:t>
            </a:r>
            <a:r>
              <a:rPr lang="en-US" b="1" dirty="0" smtClean="0">
                <a:ln w="11430"/>
                <a:solidFill>
                  <a:schemeClr val="bg2">
                    <a:lumMod val="20000"/>
                    <a:lumOff val="80000"/>
                  </a:schemeClr>
                </a:solidFill>
                <a:effectLst>
                  <a:outerShdw blurRad="50800" dist="39000" dir="5460000" algn="tl">
                    <a:srgbClr val="000000">
                      <a:alpha val="38000"/>
                    </a:srgbClr>
                  </a:outerShdw>
                </a:effectLst>
              </a:rPr>
              <a:t> should be gradual because </a:t>
            </a:r>
            <a:r>
              <a:rPr lang="en-US" b="1" dirty="0" err="1" smtClean="0">
                <a:ln w="11430"/>
                <a:solidFill>
                  <a:schemeClr val="bg2">
                    <a:lumMod val="20000"/>
                    <a:lumOff val="80000"/>
                  </a:schemeClr>
                </a:solidFill>
                <a:effectLst>
                  <a:outerShdw blurRad="50800" dist="39000" dir="5460000" algn="tl">
                    <a:srgbClr val="000000">
                      <a:alpha val="38000"/>
                    </a:srgbClr>
                  </a:outerShdw>
                </a:effectLst>
              </a:rPr>
              <a:t>hypokalemia</a:t>
            </a:r>
            <a:r>
              <a:rPr lang="en-US" b="1" dirty="0" smtClean="0">
                <a:ln w="11430"/>
                <a:solidFill>
                  <a:schemeClr val="bg2">
                    <a:lumMod val="20000"/>
                    <a:lumOff val="80000"/>
                  </a:schemeClr>
                </a:solidFill>
                <a:effectLst>
                  <a:outerShdw blurRad="50800" dist="39000" dir="5460000" algn="tl">
                    <a:srgbClr val="000000">
                      <a:alpha val="38000"/>
                    </a:srgbClr>
                  </a:outerShdw>
                </a:effectLst>
              </a:rPr>
              <a:t> or intravascular volume depletion caused by aggressive therapy</a:t>
            </a:r>
            <a:r>
              <a:rPr lang="en-US" b="1" dirty="0" smtClean="0">
                <a:ln w="11430"/>
                <a:solidFill>
                  <a:schemeClr val="bg2">
                    <a:lumMod val="20000"/>
                    <a:lumOff val="80000"/>
                  </a:schemeClr>
                </a:solidFill>
                <a:effectLst>
                  <a:outerShdw blurRad="50800" dist="39000" dir="5460000" algn="tl">
                    <a:srgbClr val="000000">
                      <a:alpha val="38000"/>
                    </a:srgbClr>
                  </a:outerShdw>
                </a:effectLst>
                <a:sym typeface="Wingdings" pitchFamily="2" charset="2"/>
              </a:rPr>
              <a:t> compromised renal function, and hepatic encephalopathy.</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rtl="1">
              <a:buNone/>
            </a:pPr>
            <a:r>
              <a:rPr lang="en-US" sz="1400" b="1" dirty="0" smtClean="0"/>
              <a:t>Complications:</a:t>
            </a:r>
            <a:endParaRPr lang="en-US" sz="1400" dirty="0" smtClean="0"/>
          </a:p>
          <a:p>
            <a:pPr rtl="1">
              <a:buNone/>
            </a:pPr>
            <a:r>
              <a:rPr lang="en-US" sz="1400" b="1" i="1" u="sng" dirty="0" smtClean="0"/>
              <a:t>1-Hepatorenal syndrome</a:t>
            </a:r>
            <a:r>
              <a:rPr lang="en-US" sz="1400" b="1" dirty="0" smtClean="0"/>
              <a:t>:</a:t>
            </a:r>
            <a:endParaRPr lang="en-US" sz="1400" dirty="0" smtClean="0"/>
          </a:p>
          <a:p>
            <a:pPr rtl="1">
              <a:buNone/>
            </a:pPr>
            <a:r>
              <a:rPr lang="en-US" sz="1400" b="1" u="sng" dirty="0" smtClean="0"/>
              <a:t>N.B</a:t>
            </a:r>
            <a:endParaRPr lang="en-US" sz="1400" dirty="0"/>
          </a:p>
          <a:p>
            <a:pPr rtl="1">
              <a:buNone/>
            </a:pPr>
            <a:r>
              <a:rPr lang="en-US" sz="1400" dirty="0"/>
              <a:t>Normally 25% of RBF go to medulla of the kidney ,75% go to the cortex</a:t>
            </a:r>
          </a:p>
          <a:p>
            <a:pPr rtl="1">
              <a:buNone/>
            </a:pPr>
            <a:r>
              <a:rPr lang="en-US" sz="1400" dirty="0"/>
              <a:t>Medulla of the kidney contain </a:t>
            </a:r>
            <a:r>
              <a:rPr lang="en-US" sz="1400" dirty="0" err="1"/>
              <a:t>juxtamedullary</a:t>
            </a:r>
            <a:r>
              <a:rPr lang="en-US" sz="1400" dirty="0"/>
              <a:t> nephron which has avid Na retaining power so, decrease urinary Na excretion.</a:t>
            </a:r>
          </a:p>
          <a:p>
            <a:pPr rtl="1">
              <a:buNone/>
            </a:pPr>
            <a:r>
              <a:rPr lang="en-US" sz="1400" b="1" dirty="0" smtClean="0"/>
              <a:t>Definition: </a:t>
            </a:r>
            <a:r>
              <a:rPr lang="en-US" sz="1400" dirty="0" smtClean="0"/>
              <a:t>Functional </a:t>
            </a:r>
            <a:r>
              <a:rPr lang="en-US" sz="1400" dirty="0" err="1" smtClean="0"/>
              <a:t>oliguric</a:t>
            </a:r>
            <a:r>
              <a:rPr lang="en-US" sz="1400" dirty="0" smtClean="0"/>
              <a:t> renal failure which occur as a serious complication in patient with cirrhotic ascites.</a:t>
            </a:r>
          </a:p>
          <a:p>
            <a:pPr rtl="1">
              <a:buNone/>
            </a:pPr>
            <a:r>
              <a:rPr lang="en-US" sz="1400" b="1" dirty="0" smtClean="0"/>
              <a:t>Causes</a:t>
            </a:r>
            <a:r>
              <a:rPr lang="en-US" sz="1400" dirty="0" smtClean="0"/>
              <a:t>: </a:t>
            </a:r>
          </a:p>
          <a:p>
            <a:pPr rtl="1">
              <a:buNone/>
            </a:pPr>
            <a:r>
              <a:rPr lang="en-US" sz="1400" b="1" dirty="0" smtClean="0"/>
              <a:t>Any factor which decrease blood volume as :</a:t>
            </a:r>
            <a:endParaRPr lang="en-US" sz="1400" dirty="0" smtClean="0"/>
          </a:p>
          <a:p>
            <a:pPr rtl="1">
              <a:buNone/>
            </a:pPr>
            <a:r>
              <a:rPr lang="ar-EG" sz="1400" b="1" dirty="0" smtClean="0"/>
              <a:t>  </a:t>
            </a:r>
            <a:r>
              <a:rPr lang="en-US" sz="1400" b="1" dirty="0" smtClean="0"/>
              <a:t>1-G.IT bleeding  due to rupture esophageal </a:t>
            </a:r>
            <a:r>
              <a:rPr lang="en-US" sz="1400" b="1" dirty="0" err="1" smtClean="0"/>
              <a:t>varices</a:t>
            </a:r>
            <a:r>
              <a:rPr lang="en-US" sz="1400" b="1" dirty="0" smtClean="0"/>
              <a:t>.</a:t>
            </a:r>
            <a:endParaRPr lang="en-US" sz="1400" dirty="0" smtClean="0"/>
          </a:p>
          <a:p>
            <a:pPr rtl="1">
              <a:buNone/>
            </a:pPr>
            <a:r>
              <a:rPr lang="ar-EG" sz="1400" b="1" dirty="0" smtClean="0"/>
              <a:t> </a:t>
            </a:r>
            <a:r>
              <a:rPr lang="en-US" sz="1400" b="1" dirty="0" smtClean="0"/>
              <a:t> 2-diuretics, </a:t>
            </a:r>
            <a:r>
              <a:rPr lang="en-US" sz="1400" b="1" dirty="0" err="1" smtClean="0"/>
              <a:t>paracentesis</a:t>
            </a:r>
            <a:r>
              <a:rPr lang="en-US" sz="1400" b="1" dirty="0" smtClean="0"/>
              <a:t>.</a:t>
            </a:r>
            <a:endParaRPr lang="en-US" sz="1400" dirty="0" smtClean="0"/>
          </a:p>
          <a:p>
            <a:pPr rtl="1">
              <a:buNone/>
            </a:pPr>
            <a:r>
              <a:rPr lang="en-US" sz="1400" b="1" dirty="0" smtClean="0"/>
              <a:t>3-diarrhea.</a:t>
            </a:r>
            <a:endParaRPr lang="en-US" sz="1400" dirty="0" smtClean="0"/>
          </a:p>
          <a:p>
            <a:pPr rtl="1">
              <a:buNone/>
            </a:pPr>
            <a:r>
              <a:rPr lang="en-US" sz="1400" b="1" dirty="0" smtClean="0"/>
              <a:t>4-others (urinary tract infection and </a:t>
            </a:r>
            <a:r>
              <a:rPr lang="en-US" sz="1400" b="1" dirty="0" err="1" smtClean="0"/>
              <a:t>nephrotoxic</a:t>
            </a:r>
            <a:r>
              <a:rPr lang="en-US" sz="1400" b="1" dirty="0" smtClean="0"/>
              <a:t> drugs as </a:t>
            </a:r>
            <a:r>
              <a:rPr lang="en-US" sz="1400" b="1" dirty="0" err="1" smtClean="0"/>
              <a:t>NSAId</a:t>
            </a:r>
            <a:r>
              <a:rPr lang="en-US" sz="1400" b="1" dirty="0" smtClean="0"/>
              <a:t> =prostaglandin have V.D effect)</a:t>
            </a:r>
            <a:endParaRPr lang="en-US" sz="1400" dirty="0" smtClean="0"/>
          </a:p>
          <a:p>
            <a:pPr rtl="1">
              <a:buNone/>
            </a:pPr>
            <a:r>
              <a:rPr lang="en-US" altLang="en-US" sz="1400" dirty="0" smtClean="0"/>
              <a:t>May be reversed by liver transplantation</a:t>
            </a:r>
          </a:p>
          <a:p>
            <a:pPr rtl="1">
              <a:buNone/>
            </a:pPr>
            <a:r>
              <a:rPr lang="en-US" sz="1400" dirty="0" smtClean="0"/>
              <a:t>not in the kidney but </a:t>
            </a:r>
            <a:r>
              <a:rPr lang="en-US" sz="1400" dirty="0" err="1" smtClean="0"/>
              <a:t>prerenal</a:t>
            </a:r>
            <a:r>
              <a:rPr lang="en-US" sz="1400" dirty="0" smtClean="0"/>
              <a:t> due to decreased RBF.</a:t>
            </a:r>
          </a:p>
          <a:p>
            <a:r>
              <a:rPr lang="en-US" altLang="en-US" sz="1400" dirty="0" smtClean="0">
                <a:cs typeface="Times New Roman" pitchFamily="18" charset="0"/>
              </a:rPr>
              <a:t>acute renal failure coupled with advanced hepatic disease (due to cirrhosis or less often metastatic tumor or severe alcoholic hepatitis)</a:t>
            </a:r>
          </a:p>
          <a:p>
            <a:r>
              <a:rPr lang="en-US" altLang="en-US" sz="1400" dirty="0" smtClean="0">
                <a:cs typeface="Times New Roman" pitchFamily="18" charset="0"/>
              </a:rPr>
              <a:t>characterized by:</a:t>
            </a:r>
          </a:p>
          <a:p>
            <a:pPr lvl="1"/>
            <a:r>
              <a:rPr lang="en-US" altLang="en-US" sz="1400" dirty="0" err="1" smtClean="0">
                <a:cs typeface="Times New Roman" pitchFamily="18" charset="0"/>
              </a:rPr>
              <a:t>Oliguria</a:t>
            </a:r>
            <a:endParaRPr lang="en-US" altLang="en-US" sz="1400" dirty="0" smtClean="0">
              <a:cs typeface="Times New Roman" pitchFamily="18" charset="0"/>
            </a:endParaRPr>
          </a:p>
          <a:p>
            <a:pPr lvl="1"/>
            <a:r>
              <a:rPr lang="en-US" altLang="en-US" sz="1400" dirty="0" smtClean="0">
                <a:cs typeface="Times New Roman" pitchFamily="18" charset="0"/>
              </a:rPr>
              <a:t>benign urine sediment</a:t>
            </a:r>
          </a:p>
          <a:p>
            <a:pPr lvl="1"/>
            <a:r>
              <a:rPr lang="en-US" altLang="en-US" sz="1400" dirty="0" smtClean="0">
                <a:cs typeface="Times New Roman" pitchFamily="18" charset="0"/>
              </a:rPr>
              <a:t>very low rate of sodium excretion</a:t>
            </a:r>
          </a:p>
          <a:p>
            <a:pPr lvl="1"/>
            <a:r>
              <a:rPr lang="en-US" altLang="en-US" sz="1400" dirty="0" smtClean="0">
                <a:cs typeface="Times New Roman" pitchFamily="18" charset="0"/>
              </a:rPr>
              <a:t>progressive rise in the plasma </a:t>
            </a:r>
            <a:r>
              <a:rPr lang="en-US" altLang="en-US" sz="1400" dirty="0" err="1" smtClean="0">
                <a:cs typeface="Times New Roman" pitchFamily="18" charset="0"/>
              </a:rPr>
              <a:t>creatinine</a:t>
            </a:r>
            <a:r>
              <a:rPr lang="en-US" altLang="en-US" sz="1400" dirty="0" smtClean="0">
                <a:cs typeface="Times New Roman" pitchFamily="18" charset="0"/>
              </a:rPr>
              <a:t> concentration</a:t>
            </a:r>
          </a:p>
          <a:p>
            <a:pPr rtl="1">
              <a:buNone/>
            </a:pPr>
            <a:r>
              <a:rPr lang="en-US" sz="1400" b="1" dirty="0" smtClean="0"/>
              <a:t>Pathogenesis:</a:t>
            </a:r>
            <a:endParaRPr lang="en-US" sz="1400" dirty="0" smtClean="0"/>
          </a:p>
          <a:p>
            <a:pPr rtl="1">
              <a:buNone/>
            </a:pPr>
            <a:r>
              <a:rPr lang="en-US" sz="1400" dirty="0" smtClean="0"/>
              <a:t>Decreased blood volume due to shift of fluid from intravascular spaces into peritoneal cavity which decreases blood volume which in turn decreases </a:t>
            </a:r>
            <a:r>
              <a:rPr lang="en-US" sz="1400" dirty="0" err="1" smtClean="0"/>
              <a:t>RBf</a:t>
            </a:r>
            <a:r>
              <a:rPr lang="en-US" sz="1400" dirty="0" smtClean="0"/>
              <a:t> which decreases GFR also, stimulate epinephrine and RAS leading to V.C  of afferent arterioles with </a:t>
            </a:r>
            <a:r>
              <a:rPr lang="en-US" sz="1400" dirty="0" err="1" smtClean="0"/>
              <a:t>corticomedullary</a:t>
            </a:r>
            <a:r>
              <a:rPr lang="en-US" sz="1400" dirty="0" smtClean="0"/>
              <a:t> shift of blood  </a:t>
            </a:r>
            <a:r>
              <a:rPr lang="en-US" sz="1400" dirty="0" err="1" smtClean="0"/>
              <a:t>i.e</a:t>
            </a:r>
            <a:r>
              <a:rPr lang="en-US" sz="1400" dirty="0" smtClean="0"/>
              <a:t> more blood go to medulla which contain avid Na retaining power.</a:t>
            </a:r>
          </a:p>
          <a:p>
            <a:pPr>
              <a:buNone/>
            </a:pPr>
            <a:r>
              <a:rPr lang="en-US" sz="1400" dirty="0" smtClean="0"/>
              <a:t>The decreased GFR is due to (decreased RBF and </a:t>
            </a:r>
            <a:r>
              <a:rPr lang="en-US" sz="1400" dirty="0" err="1" smtClean="0"/>
              <a:t>corticomedullary</a:t>
            </a:r>
            <a:r>
              <a:rPr lang="en-US" sz="1400" dirty="0" smtClean="0"/>
              <a:t> shift)</a:t>
            </a:r>
            <a:endParaRPr lang="ar-EG" sz="14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smtClean="0"/>
              <a:t>Complications</a:t>
            </a:r>
          </a:p>
        </p:txBody>
      </p:sp>
      <p:sp>
        <p:nvSpPr>
          <p:cNvPr id="2051" name="Rectangle 3"/>
          <p:cNvSpPr>
            <a:spLocks noGrp="1" noChangeArrowheads="1"/>
          </p:cNvSpPr>
          <p:nvPr>
            <p:ph type="body" idx="1"/>
          </p:nvPr>
        </p:nvSpPr>
        <p:spPr/>
        <p:txBody>
          <a:bodyPr/>
          <a:lstStyle/>
          <a:p>
            <a:pPr eaLnBrk="1" hangingPunct="1">
              <a:buNone/>
            </a:pPr>
            <a:r>
              <a:rPr lang="en-US" altLang="en-US" dirty="0" smtClean="0"/>
              <a:t>2-Other Pulmonary syndromes</a:t>
            </a:r>
          </a:p>
          <a:p>
            <a:pPr lvl="1" eaLnBrk="1" hangingPunct="1">
              <a:buNone/>
            </a:pPr>
            <a:r>
              <a:rPr lang="en-US" altLang="en-US" dirty="0" smtClean="0"/>
              <a:t>Hepatic hydrothorax</a:t>
            </a:r>
          </a:p>
          <a:p>
            <a:pPr lvl="1" eaLnBrk="1" hangingPunct="1">
              <a:buNone/>
            </a:pPr>
            <a:r>
              <a:rPr lang="en-US" altLang="en-US" dirty="0" err="1" smtClean="0"/>
              <a:t>Portopulmonary</a:t>
            </a:r>
            <a:r>
              <a:rPr lang="en-US" altLang="en-US" dirty="0" smtClean="0"/>
              <a:t> HTN</a:t>
            </a:r>
          </a:p>
          <a:p>
            <a:pPr eaLnBrk="1" hangingPunct="1">
              <a:buNone/>
            </a:pPr>
            <a:r>
              <a:rPr lang="en-US" altLang="en-US" dirty="0" smtClean="0"/>
              <a:t>3-Hepatic Encephalopathy</a:t>
            </a:r>
          </a:p>
          <a:p>
            <a:pPr eaLnBrk="1" hangingPunct="1">
              <a:buNone/>
            </a:pPr>
            <a:r>
              <a:rPr lang="en-US" altLang="en-US" dirty="0" smtClean="0"/>
              <a:t>4-Hepatocellular carcinoma</a:t>
            </a:r>
          </a:p>
        </p:txBody>
      </p:sp>
    </p:spTree>
    <p:extLst>
      <p:ext uri="{BB962C8B-B14F-4D97-AF65-F5344CB8AC3E}">
        <p14:creationId xmlns:p14="http://schemas.microsoft.com/office/powerpoint/2010/main" xmlns="" val="16269727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Hepatic Hydrothorax</a:t>
            </a:r>
          </a:p>
        </p:txBody>
      </p:sp>
      <p:sp>
        <p:nvSpPr>
          <p:cNvPr id="9219" name="Rectangle 3"/>
          <p:cNvSpPr>
            <a:spLocks noGrp="1" noChangeArrowheads="1"/>
          </p:cNvSpPr>
          <p:nvPr>
            <p:ph type="body" idx="1"/>
          </p:nvPr>
        </p:nvSpPr>
        <p:spPr/>
        <p:txBody>
          <a:bodyPr/>
          <a:lstStyle/>
          <a:p>
            <a:pPr eaLnBrk="1" hangingPunct="1"/>
            <a:r>
              <a:rPr lang="en-US" altLang="en-US" sz="2800" smtClean="0">
                <a:cs typeface="Times New Roman" pitchFamily="18" charset="0"/>
              </a:rPr>
              <a:t>Pleural effusion in a patient with cirrhosis and no evidence of underlying cardiopulmonary disease</a:t>
            </a:r>
          </a:p>
          <a:p>
            <a:pPr eaLnBrk="1" hangingPunct="1"/>
            <a:r>
              <a:rPr lang="en-US" altLang="en-US" sz="2800" smtClean="0">
                <a:cs typeface="Times New Roman" pitchFamily="18" charset="0"/>
              </a:rPr>
              <a:t>Movement of ascitic fluid into the pleural space through defects in the diaphragm, and is usually right-sided</a:t>
            </a:r>
          </a:p>
          <a:p>
            <a:pPr eaLnBrk="1" hangingPunct="1"/>
            <a:r>
              <a:rPr lang="en-US" altLang="en-US" sz="2800" smtClean="0">
                <a:cs typeface="Times New Roman" pitchFamily="18" charset="0"/>
              </a:rPr>
              <a:t>Diagnosis -pleural fluid analysis </a:t>
            </a:r>
          </a:p>
          <a:p>
            <a:pPr lvl="1" eaLnBrk="1" hangingPunct="1"/>
            <a:r>
              <a:rPr lang="en-US" altLang="en-US" sz="2400" smtClean="0">
                <a:cs typeface="Times New Roman" pitchFamily="18" charset="0"/>
              </a:rPr>
              <a:t>reveals a transudative fluid </a:t>
            </a:r>
          </a:p>
          <a:p>
            <a:pPr lvl="1" eaLnBrk="1" hangingPunct="1"/>
            <a:r>
              <a:rPr lang="en-US" altLang="en-US" sz="2400" smtClean="0">
                <a:cs typeface="Times New Roman" pitchFamily="18" charset="0"/>
              </a:rPr>
              <a:t>serum to fluid albumin gradient greater than 1.1</a:t>
            </a:r>
          </a:p>
          <a:p>
            <a:pPr eaLnBrk="1" hangingPunct="1"/>
            <a:endParaRPr lang="en-US" altLang="en-US" sz="2800" smtClean="0">
              <a:cs typeface="Times New Roman" pitchFamily="18" charset="0"/>
            </a:endParaRPr>
          </a:p>
        </p:txBody>
      </p:sp>
    </p:spTree>
    <p:extLst>
      <p:ext uri="{BB962C8B-B14F-4D97-AF65-F5344CB8AC3E}">
        <p14:creationId xmlns:p14="http://schemas.microsoft.com/office/powerpoint/2010/main" xmlns="" val="12243347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Hepatic hydrothorax</a:t>
            </a:r>
          </a:p>
        </p:txBody>
      </p:sp>
      <p:sp>
        <p:nvSpPr>
          <p:cNvPr id="10243" name="Rectangle 3"/>
          <p:cNvSpPr>
            <a:spLocks noGrp="1" noChangeArrowheads="1"/>
          </p:cNvSpPr>
          <p:nvPr>
            <p:ph type="body" idx="1"/>
          </p:nvPr>
        </p:nvSpPr>
        <p:spPr/>
        <p:txBody>
          <a:bodyPr/>
          <a:lstStyle/>
          <a:p>
            <a:pPr eaLnBrk="1" hangingPunct="1"/>
            <a:r>
              <a:rPr lang="en-US" altLang="en-US" dirty="0" smtClean="0">
                <a:cs typeface="Times New Roman" pitchFamily="18" charset="0"/>
              </a:rPr>
              <a:t>Treatment options:</a:t>
            </a:r>
          </a:p>
          <a:p>
            <a:pPr lvl="1" eaLnBrk="1" hangingPunct="1"/>
            <a:r>
              <a:rPr lang="en-US" altLang="en-US" dirty="0" smtClean="0">
                <a:cs typeface="Times New Roman" pitchFamily="18" charset="0"/>
              </a:rPr>
              <a:t>diuretic therapy</a:t>
            </a:r>
          </a:p>
          <a:p>
            <a:pPr lvl="1" eaLnBrk="1" hangingPunct="1"/>
            <a:r>
              <a:rPr lang="en-US" altLang="en-US" dirty="0" smtClean="0">
                <a:cs typeface="Times New Roman" pitchFamily="18" charset="0"/>
              </a:rPr>
              <a:t>periodic </a:t>
            </a:r>
            <a:r>
              <a:rPr lang="en-US" altLang="en-US" dirty="0" err="1" smtClean="0">
                <a:cs typeface="Times New Roman" pitchFamily="18" charset="0"/>
              </a:rPr>
              <a:t>thoracentesis</a:t>
            </a:r>
            <a:endParaRPr lang="en-US" altLang="en-US" dirty="0" smtClean="0">
              <a:cs typeface="Times New Roman" pitchFamily="18" charset="0"/>
            </a:endParaRPr>
          </a:p>
          <a:p>
            <a:pPr lvl="1" eaLnBrk="1" hangingPunct="1"/>
            <a:r>
              <a:rPr lang="en-US" altLang="en-US" dirty="0" smtClean="0">
                <a:cs typeface="Times New Roman" pitchFamily="18" charset="0"/>
              </a:rPr>
              <a:t>TIPS</a:t>
            </a:r>
            <a:endParaRPr lang="en-US" altLang="en-US" dirty="0" smtClean="0"/>
          </a:p>
        </p:txBody>
      </p:sp>
    </p:spTree>
    <p:extLst>
      <p:ext uri="{BB962C8B-B14F-4D97-AF65-F5344CB8AC3E}">
        <p14:creationId xmlns:p14="http://schemas.microsoft.com/office/powerpoint/2010/main" xmlns="" val="17916683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Portopulmonary HTN</a:t>
            </a:r>
          </a:p>
        </p:txBody>
      </p:sp>
      <p:sp>
        <p:nvSpPr>
          <p:cNvPr id="11267" name="Rectangle 3"/>
          <p:cNvSpPr>
            <a:spLocks noGrp="1" noChangeArrowheads="1"/>
          </p:cNvSpPr>
          <p:nvPr>
            <p:ph type="body" idx="1"/>
          </p:nvPr>
        </p:nvSpPr>
        <p:spPr/>
        <p:txBody>
          <a:bodyPr/>
          <a:lstStyle/>
          <a:p>
            <a:pPr eaLnBrk="1" hangingPunct="1">
              <a:lnSpc>
                <a:spcPct val="90000"/>
              </a:lnSpc>
            </a:pPr>
            <a:r>
              <a:rPr lang="en-US" altLang="en-US" smtClean="0">
                <a:cs typeface="Times New Roman" pitchFamily="18" charset="0"/>
              </a:rPr>
              <a:t>Refers to the presence of pulmonary hypertension in the coexistent portal hypertension</a:t>
            </a:r>
          </a:p>
          <a:p>
            <a:pPr eaLnBrk="1" hangingPunct="1">
              <a:lnSpc>
                <a:spcPct val="90000"/>
              </a:lnSpc>
            </a:pPr>
            <a:r>
              <a:rPr lang="en-US" altLang="en-US" smtClean="0">
                <a:cs typeface="Times New Roman" pitchFamily="18" charset="0"/>
              </a:rPr>
              <a:t>Prevalence in cirrhotic patients is approximately 2 percent</a:t>
            </a:r>
          </a:p>
          <a:p>
            <a:pPr eaLnBrk="1" hangingPunct="1">
              <a:lnSpc>
                <a:spcPct val="90000"/>
              </a:lnSpc>
            </a:pPr>
            <a:r>
              <a:rPr lang="en-US" altLang="en-US" smtClean="0">
                <a:cs typeface="Times New Roman" pitchFamily="18" charset="0"/>
              </a:rPr>
              <a:t>Diagnosis: </a:t>
            </a:r>
          </a:p>
          <a:p>
            <a:pPr lvl="1" eaLnBrk="1" hangingPunct="1">
              <a:lnSpc>
                <a:spcPct val="90000"/>
              </a:lnSpc>
            </a:pPr>
            <a:r>
              <a:rPr lang="en-US" altLang="en-US" smtClean="0">
                <a:cs typeface="Times New Roman" pitchFamily="18" charset="0"/>
              </a:rPr>
              <a:t> Suggested by echocardiography</a:t>
            </a:r>
          </a:p>
          <a:p>
            <a:pPr lvl="1" eaLnBrk="1" hangingPunct="1">
              <a:lnSpc>
                <a:spcPct val="90000"/>
              </a:lnSpc>
            </a:pPr>
            <a:r>
              <a:rPr lang="en-US" altLang="en-US" smtClean="0">
                <a:cs typeface="Times New Roman" pitchFamily="18" charset="0"/>
              </a:rPr>
              <a:t> Confirmed by right heart catheterization</a:t>
            </a:r>
          </a:p>
        </p:txBody>
      </p:sp>
    </p:spTree>
    <p:extLst>
      <p:ext uri="{BB962C8B-B14F-4D97-AF65-F5344CB8AC3E}">
        <p14:creationId xmlns:p14="http://schemas.microsoft.com/office/powerpoint/2010/main" xmlns="" val="42583258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Hepatocellular Carcinoma</a:t>
            </a:r>
          </a:p>
        </p:txBody>
      </p:sp>
      <p:sp>
        <p:nvSpPr>
          <p:cNvPr id="12291" name="Rectangle 3"/>
          <p:cNvSpPr>
            <a:spLocks noGrp="1" noChangeArrowheads="1"/>
          </p:cNvSpPr>
          <p:nvPr>
            <p:ph type="body" idx="1"/>
          </p:nvPr>
        </p:nvSpPr>
        <p:spPr/>
        <p:txBody>
          <a:bodyPr/>
          <a:lstStyle/>
          <a:p>
            <a:pPr eaLnBrk="1" hangingPunct="1"/>
            <a:r>
              <a:rPr lang="en-US" altLang="en-US" smtClean="0">
                <a:cs typeface="Times New Roman" pitchFamily="18" charset="0"/>
              </a:rPr>
              <a:t>Patients with cirrhosis have a markedly increased risk of developing hepatocellular carcinoma</a:t>
            </a:r>
          </a:p>
          <a:p>
            <a:pPr eaLnBrk="1" hangingPunct="1"/>
            <a:r>
              <a:rPr lang="en-US" altLang="en-US" smtClean="0">
                <a:cs typeface="Times New Roman" pitchFamily="18" charset="0"/>
              </a:rPr>
              <a:t>Incidence in well compensated cirrhosis is approximately 3 percent per year</a:t>
            </a:r>
          </a:p>
          <a:p>
            <a:pPr eaLnBrk="1" hangingPunct="1"/>
            <a:endParaRPr lang="en-US" altLang="en-US" smtClean="0">
              <a:cs typeface="Times New Roman" pitchFamily="18" charset="0"/>
            </a:endParaRPr>
          </a:p>
          <a:p>
            <a:pPr eaLnBrk="1" hangingPunct="1"/>
            <a:endParaRPr lang="en-US" altLang="en-US" smtClean="0">
              <a:cs typeface="Times New Roman" pitchFamily="18" charset="0"/>
            </a:endParaRPr>
          </a:p>
          <a:p>
            <a:pPr eaLnBrk="1" hangingPunct="1"/>
            <a:endParaRPr lang="en-US" altLang="en-US" smtClean="0">
              <a:cs typeface="Times New Roman" pitchFamily="18" charset="0"/>
            </a:endParaRPr>
          </a:p>
        </p:txBody>
      </p:sp>
    </p:spTree>
    <p:extLst>
      <p:ext uri="{BB962C8B-B14F-4D97-AF65-F5344CB8AC3E}">
        <p14:creationId xmlns:p14="http://schemas.microsoft.com/office/powerpoint/2010/main" xmlns="" val="25604011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5485</Words>
  <Application>Microsoft Office PowerPoint</Application>
  <PresentationFormat>On-screen Show (4:3)</PresentationFormat>
  <Paragraphs>935</Paragraphs>
  <Slides>132</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132</vt:i4>
      </vt:variant>
    </vt:vector>
  </HeadingPairs>
  <TitlesOfParts>
    <vt:vector size="134" baseType="lpstr">
      <vt:lpstr>Office Theme</vt:lpstr>
      <vt:lpstr>MS Org Chart</vt:lpstr>
      <vt:lpstr>Liver cirrhosis </vt:lpstr>
      <vt:lpstr>Slide 2</vt:lpstr>
      <vt:lpstr>       HEPATITIS  Clinical Terms</vt:lpstr>
      <vt:lpstr>     Type of Viral Hepatitis</vt:lpstr>
      <vt:lpstr> Classic presentation: Acute Viral Hepatitis         </vt:lpstr>
      <vt:lpstr>Slide 6</vt:lpstr>
      <vt:lpstr>  Investigations</vt:lpstr>
      <vt:lpstr>      Hepatitis A virus</vt:lpstr>
      <vt:lpstr>           Hepatitis A</vt:lpstr>
      <vt:lpstr>Slide 10</vt:lpstr>
      <vt:lpstr>   Hepatitis B virus</vt:lpstr>
      <vt:lpstr>          Hepatitis B</vt:lpstr>
      <vt:lpstr>            Epidemiology </vt:lpstr>
      <vt:lpstr>Slide 14</vt:lpstr>
      <vt:lpstr>        Clinical Presentation</vt:lpstr>
      <vt:lpstr>Hepatitis B Treatment</vt:lpstr>
      <vt:lpstr>         Prophylaxis</vt:lpstr>
      <vt:lpstr>      Hepatitis C virus</vt:lpstr>
      <vt:lpstr>Slide 19</vt:lpstr>
      <vt:lpstr>Epidemiology </vt:lpstr>
      <vt:lpstr>Transmission </vt:lpstr>
      <vt:lpstr>Slide 22</vt:lpstr>
      <vt:lpstr>Slide 23</vt:lpstr>
      <vt:lpstr>Genotypes </vt:lpstr>
      <vt:lpstr> Clinical Presentation</vt:lpstr>
      <vt:lpstr>Extrahepatic Manifestations of Hepatitis C</vt:lpstr>
      <vt:lpstr>Slide 27</vt:lpstr>
      <vt:lpstr>Slide 28</vt:lpstr>
      <vt:lpstr>Diagnosis</vt:lpstr>
      <vt:lpstr>Slide 30</vt:lpstr>
      <vt:lpstr>          Delta Hepatitis</vt:lpstr>
      <vt:lpstr>          Hepatitis E</vt:lpstr>
      <vt:lpstr>Hepatitis E: diagnosis</vt:lpstr>
      <vt:lpstr>Slide 34</vt:lpstr>
      <vt:lpstr>Slide 35</vt:lpstr>
      <vt:lpstr>Pathophysiology</vt:lpstr>
      <vt:lpstr>Normal Liver</vt:lpstr>
      <vt:lpstr>Cirrhosis</vt:lpstr>
      <vt:lpstr>Cirrhosis </vt:lpstr>
      <vt:lpstr>Cirrhosis Facts:</vt:lpstr>
      <vt:lpstr>Cirrhosis</vt:lpstr>
      <vt:lpstr>Classification of Cirrhosis</vt:lpstr>
      <vt:lpstr>Causes of Cirrhosis</vt:lpstr>
      <vt:lpstr>Cirrhosis - 4 Types</vt:lpstr>
      <vt:lpstr>Clinical Presentation</vt:lpstr>
      <vt:lpstr>Clinical Features</vt:lpstr>
      <vt:lpstr>Clinical Features Cont.</vt:lpstr>
      <vt:lpstr>“White Nails”</vt:lpstr>
      <vt:lpstr>Palmar Erythema</vt:lpstr>
      <vt:lpstr>Clinical Features of Cirrhosis</vt:lpstr>
      <vt:lpstr>Prominent abdominal veins.</vt:lpstr>
      <vt:lpstr>Complications </vt:lpstr>
      <vt:lpstr>Clinical Manifestations of Cirrhosis</vt:lpstr>
      <vt:lpstr>Clinical Manifestations of Cirrhosis</vt:lpstr>
      <vt:lpstr>Complications of Cirrhosis</vt:lpstr>
      <vt:lpstr>Diagnosis of cirrhosis</vt:lpstr>
      <vt:lpstr>Diagnosis of cirrhosis</vt:lpstr>
      <vt:lpstr>Prognosis</vt:lpstr>
      <vt:lpstr>Child-Pugh score</vt:lpstr>
      <vt:lpstr>Slide 60</vt:lpstr>
      <vt:lpstr>Management</vt:lpstr>
      <vt:lpstr>Slide 62</vt:lpstr>
      <vt:lpstr>Slide 63</vt:lpstr>
      <vt:lpstr>Slide 64</vt:lpstr>
      <vt:lpstr>Portal Hypertension &amp;       Esophageal Varices</vt:lpstr>
      <vt:lpstr>Varices</vt:lpstr>
      <vt:lpstr>Esophageal Varices</vt:lpstr>
      <vt:lpstr>Slide 68</vt:lpstr>
      <vt:lpstr>Esophageal Varices   Medical Management</vt:lpstr>
      <vt:lpstr>Slide 70</vt:lpstr>
      <vt:lpstr>Slide 71</vt:lpstr>
      <vt:lpstr>Slide 72</vt:lpstr>
      <vt:lpstr>Slide 73</vt:lpstr>
      <vt:lpstr>Slide 74</vt:lpstr>
      <vt:lpstr>Slide 75</vt:lpstr>
      <vt:lpstr>Slide 76</vt:lpstr>
      <vt:lpstr>Manage acute hemorrhage</vt:lpstr>
      <vt:lpstr>Prevent recurrent hemorrhage</vt:lpstr>
      <vt:lpstr>Slide 79</vt:lpstr>
      <vt:lpstr>ShuntsTransjugular intrahepatic portosystemic shunt  </vt:lpstr>
      <vt:lpstr>Sengstaken-Blakemore Tube</vt:lpstr>
      <vt:lpstr>Slide 82</vt:lpstr>
      <vt:lpstr>Slide 83</vt:lpstr>
      <vt:lpstr>Slide 84</vt:lpstr>
      <vt:lpstr>Slide 85</vt:lpstr>
      <vt:lpstr>Slide 86</vt:lpstr>
      <vt:lpstr>Ascites</vt:lpstr>
      <vt:lpstr>Ascites</vt:lpstr>
      <vt:lpstr>Slide 89</vt:lpstr>
      <vt:lpstr>Slide 90</vt:lpstr>
      <vt:lpstr>Slide 91</vt:lpstr>
      <vt:lpstr>Paracentesis</vt:lpstr>
      <vt:lpstr>Slide 93</vt:lpstr>
      <vt:lpstr>Slide 94</vt:lpstr>
      <vt:lpstr>Complications</vt:lpstr>
      <vt:lpstr>Hepatic Hydrothorax</vt:lpstr>
      <vt:lpstr>Hepatic hydrothorax</vt:lpstr>
      <vt:lpstr>Portopulmonary HTN</vt:lpstr>
      <vt:lpstr>Hepatocellular Carcinoma</vt:lpstr>
      <vt:lpstr>Slide 100</vt:lpstr>
      <vt:lpstr>Slide 101</vt:lpstr>
      <vt:lpstr>Neurotoxins in Liver Disease</vt:lpstr>
      <vt:lpstr>Slide 103</vt:lpstr>
      <vt:lpstr>Neurotoxins in Liver Disease</vt:lpstr>
      <vt:lpstr>Neurotoxins in Liver Disease</vt:lpstr>
      <vt:lpstr>Neurotoxins in Liver Disease</vt:lpstr>
      <vt:lpstr>Pathophysiology – Other factors</vt:lpstr>
      <vt:lpstr>Pathophysiology</vt:lpstr>
      <vt:lpstr>Slide 109</vt:lpstr>
      <vt:lpstr>Slide 110</vt:lpstr>
      <vt:lpstr>Slide 111</vt:lpstr>
      <vt:lpstr>Slide 112</vt:lpstr>
      <vt:lpstr>Slide 113</vt:lpstr>
      <vt:lpstr>Slide 114</vt:lpstr>
      <vt:lpstr>Rifaximin</vt:lpstr>
      <vt:lpstr>Slide 116</vt:lpstr>
      <vt:lpstr>Slide 117</vt:lpstr>
      <vt:lpstr>Slide 118</vt:lpstr>
      <vt:lpstr>Slide 119</vt:lpstr>
      <vt:lpstr>Slide 120</vt:lpstr>
      <vt:lpstr>Slide 121</vt:lpstr>
      <vt:lpstr>Four Stages of Hepatic Encephalopathy</vt:lpstr>
      <vt:lpstr>Slide 123</vt:lpstr>
      <vt:lpstr>Slide 124</vt:lpstr>
      <vt:lpstr>Hepatic Encephalopathy   Stages 0-1st </vt:lpstr>
      <vt:lpstr>Hepatic Encephalopathy   Stages 2nd  &amp; 3rd</vt:lpstr>
      <vt:lpstr>Hepatic Encephalopathy   Stages 4th </vt:lpstr>
      <vt:lpstr>Liver Dialysis</vt:lpstr>
      <vt:lpstr>Donors: </vt:lpstr>
      <vt:lpstr>Liver Transplantation</vt:lpstr>
      <vt:lpstr>Liver Transplantation</vt:lpstr>
      <vt:lpstr>Slide 132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 cirrhosis </dc:title>
  <dc:creator>Dr. Eman</dc:creator>
  <cp:lastModifiedBy>Dr. Eman</cp:lastModifiedBy>
  <cp:revision>74</cp:revision>
  <dcterms:created xsi:type="dcterms:W3CDTF">2006-08-16T00:00:00Z</dcterms:created>
  <dcterms:modified xsi:type="dcterms:W3CDTF">2015-10-18T15:52:42Z</dcterms:modified>
</cp:coreProperties>
</file>