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71" r:id="rId4"/>
    <p:sldId id="300" r:id="rId5"/>
    <p:sldId id="301" r:id="rId6"/>
    <p:sldId id="302" r:id="rId7"/>
    <p:sldId id="303" r:id="rId8"/>
    <p:sldId id="304" r:id="rId9"/>
    <p:sldId id="297" r:id="rId10"/>
    <p:sldId id="265" r:id="rId11"/>
    <p:sldId id="277" r:id="rId12"/>
    <p:sldId id="273" r:id="rId13"/>
    <p:sldId id="274" r:id="rId14"/>
    <p:sldId id="275" r:id="rId15"/>
    <p:sldId id="276" r:id="rId16"/>
    <p:sldId id="269" r:id="rId17"/>
    <p:sldId id="296" r:id="rId18"/>
    <p:sldId id="298" r:id="rId19"/>
    <p:sldId id="299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9" r:id="rId30"/>
    <p:sldId id="290" r:id="rId31"/>
    <p:sldId id="291" r:id="rId32"/>
    <p:sldId id="29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D2D86-0915-4147-9DBF-A2ECF465109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C68D7-53A2-4661-B53B-51D1E253D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47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3A871-7012-4293-8A7F-D6D827C9D51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4470C-97C7-4167-94C9-A7FDDDD4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64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C02A18E-DEAA-4C32-B7AC-739CFD4DD39E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4029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D1414A3-794A-4204-96E6-587B2EA723F0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4336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Verdana" pitchFamily="34" charset="0"/>
              <a:ea typeface="ＭＳ Ｐゴシック" pitchFamily="34" charset="-128"/>
            </a:endParaRPr>
          </a:p>
          <a:p>
            <a:pPr eaLnBrk="1" hangingPunct="1"/>
            <a:endParaRPr lang="en-US" altLang="en-US" dirty="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686C70C-3457-477A-AB75-F63700C65C84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4643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DAE773F-E08B-42C4-A467-E37F5718B27E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6077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</a:rPr>
              <a:t>Notes:</a:t>
            </a: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</a:rPr>
              <a:t>To determine if we are dealing with shock, there are a few tools at our disposal. The most important are the signs and symptoms.</a:t>
            </a: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</a:rPr>
              <a:t>i.e look for cardinal findings. Laboratory and hemodynamic measures can also help us, however these are often not available. Which</a:t>
            </a: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</a:rPr>
              <a:t>underscores the importance of being able to identify shock early with our clinical history and physical.</a:t>
            </a: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</a:endParaRP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</a:rPr>
              <a:t>Slides 32-35 describe the signs and symptoms associated with pre-shock and shock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C77CA47-5178-483E-ADCE-31916EC59970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6691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6916" name="Placeholder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ea typeface="ＭＳ Ｐゴシック" pitchFamily="34" charset="-128"/>
              </a:rPr>
              <a:t>Notes: to standardize the diagnosis of shock, 4 of these 6 criteria have to be met to define shock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C5440DA-2AA8-405F-9580-AF43FE604663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15462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ea typeface="ＭＳ Ｐゴシック" pitchFamily="34" charset="-128"/>
              </a:rPr>
              <a:t>Instructions: Ask the learner if the patient in Case 1 is in Shock? If say yes - challenge with “but the blood pressure is normal”. </a:t>
            </a:r>
          </a:p>
          <a:p>
            <a:pPr eaLnBrk="1" hangingPunct="1"/>
            <a:r>
              <a:rPr lang="en-US" altLang="en-US" dirty="0" smtClean="0">
                <a:latin typeface="Arial" charset="0"/>
                <a:ea typeface="ＭＳ Ｐゴシック" pitchFamily="34" charset="-128"/>
              </a:rPr>
              <a:t>Answer: The patient is in shock because: </a:t>
            </a:r>
          </a:p>
          <a:p>
            <a:pPr eaLnBrk="1" hangingPunct="1"/>
            <a:r>
              <a:rPr lang="en-US" altLang="en-US" dirty="0" smtClean="0">
                <a:latin typeface="Arial" charset="0"/>
                <a:ea typeface="ＭＳ Ｐゴシック" pitchFamily="34" charset="-128"/>
              </a:rPr>
              <a:t>-his respiratory rate is increased (tachypnea is a compensatory mechanism for early metabolic acidosis)</a:t>
            </a:r>
          </a:p>
          <a:p>
            <a:pPr eaLnBrk="1" hangingPunct="1"/>
            <a:r>
              <a:rPr lang="en-US" altLang="en-US" dirty="0" smtClean="0">
                <a:latin typeface="Arial" charset="0"/>
                <a:ea typeface="ＭＳ Ｐゴシック" pitchFamily="34" charset="-128"/>
              </a:rPr>
              <a:t>-he is also agitated which means he has altered mental status due to end organ lack of perfusion and </a:t>
            </a:r>
            <a:r>
              <a:rPr lang="en-US" altLang="en-US" dirty="0" err="1" smtClean="0">
                <a:latin typeface="Arial" charset="0"/>
                <a:ea typeface="ＭＳ Ｐゴシック" pitchFamily="34" charset="-128"/>
              </a:rPr>
              <a:t>dysfuction</a:t>
            </a:r>
            <a:endParaRPr lang="en-US" altLang="en-US" dirty="0" smtClean="0">
              <a:latin typeface="Arial" charset="0"/>
              <a:ea typeface="ＭＳ Ｐゴシック" pitchFamily="34" charset="-128"/>
            </a:endParaRPr>
          </a:p>
          <a:p>
            <a:pPr eaLnBrk="1" hangingPunct="1"/>
            <a:endParaRPr lang="en-US" altLang="en-US" dirty="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57F8-50D8-4B70-9C61-063D710FEBD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62E7-9A16-43FF-93FF-505BE6FF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2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57F8-50D8-4B70-9C61-063D710FEBD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62E7-9A16-43FF-93FF-505BE6FF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0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57F8-50D8-4B70-9C61-063D710FEBD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62E7-9A16-43FF-93FF-505BE6FF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0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57F8-50D8-4B70-9C61-063D710FEBD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62E7-9A16-43FF-93FF-505BE6FF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4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57F8-50D8-4B70-9C61-063D710FEBD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62E7-9A16-43FF-93FF-505BE6FF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1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57F8-50D8-4B70-9C61-063D710FEBD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62E7-9A16-43FF-93FF-505BE6FF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80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57F8-50D8-4B70-9C61-063D710FEBD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62E7-9A16-43FF-93FF-505BE6FF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57F8-50D8-4B70-9C61-063D710FEBD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62E7-9A16-43FF-93FF-505BE6FF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1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57F8-50D8-4B70-9C61-063D710FEBD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62E7-9A16-43FF-93FF-505BE6FF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57F8-50D8-4B70-9C61-063D710FEBD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62E7-9A16-43FF-93FF-505BE6FF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5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57F8-50D8-4B70-9C61-063D710FEBD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62E7-9A16-43FF-93FF-505BE6FF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5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157F8-50D8-4B70-9C61-063D710FEBD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62E7-9A16-43FF-93FF-505BE6FF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Shock </a:t>
            </a:r>
            <a:endParaRPr lang="en-US" sz="80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21225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152400" y="2209800"/>
            <a:ext cx="8763000" cy="198120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>
                <a:solidFill>
                  <a:srgbClr val="FF0000"/>
                </a:solidFill>
              </a:rPr>
              <a:t>Laboratory values should be examined, but do not wait for results to begin your treatment. </a:t>
            </a:r>
          </a:p>
        </p:txBody>
      </p:sp>
    </p:spTree>
    <p:extLst>
      <p:ext uri="{BB962C8B-B14F-4D97-AF65-F5344CB8AC3E}">
        <p14:creationId xmlns:p14="http://schemas.microsoft.com/office/powerpoint/2010/main" val="954503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60350"/>
            <a:ext cx="8588375" cy="6408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367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582612"/>
          </a:xfrm>
        </p:spPr>
        <p:txBody>
          <a:bodyPr>
            <a:noAutofit/>
          </a:bodyPr>
          <a:lstStyle/>
          <a:p>
            <a:pPr algn="l"/>
            <a:r>
              <a:rPr lang="en-US" sz="2800" b="1" u="sng" dirty="0" smtClean="0">
                <a:solidFill>
                  <a:srgbClr val="FF0000"/>
                </a:solidFill>
              </a:rPr>
              <a:t>Treatment of </a:t>
            </a:r>
            <a:r>
              <a:rPr lang="en-US" altLang="en-US" sz="2800" b="1" u="sng" dirty="0" smtClean="0">
                <a:solidFill>
                  <a:srgbClr val="FF0000"/>
                </a:solidFill>
              </a:rPr>
              <a:t>Neurogenic Shock</a:t>
            </a:r>
            <a:endParaRPr lang="en-US" alt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928688"/>
            <a:ext cx="8643937" cy="2043112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00B0F0"/>
                </a:solidFill>
              </a:rPr>
              <a:t>Resting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a recumbent or head down position.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00B0F0"/>
                </a:solidFill>
              </a:rPr>
              <a:t>Narcotic analgesic </a:t>
            </a:r>
            <a:r>
              <a:rPr lang="en-US" sz="2400" dirty="0" smtClean="0"/>
              <a:t>(morphine) to relieve pain and allay anxiety.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B0F0"/>
                </a:solidFill>
              </a:rPr>
              <a:t>Sympathomimetics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to elevate the blood pressure.</a:t>
            </a:r>
            <a:r>
              <a:rPr lang="en-US" sz="2400" b="1" dirty="0" smtClean="0"/>
              <a:t> </a:t>
            </a:r>
            <a:endParaRPr lang="en-US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304800" y="2971800"/>
            <a:ext cx="8382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b="1" u="sng" dirty="0">
                <a:solidFill>
                  <a:srgbClr val="FF0000"/>
                </a:solidFill>
              </a:rPr>
              <a:t>Treatment of </a:t>
            </a:r>
            <a:r>
              <a:rPr lang="en-US" altLang="en-US" sz="2800" b="1" u="sng" dirty="0" smtClean="0">
                <a:solidFill>
                  <a:srgbClr val="FF0000"/>
                </a:solidFill>
              </a:rPr>
              <a:t>cardiogenic Shock</a:t>
            </a:r>
            <a:endParaRPr lang="en-US" alt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>
                <a:solidFill>
                  <a:srgbClr val="00B0F0"/>
                </a:solidFill>
              </a:rPr>
              <a:t>Dopamine</a:t>
            </a:r>
            <a:r>
              <a:rPr lang="en-US" altLang="en-US" sz="2400" dirty="0"/>
              <a:t> or </a:t>
            </a:r>
            <a:r>
              <a:rPr lang="en-US" altLang="en-US" sz="2400" dirty="0" err="1"/>
              <a:t>dobutamine</a:t>
            </a:r>
            <a:r>
              <a:rPr lang="en-US" altLang="en-US" sz="2400" dirty="0"/>
              <a:t> (see ANS)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>
                <a:solidFill>
                  <a:srgbClr val="00B0F0"/>
                </a:solidFill>
              </a:rPr>
              <a:t>Intravenous fluids </a:t>
            </a:r>
            <a:r>
              <a:rPr lang="en-US" altLang="en-US" sz="2400" dirty="0"/>
              <a:t>to correct </a:t>
            </a:r>
            <a:r>
              <a:rPr lang="en-US" altLang="en-US" sz="2400" dirty="0" smtClean="0"/>
              <a:t>hypovolemia.</a:t>
            </a:r>
            <a:endParaRPr lang="en-US" altLang="en-US" sz="2400" dirty="0"/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>
                <a:solidFill>
                  <a:srgbClr val="00B0F0"/>
                </a:solidFill>
              </a:rPr>
              <a:t>Vasodilators</a:t>
            </a:r>
            <a:r>
              <a:rPr lang="en-US" altLang="en-US" sz="2400" dirty="0"/>
              <a:t> e.g. sodium </a:t>
            </a:r>
            <a:r>
              <a:rPr lang="en-US" altLang="en-US" sz="2400" dirty="0" err="1"/>
              <a:t>nitroprusside</a:t>
            </a:r>
            <a:r>
              <a:rPr lang="en-US" altLang="en-US" sz="2400" dirty="0"/>
              <a:t>, or vasoconstrictors </a:t>
            </a:r>
            <a:r>
              <a:rPr lang="en-US" altLang="en-US" sz="2400" dirty="0" err="1"/>
              <a:t>e,g</a:t>
            </a:r>
            <a:r>
              <a:rPr lang="en-US" altLang="en-US" sz="2400" dirty="0"/>
              <a:t>, noradrenaline as necessitated by the condition of the patient.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4354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n-US" altLang="en-US" sz="2800" b="1" dirty="0" smtClean="0"/>
              <a:t> </a:t>
            </a:r>
            <a:r>
              <a:rPr lang="en-US" altLang="en-US" sz="3200" b="1" u="sng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Treatment of </a:t>
            </a:r>
            <a:r>
              <a:rPr lang="en-US" altLang="en-US" sz="3200" b="1" u="sng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Hypovolaemic</a:t>
            </a:r>
            <a:r>
              <a:rPr lang="en-US" altLang="en-US" sz="3200" b="1" u="sng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Shock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14313" y="862013"/>
            <a:ext cx="8715375" cy="4776787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400" b="1" dirty="0">
                <a:solidFill>
                  <a:srgbClr val="00B0F0"/>
                </a:solidFill>
              </a:rPr>
              <a:t>In case of blood loss</a:t>
            </a:r>
            <a:r>
              <a:rPr lang="en-US" altLang="en-US" sz="2400" dirty="0">
                <a:solidFill>
                  <a:srgbClr val="00B0F0"/>
                </a:solidFill>
              </a:rPr>
              <a:t>, </a:t>
            </a:r>
            <a:r>
              <a:rPr lang="en-US" altLang="en-US" sz="2400" dirty="0" smtClean="0"/>
              <a:t>blood transfusion is </a:t>
            </a:r>
            <a:r>
              <a:rPr lang="en-US" altLang="en-US" sz="2400" dirty="0" err="1" smtClean="0"/>
              <a:t>prefered</a:t>
            </a:r>
            <a:r>
              <a:rPr lang="en-US" altLang="en-US" sz="2400" dirty="0" smtClean="0"/>
              <a:t>. When compatible blood is not available, a transfusion of human plasma or plasma substitute may be given instead.</a:t>
            </a:r>
          </a:p>
          <a:p>
            <a:pPr algn="just" eaLnBrk="1" hangingPunct="1"/>
            <a:r>
              <a:rPr lang="en-US" altLang="en-US" sz="2400" b="1" dirty="0">
                <a:solidFill>
                  <a:srgbClr val="00B0F0"/>
                </a:solidFill>
              </a:rPr>
              <a:t>In case of plasma loss, </a:t>
            </a:r>
            <a:r>
              <a:rPr lang="en-US" altLang="en-US" sz="2400" dirty="0" smtClean="0"/>
              <a:t>plasma transfusion is necessary.</a:t>
            </a:r>
          </a:p>
          <a:p>
            <a:pPr algn="just" eaLnBrk="1" hangingPunct="1"/>
            <a:r>
              <a:rPr lang="en-US" altLang="en-US" sz="2400" b="1" dirty="0">
                <a:solidFill>
                  <a:srgbClr val="00B0F0"/>
                </a:solidFill>
              </a:rPr>
              <a:t>In case of severe vomiting</a:t>
            </a:r>
            <a:r>
              <a:rPr lang="en-US" altLang="en-US" sz="2400" dirty="0">
                <a:solidFill>
                  <a:srgbClr val="00B0F0"/>
                </a:solidFill>
              </a:rPr>
              <a:t>, </a:t>
            </a:r>
            <a:r>
              <a:rPr lang="en-US" altLang="en-US" sz="2400" dirty="0" smtClean="0"/>
              <a:t>saline is used.</a:t>
            </a:r>
          </a:p>
          <a:p>
            <a:pPr algn="just" eaLnBrk="1" hangingPunct="1"/>
            <a:r>
              <a:rPr lang="en-US" altLang="en-US" sz="2400" b="1" dirty="0">
                <a:solidFill>
                  <a:srgbClr val="00B0F0"/>
                </a:solidFill>
              </a:rPr>
              <a:t>In case of severe </a:t>
            </a:r>
            <a:r>
              <a:rPr lang="en-US" altLang="en-US" sz="2400" b="1" dirty="0" smtClean="0">
                <a:solidFill>
                  <a:srgbClr val="00B0F0"/>
                </a:solidFill>
              </a:rPr>
              <a:t>diarrhea</a:t>
            </a:r>
            <a:r>
              <a:rPr lang="en-US" altLang="en-US" sz="2400" dirty="0" smtClean="0">
                <a:solidFill>
                  <a:srgbClr val="00B0F0"/>
                </a:solidFill>
              </a:rPr>
              <a:t>, </a:t>
            </a:r>
            <a:r>
              <a:rPr lang="en-US" altLang="en-US" sz="2400" dirty="0" smtClean="0"/>
              <a:t>saline and sodium lactate.</a:t>
            </a:r>
          </a:p>
          <a:p>
            <a:pPr algn="just" eaLnBrk="1" hangingPunct="1"/>
            <a:r>
              <a:rPr lang="en-US" altLang="en-US" sz="2400" b="1" dirty="0">
                <a:solidFill>
                  <a:srgbClr val="00B0F0"/>
                </a:solidFill>
              </a:rPr>
              <a:t>alpha adrenergic blocking agent </a:t>
            </a:r>
            <a:r>
              <a:rPr lang="en-US" altLang="en-US" sz="2400" dirty="0" err="1">
                <a:solidFill>
                  <a:srgbClr val="00B0F0"/>
                </a:solidFill>
              </a:rPr>
              <a:t>phenoxybenzamine</a:t>
            </a:r>
            <a:r>
              <a:rPr lang="en-US" altLang="en-US" sz="2400" dirty="0" smtClean="0"/>
              <a:t> was advocated in the treatment of shock only after full replacement of I.V. fluid volume with blood or other appropriate fluids.</a:t>
            </a:r>
          </a:p>
          <a:p>
            <a:pPr algn="just" eaLnBrk="1" hangingPunct="1"/>
            <a:r>
              <a:rPr lang="en-US" altLang="en-US" sz="2400" b="1" dirty="0">
                <a:solidFill>
                  <a:srgbClr val="00B0F0"/>
                </a:solidFill>
              </a:rPr>
              <a:t>Dopamine</a:t>
            </a:r>
            <a:r>
              <a:rPr lang="en-US" altLang="en-US" sz="2400" dirty="0" smtClean="0"/>
              <a:t> (see ANS).			 </a:t>
            </a:r>
          </a:p>
          <a:p>
            <a:pPr algn="just" eaLnBrk="1" hangingPunct="1"/>
            <a:r>
              <a:rPr lang="en-US" altLang="en-US" sz="2400" b="1" dirty="0">
                <a:solidFill>
                  <a:srgbClr val="00B0F0"/>
                </a:solidFill>
              </a:rPr>
              <a:t>Cortisone.</a:t>
            </a:r>
          </a:p>
          <a:p>
            <a:pPr eaLnBrk="1" hangingPunct="1"/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5700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Treatment of </a:t>
            </a:r>
            <a:r>
              <a:rPr lang="en-US" altLang="en-US" sz="3200" b="1" u="sng" dirty="0" smtClean="0">
                <a:solidFill>
                  <a:srgbClr val="FF0000"/>
                </a:solidFill>
              </a:rPr>
              <a:t>Septic Shock</a:t>
            </a:r>
            <a:endParaRPr lang="en-US" alt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7150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This may occur as a result of severe infections, especially with Gram-negative organisms.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 objective is to improve tissue perfusion and treat the underlying infection.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B0F0"/>
                </a:solidFill>
              </a:rPr>
              <a:t>Antibiotics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B0F0"/>
                </a:solidFill>
              </a:rPr>
              <a:t>Corticosteroids </a:t>
            </a:r>
            <a:r>
              <a:rPr lang="en-US" sz="2400" dirty="0" smtClean="0"/>
              <a:t>in high doses.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B0F0"/>
                </a:solidFill>
              </a:rPr>
              <a:t>Dopamine</a:t>
            </a:r>
            <a:r>
              <a:rPr lang="en-US" sz="2400" dirty="0" smtClean="0"/>
              <a:t> or </a:t>
            </a:r>
            <a:r>
              <a:rPr lang="en-US" sz="2400" b="1" dirty="0">
                <a:solidFill>
                  <a:srgbClr val="00B0F0"/>
                </a:solidFill>
              </a:rPr>
              <a:t>Dobutamine</a:t>
            </a:r>
            <a:r>
              <a:rPr lang="en-US" sz="2400" dirty="0" smtClean="0"/>
              <a:t> for cardiovascular support.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B0F0"/>
                </a:solidFill>
              </a:rPr>
              <a:t>Initial fluid </a:t>
            </a:r>
            <a:r>
              <a:rPr lang="en-US" sz="2400" dirty="0" smtClean="0"/>
              <a:t>should be balanced salt solution.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Maintain </a:t>
            </a:r>
            <a:r>
              <a:rPr lang="en-US" sz="2400" b="1" dirty="0">
                <a:solidFill>
                  <a:srgbClr val="00B0F0"/>
                </a:solidFill>
              </a:rPr>
              <a:t>ventilation</a:t>
            </a:r>
            <a:r>
              <a:rPr lang="en-US" sz="2400" dirty="0" smtClean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02891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>
            <a:noAutofit/>
          </a:bodyPr>
          <a:lstStyle/>
          <a:p>
            <a:r>
              <a:rPr lang="en-US" altLang="en-US" sz="3200" b="1" u="sng" dirty="0" smtClean="0">
                <a:solidFill>
                  <a:srgbClr val="FF0000"/>
                </a:solidFill>
              </a:rPr>
              <a:t>Treatment of Anaphylactic </a:t>
            </a:r>
            <a:r>
              <a:rPr lang="en-US" altLang="en-US" sz="3200" b="1" u="sng" dirty="0">
                <a:solidFill>
                  <a:srgbClr val="FF0000"/>
                </a:solidFill>
              </a:rPr>
              <a:t>Shock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71563"/>
            <a:ext cx="8839200" cy="4262437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/>
              <a:t>This could result from an antigen-antibody reaction by hypersensitive individuals.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 smtClean="0"/>
              <a:t>Treatment</a:t>
            </a:r>
            <a:endParaRPr lang="en-US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Place the patient in </a:t>
            </a:r>
            <a:r>
              <a:rPr lang="en-US" sz="2400" b="1" dirty="0">
                <a:solidFill>
                  <a:srgbClr val="00B0F0"/>
                </a:solidFill>
              </a:rPr>
              <a:t>recumbent</a:t>
            </a:r>
            <a:r>
              <a:rPr lang="en-US" sz="2400" dirty="0" smtClean="0"/>
              <a:t> position.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B0F0"/>
                </a:solidFill>
              </a:rPr>
              <a:t>Adrenaline </a:t>
            </a:r>
            <a:r>
              <a:rPr lang="en-US" sz="2400" dirty="0" smtClean="0"/>
              <a:t>is a drug of choice.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B0F0"/>
                </a:solidFill>
              </a:rPr>
              <a:t>Glucocorticoids </a:t>
            </a:r>
            <a:r>
              <a:rPr lang="en-US" sz="2400" dirty="0" smtClean="0"/>
              <a:t>(hydrocortisone 100-250 mg I.V.).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err="1">
                <a:solidFill>
                  <a:srgbClr val="00B0F0"/>
                </a:solidFill>
              </a:rPr>
              <a:t>Antihistaminics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(H1 antagonists).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B0F0"/>
                </a:solidFill>
              </a:rPr>
              <a:t>Aminophylline </a:t>
            </a:r>
            <a:r>
              <a:rPr lang="en-US" sz="2400" dirty="0" smtClean="0"/>
              <a:t>I.V. very slowly if </a:t>
            </a:r>
            <a:r>
              <a:rPr lang="en-US" sz="2400" dirty="0" err="1" smtClean="0"/>
              <a:t>bronchospasm</a:t>
            </a:r>
            <a:r>
              <a:rPr lang="en-US" sz="2400" dirty="0" smtClean="0"/>
              <a:t> is severe.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B0F0"/>
                </a:solidFill>
              </a:rPr>
              <a:t>Plasma transfusion </a:t>
            </a:r>
            <a:r>
              <a:rPr lang="en-US" sz="2400" dirty="0" smtClean="0"/>
              <a:t>in severe cases.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3393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5516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u="sng" dirty="0">
                <a:solidFill>
                  <a:srgbClr val="00B0F0"/>
                </a:solidFill>
              </a:rPr>
              <a:t>Resuscitation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/>
              <a:t>of a shock state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</a:t>
            </a:r>
            <a:r>
              <a:rPr lang="en-US" sz="2400" dirty="0" smtClean="0"/>
              <a:t>is </a:t>
            </a:r>
            <a:r>
              <a:rPr lang="en-US" sz="2400" dirty="0"/>
              <a:t>thought to be </a:t>
            </a:r>
            <a:r>
              <a:rPr lang="en-US" sz="2400" b="1" u="sng" dirty="0">
                <a:solidFill>
                  <a:srgbClr val="00B0F0"/>
                </a:solidFill>
              </a:rPr>
              <a:t>successful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b="1" dirty="0"/>
              <a:t>when</a:t>
            </a:r>
            <a:r>
              <a:rPr lang="en-US" sz="2400" dirty="0"/>
              <a:t> the following occurs</a:t>
            </a:r>
            <a:r>
              <a:rPr lang="en-US" sz="2400" dirty="0" smtClean="0"/>
              <a:t>:</a:t>
            </a:r>
          </a:p>
          <a:p>
            <a:pPr marL="0" indent="0" algn="just">
              <a:buNone/>
            </a:pPr>
            <a:endParaRPr lang="en-US" sz="2400" dirty="0"/>
          </a:p>
          <a:p>
            <a:pPr algn="just"/>
            <a:r>
              <a:rPr lang="en-US" sz="2400" dirty="0"/>
              <a:t>normalization of hemodynamic state (</a:t>
            </a:r>
            <a:r>
              <a:rPr lang="en-US" sz="2400" dirty="0">
                <a:solidFill>
                  <a:srgbClr val="FF0000"/>
                </a:solidFill>
              </a:rPr>
              <a:t>BP, HR, and urine output</a:t>
            </a:r>
            <a:r>
              <a:rPr lang="en-US" sz="2400" dirty="0"/>
              <a:t>)</a:t>
            </a:r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lactate</a:t>
            </a:r>
            <a:r>
              <a:rPr lang="en-US" sz="2400" dirty="0"/>
              <a:t> decreases by half in the first couple of hours</a:t>
            </a:r>
          </a:p>
          <a:p>
            <a:pPr algn="just"/>
            <a:r>
              <a:rPr lang="en-US" sz="2400" dirty="0"/>
              <a:t>normal </a:t>
            </a:r>
            <a:r>
              <a:rPr lang="en-US" sz="2400" dirty="0">
                <a:solidFill>
                  <a:srgbClr val="FF0000"/>
                </a:solidFill>
              </a:rPr>
              <a:t>volume</a:t>
            </a:r>
            <a:r>
              <a:rPr lang="en-US" sz="2400" dirty="0"/>
              <a:t> status restored</a:t>
            </a:r>
          </a:p>
          <a:p>
            <a:pPr algn="just"/>
            <a:r>
              <a:rPr lang="en-US" sz="2400" dirty="0"/>
              <a:t>maximal tissue </a:t>
            </a:r>
            <a:r>
              <a:rPr lang="en-US" sz="2400" dirty="0">
                <a:solidFill>
                  <a:srgbClr val="FF0000"/>
                </a:solidFill>
              </a:rPr>
              <a:t>oxygenation</a:t>
            </a:r>
          </a:p>
          <a:p>
            <a:pPr algn="just"/>
            <a:r>
              <a:rPr lang="en-US" sz="2400" dirty="0"/>
              <a:t>resolution of </a:t>
            </a:r>
            <a:r>
              <a:rPr lang="en-US" sz="2400" dirty="0">
                <a:solidFill>
                  <a:srgbClr val="FF0000"/>
                </a:solidFill>
              </a:rPr>
              <a:t>acidosis</a:t>
            </a:r>
            <a:r>
              <a:rPr lang="en-US" sz="2400" dirty="0"/>
              <a:t> and return to normal metabolic parameters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045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Case 1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00200"/>
            <a:ext cx="8763000" cy="38099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24 year old male 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Previously healthy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Lives in a malaria endemic area (PNG)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Brought in by friends after a fight - he was kicked in the abdomen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He is agitated, and won’t lie flat on the stretcher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HR 92, </a:t>
            </a:r>
            <a:endParaRPr lang="en-US" altLang="en-US" sz="2400" dirty="0" smtClean="0"/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BP </a:t>
            </a:r>
            <a:r>
              <a:rPr lang="en-US" altLang="en-US" sz="2400" dirty="0"/>
              <a:t>126/72, </a:t>
            </a:r>
            <a:endParaRPr lang="en-US" altLang="en-US" sz="2400" dirty="0" smtClean="0"/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SaO2 </a:t>
            </a:r>
            <a:r>
              <a:rPr lang="en-US" altLang="en-US" sz="2400" dirty="0"/>
              <a:t>95%, </a:t>
            </a:r>
            <a:endParaRPr lang="en-US" altLang="en-US" sz="2400" dirty="0" smtClean="0"/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RR </a:t>
            </a:r>
            <a:r>
              <a:rPr lang="en-US" altLang="en-US" sz="2400" dirty="0"/>
              <a:t>26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589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4675" y="76200"/>
            <a:ext cx="8001000" cy="838200"/>
          </a:xfrm>
        </p:spPr>
        <p:txBody>
          <a:bodyPr anchor="ctr"/>
          <a:lstStyle/>
          <a:p>
            <a:pPr algn="ctr" eaLnBrk="1" hangingPunct="1"/>
            <a:r>
              <a:rPr lang="en-US" altLang="en-US" b="1" dirty="0" smtClean="0">
                <a:solidFill>
                  <a:srgbClr val="FF0000"/>
                </a:solidFill>
              </a:rPr>
              <a:t>Case 2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6738" y="838200"/>
            <a:ext cx="8001000" cy="2819400"/>
          </a:xfrm>
        </p:spPr>
        <p:txBody>
          <a:bodyPr>
            <a:noAutofit/>
          </a:bodyPr>
          <a:lstStyle/>
          <a:p>
            <a:r>
              <a:rPr lang="en-US" altLang="en-US" sz="2400" dirty="0"/>
              <a:t>23 year old woman </a:t>
            </a:r>
          </a:p>
          <a:p>
            <a:r>
              <a:rPr lang="en-US" altLang="en-US" sz="2400" dirty="0"/>
              <a:t>Has been fatigued and short of breath for a few days</a:t>
            </a:r>
          </a:p>
          <a:p>
            <a:r>
              <a:rPr lang="en-US" altLang="en-US" sz="2400" dirty="0"/>
              <a:t>She fainted and family brought her </a:t>
            </a:r>
            <a:r>
              <a:rPr lang="en-US" altLang="en-US" sz="2400" dirty="0" smtClean="0"/>
              <a:t>in hospital</a:t>
            </a:r>
            <a:endParaRPr lang="en-US" altLang="en-US" sz="2400" dirty="0"/>
          </a:p>
          <a:p>
            <a:r>
              <a:rPr lang="en-US" altLang="en-US" sz="2400" dirty="0"/>
              <a:t>They tell you she has a heart problem</a:t>
            </a:r>
          </a:p>
          <a:p>
            <a:r>
              <a:rPr lang="en-US" altLang="en-US" sz="2400" dirty="0">
                <a:solidFill>
                  <a:srgbClr val="FF0000"/>
                </a:solidFill>
              </a:rPr>
              <a:t>HR 132, BP 76/36, SaO2 88%, RR 30, Temp 36.3</a:t>
            </a:r>
          </a:p>
          <a:p>
            <a:r>
              <a:rPr lang="en-US" altLang="en-US" sz="2400" dirty="0"/>
              <a:t>Appearance - obtunded</a:t>
            </a:r>
          </a:p>
          <a:p>
            <a:r>
              <a:rPr lang="en-US" altLang="en-US" sz="2400" dirty="0"/>
              <a:t>Cardiovascular exam - S1, S2, irregular, </a:t>
            </a:r>
            <a:r>
              <a:rPr lang="en-US" altLang="en-US" sz="2400" dirty="0" err="1"/>
              <a:t>holosytolic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murmer</a:t>
            </a:r>
            <a:r>
              <a:rPr lang="en-US" altLang="en-US" sz="2400" dirty="0"/>
              <a:t>, JVP is 5 cm ASA, no edema</a:t>
            </a:r>
          </a:p>
          <a:p>
            <a:r>
              <a:rPr lang="en-US" altLang="en-US" sz="2400" dirty="0"/>
              <a:t>Chest - bilateral crackles, accessory muscle use</a:t>
            </a:r>
          </a:p>
          <a:p>
            <a:r>
              <a:rPr lang="en-US" altLang="en-US" sz="2400" dirty="0"/>
              <a:t>Abdomen - unremarkable</a:t>
            </a:r>
          </a:p>
          <a:p>
            <a:r>
              <a:rPr lang="en-US" altLang="en-US" sz="2400" dirty="0"/>
              <a:t>Rest of exam is normal</a:t>
            </a:r>
          </a:p>
          <a:p>
            <a:endParaRPr lang="en-US" altLang="en-US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66738" y="3200400"/>
            <a:ext cx="83486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96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96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96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96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6057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Case 3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066800"/>
            <a:ext cx="86868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000" dirty="0" smtClean="0"/>
              <a:t>36 year old woman</a:t>
            </a:r>
          </a:p>
          <a:p>
            <a:pPr eaLnBrk="1" hangingPunct="1"/>
            <a:r>
              <a:rPr lang="en-US" altLang="en-US" sz="2000" dirty="0" err="1" smtClean="0"/>
              <a:t>Hitted</a:t>
            </a:r>
            <a:r>
              <a:rPr lang="en-US" altLang="en-US" sz="2000" dirty="0" smtClean="0"/>
              <a:t>  </a:t>
            </a:r>
            <a:r>
              <a:rPr lang="en-US" altLang="en-US" sz="2000" dirty="0" smtClean="0"/>
              <a:t>by a car</a:t>
            </a:r>
          </a:p>
          <a:p>
            <a:pPr eaLnBrk="1" hangingPunct="1"/>
            <a:r>
              <a:rPr lang="en-US" altLang="en-US" sz="2000" dirty="0" smtClean="0"/>
              <a:t>She is brought into the hospital 2 </a:t>
            </a:r>
            <a:r>
              <a:rPr lang="en-US" altLang="en-US" sz="2000" dirty="0" err="1" smtClean="0"/>
              <a:t>hrs</a:t>
            </a:r>
            <a:r>
              <a:rPr lang="en-US" altLang="en-US" sz="2000" dirty="0" smtClean="0"/>
              <a:t> after accident</a:t>
            </a:r>
          </a:p>
          <a:p>
            <a:pPr eaLnBrk="1" hangingPunct="1"/>
            <a:r>
              <a:rPr lang="en-US" altLang="en-US" sz="2000" dirty="0" smtClean="0"/>
              <a:t>Short of breath</a:t>
            </a:r>
          </a:p>
          <a:p>
            <a:pPr eaLnBrk="1" hangingPunct="1"/>
            <a:r>
              <a:rPr lang="en-US" altLang="en-US" sz="2000" dirty="0" smtClean="0"/>
              <a:t>Has been complaining of chest pain</a:t>
            </a:r>
          </a:p>
          <a:p>
            <a:pPr eaLnBrk="1" hangingPunct="1"/>
            <a:r>
              <a:rPr lang="en-US" altLang="en-US" sz="2000" dirty="0" smtClean="0"/>
              <a:t>HR 126, SBP 82, SaO2 70%, RR 36, Temp 35</a:t>
            </a:r>
          </a:p>
          <a:p>
            <a:pPr eaLnBrk="1" hangingPunct="1"/>
            <a:r>
              <a:rPr lang="en-US" altLang="en-US" sz="2000" dirty="0" smtClean="0"/>
              <a:t>Obtunded, Accessory muscle use</a:t>
            </a:r>
          </a:p>
          <a:p>
            <a:pPr eaLnBrk="1" hangingPunct="1"/>
            <a:r>
              <a:rPr lang="en-US" altLang="en-US" sz="2000" dirty="0" smtClean="0"/>
              <a:t>Trachea is deviated to Left</a:t>
            </a:r>
          </a:p>
          <a:p>
            <a:pPr eaLnBrk="1" hangingPunct="1"/>
            <a:r>
              <a:rPr lang="en-US" altLang="en-US" sz="2000" dirty="0" smtClean="0"/>
              <a:t>Heart - distant heart sounds</a:t>
            </a:r>
          </a:p>
          <a:p>
            <a:pPr eaLnBrk="1" hangingPunct="1"/>
            <a:r>
              <a:rPr lang="en-US" altLang="en-US" sz="2000" dirty="0" smtClean="0"/>
              <a:t>Chest - decreased air entry on the right, broken ribs, subcutaneous emphysema</a:t>
            </a:r>
          </a:p>
          <a:p>
            <a:pPr eaLnBrk="1" hangingPunct="1"/>
            <a:r>
              <a:rPr lang="en-US" altLang="en-US" sz="2000" dirty="0" smtClean="0"/>
              <a:t>Abdominal exam - normal</a:t>
            </a:r>
          </a:p>
          <a:p>
            <a:pPr eaLnBrk="1" hangingPunct="1"/>
            <a:r>
              <a:rPr lang="en-US" altLang="en-US" sz="2000" dirty="0" smtClean="0"/>
              <a:t>Apart from bruises and scrapes no other signs of trauma  </a:t>
            </a:r>
          </a:p>
          <a:p>
            <a:pPr eaLnBrk="1" hangingPunct="1"/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0385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458200" cy="6019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Shock</a:t>
            </a:r>
          </a:p>
          <a:p>
            <a:pPr marL="0" indent="0" algn="just">
              <a:buNone/>
            </a:pPr>
            <a:r>
              <a:rPr lang="en-US" sz="2400" dirty="0" smtClean="0"/>
              <a:t>A broad term that describes a physiologic state where </a:t>
            </a:r>
            <a:r>
              <a:rPr lang="en-US" sz="2400" dirty="0" smtClean="0">
                <a:solidFill>
                  <a:srgbClr val="00B050"/>
                </a:solidFill>
              </a:rPr>
              <a:t>oxygen delivery </a:t>
            </a:r>
            <a:r>
              <a:rPr lang="en-US" sz="2400" dirty="0" smtClean="0"/>
              <a:t>to the tissues is </a:t>
            </a:r>
            <a:r>
              <a:rPr lang="en-US" sz="2400" dirty="0" smtClean="0">
                <a:solidFill>
                  <a:srgbClr val="00B050"/>
                </a:solidFill>
              </a:rPr>
              <a:t>inadequate </a:t>
            </a:r>
            <a:r>
              <a:rPr lang="en-US" sz="2400" dirty="0" smtClean="0"/>
              <a:t>to meet metabolic requirements, causing global </a:t>
            </a:r>
            <a:r>
              <a:rPr lang="en-US" sz="2400" dirty="0" err="1" smtClean="0"/>
              <a:t>hypoperfusion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altLang="en-US" sz="2400" b="1" dirty="0" smtClean="0">
                <a:solidFill>
                  <a:srgbClr val="00B050"/>
                </a:solidFill>
                <a:latin typeface="Bodoni MT" pitchFamily="18" charset="0"/>
              </a:rPr>
              <a:t>Stages </a:t>
            </a:r>
            <a:r>
              <a:rPr lang="en-US" altLang="en-US" sz="2400" b="1" dirty="0">
                <a:solidFill>
                  <a:srgbClr val="00B050"/>
                </a:solidFill>
                <a:latin typeface="Bodoni MT" pitchFamily="18" charset="0"/>
              </a:rPr>
              <a:t>of </a:t>
            </a:r>
            <a:r>
              <a:rPr lang="en-US" altLang="en-US" sz="2400" b="1" dirty="0" smtClean="0">
                <a:solidFill>
                  <a:srgbClr val="00B050"/>
                </a:solidFill>
                <a:latin typeface="Bodoni MT" pitchFamily="18" charset="0"/>
              </a:rPr>
              <a:t>Shock:</a:t>
            </a:r>
          </a:p>
          <a:p>
            <a:r>
              <a:rPr lang="en-US" altLang="en-US" sz="2400" b="1" dirty="0">
                <a:solidFill>
                  <a:srgbClr val="FF0000"/>
                </a:solidFill>
                <a:latin typeface="Bodoni MT" pitchFamily="18" charset="0"/>
              </a:rPr>
              <a:t>Compensated</a:t>
            </a:r>
          </a:p>
          <a:p>
            <a:pPr lvl="1"/>
            <a:r>
              <a:rPr lang="en-US" altLang="en-US" sz="2400" dirty="0">
                <a:latin typeface="Bodoni MT" pitchFamily="18" charset="0"/>
              </a:rPr>
              <a:t>Maintains end organ perfusion</a:t>
            </a:r>
          </a:p>
          <a:p>
            <a:pPr lvl="1"/>
            <a:r>
              <a:rPr lang="en-US" altLang="en-US" sz="2400" dirty="0">
                <a:latin typeface="Bodoni MT" pitchFamily="18" charset="0"/>
              </a:rPr>
              <a:t>BP is maintained usually by </a:t>
            </a:r>
            <a:r>
              <a:rPr lang="en-US" altLang="en-US" sz="2400" dirty="0">
                <a:cs typeface="Arial" charset="0"/>
              </a:rPr>
              <a:t>↑ HR</a:t>
            </a:r>
            <a:endParaRPr lang="en-US" altLang="en-US" sz="2400" dirty="0">
              <a:latin typeface="Bodoni MT" pitchFamily="18" charset="0"/>
            </a:endParaRPr>
          </a:p>
          <a:p>
            <a:r>
              <a:rPr lang="en-US" altLang="en-US" sz="2400" b="1" dirty="0">
                <a:solidFill>
                  <a:srgbClr val="FF0000"/>
                </a:solidFill>
                <a:latin typeface="Bodoni MT" pitchFamily="18" charset="0"/>
              </a:rPr>
              <a:t>Uncompensated</a:t>
            </a:r>
          </a:p>
          <a:p>
            <a:pPr lvl="1"/>
            <a:r>
              <a:rPr lang="en-US" altLang="en-US" sz="2400" dirty="0">
                <a:latin typeface="Bodoni MT" pitchFamily="18" charset="0"/>
              </a:rPr>
              <a:t>Decreases micro-vascular perfusion</a:t>
            </a:r>
          </a:p>
          <a:p>
            <a:pPr lvl="1"/>
            <a:r>
              <a:rPr lang="en-US" altLang="en-US" sz="2400" dirty="0">
                <a:latin typeface="Bodoni MT" pitchFamily="18" charset="0"/>
              </a:rPr>
              <a:t>Sign/symptoms of end organ dysfunction</a:t>
            </a:r>
          </a:p>
          <a:p>
            <a:pPr lvl="1"/>
            <a:r>
              <a:rPr lang="en-US" altLang="en-US" sz="2400" dirty="0">
                <a:latin typeface="Bodoni MT" pitchFamily="18" charset="0"/>
              </a:rPr>
              <a:t>Hypotensive 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Bodoni MT" pitchFamily="18" charset="0"/>
              </a:rPr>
              <a:t>      Irreversible </a:t>
            </a:r>
            <a:endParaRPr lang="en-US" altLang="en-US" sz="2400" b="1" dirty="0">
              <a:solidFill>
                <a:srgbClr val="FF0000"/>
              </a:solidFill>
              <a:latin typeface="Bodoni MT" pitchFamily="18" charset="0"/>
            </a:endParaRPr>
          </a:p>
          <a:p>
            <a:pPr lvl="1"/>
            <a:r>
              <a:rPr lang="en-US" altLang="en-US" sz="2400" dirty="0">
                <a:latin typeface="Bodoni MT" pitchFamily="18" charset="0"/>
              </a:rPr>
              <a:t>Progressive end-organ dysfunction</a:t>
            </a:r>
          </a:p>
          <a:p>
            <a:pPr lvl="1"/>
            <a:r>
              <a:rPr lang="en-US" altLang="en-US" sz="2400" dirty="0">
                <a:latin typeface="Bodoni MT" pitchFamily="18" charset="0"/>
              </a:rPr>
              <a:t>Cellular acidosis results in cell death</a:t>
            </a:r>
          </a:p>
          <a:p>
            <a:pPr lvl="1">
              <a:buNone/>
            </a:pPr>
            <a:r>
              <a:rPr lang="en-US" altLang="en-US" sz="2400" dirty="0">
                <a:latin typeface="Bodoni MT" pitchFamily="18" charset="0"/>
              </a:rPr>
              <a:t>			</a:t>
            </a:r>
          </a:p>
          <a:p>
            <a:pPr marL="0" indent="0" algn="just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03251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Fluid </a:t>
            </a:r>
            <a:br>
              <a:rPr lang="en-US" sz="48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48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replacement </a:t>
            </a:r>
            <a:br>
              <a:rPr lang="en-US" sz="48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48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therapy</a:t>
            </a:r>
            <a:r>
              <a:rPr lang="en-US" sz="4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4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ar-EG" sz="4800" dirty="0">
              <a:solidFill>
                <a:srgbClr val="FF0000"/>
              </a:solidFill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4382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BLOOD TRANSFUSION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35563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dirty="0" smtClean="0"/>
              <a:t>Blood is obtained from human volunteers by aseptic technique and is </a:t>
            </a:r>
            <a:r>
              <a:rPr lang="en-US" sz="2800" b="1" dirty="0" smtClean="0">
                <a:solidFill>
                  <a:srgbClr val="00B0F0"/>
                </a:solidFill>
              </a:rPr>
              <a:t>stored between +2 to +6 C</a:t>
            </a:r>
            <a:r>
              <a:rPr lang="en-US" sz="2800" b="1" dirty="0" smtClean="0">
                <a:solidFill>
                  <a:srgbClr val="00B0F0"/>
                </a:solidFill>
                <a:sym typeface="Symbol"/>
              </a:rPr>
              <a:t>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dirty="0" smtClean="0"/>
              <a:t>to limit bacterial growth.</a:t>
            </a:r>
          </a:p>
          <a:p>
            <a:pPr marL="0" lvl="0" indent="0">
              <a:buNone/>
            </a:pPr>
            <a:endParaRPr lang="en-US" sz="2800" dirty="0" smtClean="0"/>
          </a:p>
          <a:p>
            <a:pPr lvl="0"/>
            <a:r>
              <a:rPr lang="en-US" sz="2800" dirty="0" smtClean="0"/>
              <a:t>It is kept in </a:t>
            </a:r>
            <a:r>
              <a:rPr lang="en-US" sz="2800" b="1" dirty="0">
                <a:solidFill>
                  <a:srgbClr val="00B0F0"/>
                </a:solidFill>
              </a:rPr>
              <a:t>sterile</a:t>
            </a:r>
            <a:r>
              <a:rPr lang="en-US" sz="2800" dirty="0" smtClean="0"/>
              <a:t> bottles containing </a:t>
            </a:r>
            <a:r>
              <a:rPr lang="en-US" sz="2800" b="1" dirty="0">
                <a:solidFill>
                  <a:srgbClr val="00B0F0"/>
                </a:solidFill>
              </a:rPr>
              <a:t>citrate-phosphate-dextrose-adenine.</a:t>
            </a:r>
            <a:r>
              <a:rPr lang="en-US" sz="2800" dirty="0" smtClean="0"/>
              <a:t> Citrate acts as anticoagulant and dextrose is required for RBCs metabolism.</a:t>
            </a:r>
          </a:p>
          <a:p>
            <a:pPr marL="0" lvl="0" indent="0">
              <a:buNone/>
            </a:pPr>
            <a:endParaRPr lang="en-US" sz="2800" dirty="0" smtClean="0"/>
          </a:p>
          <a:p>
            <a:pPr lvl="0"/>
            <a:r>
              <a:rPr lang="en-US" sz="2800" dirty="0" smtClean="0"/>
              <a:t>As a general rule, banked blood </a:t>
            </a:r>
            <a:r>
              <a:rPr lang="en-US" sz="2800" b="1" dirty="0">
                <a:solidFill>
                  <a:srgbClr val="00B0F0"/>
                </a:solidFill>
              </a:rPr>
              <a:t>should be infused within 21 days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of withdrawal from the donor. Blood is considered fresh when it is infused within 4 days of withdrawal.</a:t>
            </a:r>
          </a:p>
          <a:p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719392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6106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Types of Blood</a:t>
            </a:r>
            <a:endParaRPr lang="en-US" sz="2400" u="sng" dirty="0" smtClean="0">
              <a:solidFill>
                <a:srgbClr val="FF000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Whole blood 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Packed RBCs.</a:t>
            </a:r>
          </a:p>
          <a:p>
            <a:pPr marL="0" indent="0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Indications</a:t>
            </a:r>
            <a:endParaRPr lang="en-US" sz="2400" u="sng" dirty="0" smtClean="0">
              <a:solidFill>
                <a:srgbClr val="FF0000"/>
              </a:solidFill>
            </a:endParaRPr>
          </a:p>
          <a:p>
            <a:pPr lvl="0"/>
            <a:r>
              <a:rPr lang="en-US" sz="2400" b="1" dirty="0" err="1" smtClean="0">
                <a:solidFill>
                  <a:srgbClr val="0070C0"/>
                </a:solidFill>
              </a:rPr>
              <a:t>Haemorrhage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to restore blood volume </a:t>
            </a:r>
          </a:p>
          <a:p>
            <a:pPr lvl="0"/>
            <a:r>
              <a:rPr lang="en-US" sz="2400" dirty="0" smtClean="0"/>
              <a:t>Severe chronic </a:t>
            </a:r>
            <a:r>
              <a:rPr lang="en-US" sz="2400" b="1" dirty="0">
                <a:solidFill>
                  <a:srgbClr val="0070C0"/>
                </a:solidFill>
              </a:rPr>
              <a:t>anemia</a:t>
            </a:r>
            <a:r>
              <a:rPr lang="en-US" sz="2400" dirty="0" smtClean="0"/>
              <a:t> to improve O2 carrying capacity </a:t>
            </a:r>
            <a:r>
              <a:rPr lang="en-US" sz="2400" b="1" dirty="0" err="1">
                <a:solidFill>
                  <a:srgbClr val="0070C0"/>
                </a:solidFill>
              </a:rPr>
              <a:t>Haemolytic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anemia to combat shock.</a:t>
            </a:r>
          </a:p>
          <a:p>
            <a:pPr lvl="0"/>
            <a:r>
              <a:rPr lang="en-US" sz="2400" dirty="0" smtClean="0"/>
              <a:t>Fresh blood transfusion used to restore certain blood elements </a:t>
            </a:r>
          </a:p>
          <a:p>
            <a:pPr lvl="0"/>
            <a:r>
              <a:rPr lang="en-US" sz="2400" dirty="0" smtClean="0"/>
              <a:t>To increase RBCs in anemia.</a:t>
            </a:r>
          </a:p>
          <a:p>
            <a:pPr lvl="0"/>
            <a:r>
              <a:rPr lang="en-US" sz="2400" dirty="0" smtClean="0"/>
              <a:t>To increase leucocytes in </a:t>
            </a:r>
            <a:r>
              <a:rPr lang="en-US" sz="2400" b="1" dirty="0">
                <a:solidFill>
                  <a:srgbClr val="0070C0"/>
                </a:solidFill>
              </a:rPr>
              <a:t>leucopenia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smtClean="0"/>
              <a:t>To increase platelets in </a:t>
            </a:r>
            <a:r>
              <a:rPr lang="en-US" sz="2400" b="1" dirty="0">
                <a:solidFill>
                  <a:srgbClr val="0070C0"/>
                </a:solidFill>
              </a:rPr>
              <a:t>thrombocytopenia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smtClean="0"/>
              <a:t>To increase </a:t>
            </a:r>
            <a:r>
              <a:rPr lang="en-US" sz="2400" dirty="0" err="1" smtClean="0"/>
              <a:t>prothrombin</a:t>
            </a:r>
            <a:r>
              <a:rPr lang="en-US" sz="2400" dirty="0" smtClean="0"/>
              <a:t> in </a:t>
            </a:r>
            <a:r>
              <a:rPr lang="en-US" sz="2400" b="1" dirty="0" err="1">
                <a:solidFill>
                  <a:srgbClr val="0070C0"/>
                </a:solidFill>
              </a:rPr>
              <a:t>hypoprothrombinaemia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smtClean="0"/>
              <a:t>To increase plasma proteins in </a:t>
            </a:r>
            <a:r>
              <a:rPr lang="en-US" sz="2400" b="1" dirty="0">
                <a:solidFill>
                  <a:srgbClr val="0070C0"/>
                </a:solidFill>
              </a:rPr>
              <a:t>hypo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proteinaemia</a:t>
            </a:r>
            <a:r>
              <a:rPr lang="en-US" sz="2400" b="1" dirty="0" smtClean="0">
                <a:solidFill>
                  <a:srgbClr val="0070C0"/>
                </a:solidFill>
              </a:rPr>
              <a:t>.</a:t>
            </a:r>
          </a:p>
          <a:p>
            <a:endParaRPr lang="ar-EG" sz="2400" dirty="0"/>
          </a:p>
        </p:txBody>
      </p:sp>
    </p:spTree>
    <p:extLst>
      <p:ext uri="{BB962C8B-B14F-4D97-AF65-F5344CB8AC3E}">
        <p14:creationId xmlns:p14="http://schemas.microsoft.com/office/powerpoint/2010/main" val="3177202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Advantages of Blood: </a:t>
            </a:r>
            <a:r>
              <a:rPr lang="en-US" sz="2400" dirty="0" smtClean="0"/>
              <a:t>It contains all elements of blood (RBCs, plasma, platelets, leucocytes, antibodies).</a:t>
            </a:r>
          </a:p>
          <a:p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Complication of Blood Transfusion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0"/>
            <a:r>
              <a:rPr lang="en-US" sz="2400" b="1" dirty="0" err="1" smtClean="0">
                <a:solidFill>
                  <a:srgbClr val="0070C0"/>
                </a:solidFill>
              </a:rPr>
              <a:t>Pyrogenic</a:t>
            </a:r>
            <a:r>
              <a:rPr lang="en-US" sz="2400" b="1" dirty="0" smtClean="0">
                <a:solidFill>
                  <a:srgbClr val="0070C0"/>
                </a:solidFill>
              </a:rPr>
              <a:t> reactions: </a:t>
            </a:r>
            <a:r>
              <a:rPr lang="en-US" sz="2400" dirty="0" smtClean="0"/>
              <a:t>occurs due to </a:t>
            </a:r>
            <a:r>
              <a:rPr lang="en-US" sz="2400" dirty="0" err="1" smtClean="0"/>
              <a:t>pyrogens</a:t>
            </a:r>
            <a:r>
              <a:rPr lang="en-US" sz="2400" dirty="0" smtClean="0"/>
              <a:t>, may occur with </a:t>
            </a:r>
            <a:r>
              <a:rPr lang="en-US" sz="2400" dirty="0" err="1" smtClean="0"/>
              <a:t>haemolytic</a:t>
            </a:r>
            <a:r>
              <a:rPr lang="en-US" sz="2400" dirty="0" smtClean="0"/>
              <a:t> reactions or due to </a:t>
            </a:r>
            <a:r>
              <a:rPr lang="en-US" sz="2400" dirty="0" err="1" smtClean="0"/>
              <a:t>pyrogens</a:t>
            </a:r>
            <a:r>
              <a:rPr lang="en-US" sz="2400" dirty="0" smtClean="0"/>
              <a:t> present in the anticoagulant solution or bottle.</a:t>
            </a:r>
          </a:p>
          <a:p>
            <a:pPr marL="0" lvl="0" indent="0">
              <a:buNone/>
            </a:pPr>
            <a:endParaRPr lang="en-US" sz="2400" dirty="0" smtClean="0"/>
          </a:p>
          <a:p>
            <a:pPr marL="400050" lvl="1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Treatment</a:t>
            </a:r>
            <a:r>
              <a:rPr lang="en-US" sz="2400" b="1" dirty="0" smtClean="0"/>
              <a:t>:</a:t>
            </a:r>
            <a:endParaRPr lang="en-US" sz="2400" dirty="0" smtClean="0"/>
          </a:p>
          <a:p>
            <a:pPr lvl="1"/>
            <a:r>
              <a:rPr lang="en-US" sz="2400" dirty="0" smtClean="0"/>
              <a:t>Slow rate of infusion</a:t>
            </a:r>
          </a:p>
          <a:p>
            <a:pPr lvl="1"/>
            <a:r>
              <a:rPr lang="en-US" sz="2400" dirty="0" smtClean="0"/>
              <a:t>Warming the patient</a:t>
            </a:r>
          </a:p>
          <a:p>
            <a:pPr lvl="1"/>
            <a:r>
              <a:rPr lang="en-US" sz="2400" dirty="0" smtClean="0"/>
              <a:t>Antihistaminic </a:t>
            </a:r>
          </a:p>
          <a:p>
            <a:pPr lvl="1"/>
            <a:r>
              <a:rPr lang="en-US" sz="2400" dirty="0" smtClean="0"/>
              <a:t>Sedatives </a:t>
            </a:r>
          </a:p>
          <a:p>
            <a:endParaRPr lang="ar-EG" sz="2400" dirty="0"/>
          </a:p>
        </p:txBody>
      </p:sp>
    </p:spTree>
    <p:extLst>
      <p:ext uri="{BB962C8B-B14F-4D97-AF65-F5344CB8AC3E}">
        <p14:creationId xmlns:p14="http://schemas.microsoft.com/office/powerpoint/2010/main" val="172049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55637"/>
            <a:ext cx="9067800" cy="5745163"/>
          </a:xfrm>
        </p:spPr>
        <p:txBody>
          <a:bodyPr>
            <a:normAutofit/>
          </a:bodyPr>
          <a:lstStyle/>
          <a:p>
            <a:pPr lvl="0"/>
            <a:r>
              <a:rPr lang="en-US" sz="2400" b="1" dirty="0">
                <a:solidFill>
                  <a:srgbClr val="0070C0"/>
                </a:solidFill>
              </a:rPr>
              <a:t>Allergic reactions </a:t>
            </a:r>
            <a:r>
              <a:rPr lang="en-US" sz="2400" dirty="0" smtClean="0"/>
              <a:t>in patients with history of allergy due to presence of antigen in the donor' s blood. It may be in form of rigors, fever, </a:t>
            </a:r>
            <a:r>
              <a:rPr lang="en-US" sz="2400" dirty="0" err="1" smtClean="0"/>
              <a:t>urticaria</a:t>
            </a:r>
            <a:r>
              <a:rPr lang="en-US" sz="2400" dirty="0" smtClean="0"/>
              <a:t>, </a:t>
            </a:r>
            <a:r>
              <a:rPr lang="en-US" sz="2400" dirty="0" err="1" smtClean="0"/>
              <a:t>oedema</a:t>
            </a:r>
            <a:r>
              <a:rPr lang="en-US" sz="2400" dirty="0" smtClean="0"/>
              <a:t>, rarely asthma, laryngeal </a:t>
            </a:r>
            <a:r>
              <a:rPr lang="en-US" sz="2400" dirty="0" err="1" smtClean="0"/>
              <a:t>oedema</a:t>
            </a:r>
            <a:r>
              <a:rPr lang="en-US" sz="2400" dirty="0" smtClean="0"/>
              <a:t> and anaphylactic reactions. 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Treatment</a:t>
            </a:r>
            <a:r>
              <a:rPr lang="en-US" sz="2400" dirty="0" smtClean="0"/>
              <a:t>: stop transfusion, adrenaline, antihistamine, corticosteroids.</a:t>
            </a:r>
          </a:p>
          <a:p>
            <a:pPr lvl="0"/>
            <a:r>
              <a:rPr lang="en-US" sz="2400" b="1" dirty="0">
                <a:solidFill>
                  <a:srgbClr val="0070C0"/>
                </a:solidFill>
              </a:rPr>
              <a:t>Heart failure </a:t>
            </a:r>
            <a:r>
              <a:rPr lang="en-US" sz="2400" dirty="0" smtClean="0"/>
              <a:t>due to transfusion of large amount of blood (circulatory overload).</a:t>
            </a:r>
          </a:p>
          <a:p>
            <a:pPr lvl="0"/>
            <a:r>
              <a:rPr lang="en-US" sz="2400" b="1" dirty="0" err="1">
                <a:solidFill>
                  <a:srgbClr val="0070C0"/>
                </a:solidFill>
              </a:rPr>
              <a:t>Haemolytic</a:t>
            </a:r>
            <a:r>
              <a:rPr lang="en-US" sz="2400" b="1" dirty="0">
                <a:solidFill>
                  <a:srgbClr val="0070C0"/>
                </a:solidFill>
              </a:rPr>
              <a:t> reactions: </a:t>
            </a:r>
            <a:r>
              <a:rPr lang="en-US" sz="2400" dirty="0" smtClean="0"/>
              <a:t>due to blood groups incompatibility.</a:t>
            </a:r>
          </a:p>
          <a:p>
            <a:pPr lvl="0"/>
            <a:r>
              <a:rPr lang="en-US" sz="2400" b="1" dirty="0" err="1">
                <a:solidFill>
                  <a:srgbClr val="0070C0"/>
                </a:solidFill>
              </a:rPr>
              <a:t>Hyperkalaemia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due to transfusion of </a:t>
            </a:r>
            <a:r>
              <a:rPr lang="en-US" sz="2400" dirty="0" err="1" smtClean="0"/>
              <a:t>haemolysed</a:t>
            </a:r>
            <a:r>
              <a:rPr lang="en-US" sz="2400" dirty="0" smtClean="0"/>
              <a:t> RBCs.</a:t>
            </a:r>
          </a:p>
          <a:p>
            <a:pPr lvl="0"/>
            <a:r>
              <a:rPr lang="en-US" sz="2400" b="1" dirty="0">
                <a:solidFill>
                  <a:srgbClr val="0070C0"/>
                </a:solidFill>
              </a:rPr>
              <a:t>Transmission of certain diseases </a:t>
            </a:r>
            <a:r>
              <a:rPr lang="en-US" sz="2400" dirty="0" smtClean="0"/>
              <a:t>e.g. infective hepatitis, malaria, syphilis, AIDS.</a:t>
            </a:r>
          </a:p>
          <a:p>
            <a:endParaRPr lang="ar-EG" sz="2400" dirty="0"/>
          </a:p>
        </p:txBody>
      </p:sp>
    </p:spTree>
    <p:extLst>
      <p:ext uri="{BB962C8B-B14F-4D97-AF65-F5344CB8AC3E}">
        <p14:creationId xmlns:p14="http://schemas.microsoft.com/office/powerpoint/2010/main" val="8219205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61722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sz="4600" b="1" dirty="0" smtClean="0">
                <a:solidFill>
                  <a:srgbClr val="FF0000"/>
                </a:solidFill>
              </a:rPr>
              <a:t>Precautions </a:t>
            </a:r>
            <a:r>
              <a:rPr lang="en-US" sz="4600" b="1" dirty="0" smtClean="0">
                <a:solidFill>
                  <a:srgbClr val="FF0000"/>
                </a:solidFill>
              </a:rPr>
              <a:t>during Blood Transfusion</a:t>
            </a:r>
            <a:endParaRPr lang="en-US" dirty="0" smtClean="0"/>
          </a:p>
          <a:p>
            <a:pPr lvl="0" algn="just">
              <a:lnSpc>
                <a:spcPct val="170000"/>
              </a:lnSpc>
            </a:pPr>
            <a:r>
              <a:rPr lang="en-US" dirty="0" smtClean="0"/>
              <a:t>The donor should be </a:t>
            </a:r>
            <a:r>
              <a:rPr lang="en-US" b="1" dirty="0" smtClean="0">
                <a:solidFill>
                  <a:srgbClr val="00B050"/>
                </a:solidFill>
              </a:rPr>
              <a:t>free from blood transmitted disease</a:t>
            </a:r>
            <a:r>
              <a:rPr lang="en-US" dirty="0" smtClean="0"/>
              <a:t>.</a:t>
            </a:r>
          </a:p>
          <a:p>
            <a:pPr lvl="0" algn="just">
              <a:lnSpc>
                <a:spcPct val="170000"/>
              </a:lnSpc>
            </a:pPr>
            <a:r>
              <a:rPr lang="en-US" b="1" dirty="0" smtClean="0">
                <a:solidFill>
                  <a:srgbClr val="00B050"/>
                </a:solidFill>
              </a:rPr>
              <a:t>Blood grouping and cross matching </a:t>
            </a:r>
            <a:r>
              <a:rPr lang="en-US" dirty="0" smtClean="0"/>
              <a:t>should done to avoid incompatibility.</a:t>
            </a:r>
          </a:p>
          <a:p>
            <a:pPr lvl="0" algn="just">
              <a:lnSpc>
                <a:spcPct val="170000"/>
              </a:lnSpc>
            </a:pPr>
            <a:r>
              <a:rPr lang="en-US" dirty="0" smtClean="0"/>
              <a:t>Blood should not be used if there is </a:t>
            </a:r>
            <a:r>
              <a:rPr lang="en-US" b="1" dirty="0" err="1" smtClean="0">
                <a:solidFill>
                  <a:srgbClr val="00B050"/>
                </a:solidFill>
              </a:rPr>
              <a:t>haemolysis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or if plasma is turbid (if blood is stored for 3 weeks).</a:t>
            </a:r>
          </a:p>
          <a:p>
            <a:pPr lvl="0" algn="just">
              <a:lnSpc>
                <a:spcPct val="170000"/>
              </a:lnSpc>
            </a:pPr>
            <a:r>
              <a:rPr lang="en-US" b="1" dirty="0" smtClean="0">
                <a:solidFill>
                  <a:srgbClr val="00B050"/>
                </a:solidFill>
              </a:rPr>
              <a:t>The first 100 ml of blood should be infused slowly </a:t>
            </a:r>
            <a:r>
              <a:rPr lang="en-US" dirty="0" smtClean="0"/>
              <a:t>to allow early detection of any reactions.</a:t>
            </a:r>
          </a:p>
          <a:p>
            <a:pPr lvl="0" algn="just">
              <a:lnSpc>
                <a:spcPct val="170000"/>
              </a:lnSpc>
            </a:pPr>
            <a:r>
              <a:rPr lang="en-US" dirty="0" smtClean="0"/>
              <a:t>Transfusion should not be </a:t>
            </a:r>
            <a:r>
              <a:rPr lang="en-US" sz="3300" b="1" dirty="0">
                <a:solidFill>
                  <a:srgbClr val="00B050"/>
                </a:solidFill>
              </a:rPr>
              <a:t>too rapid or over transfusion </a:t>
            </a:r>
            <a:r>
              <a:rPr lang="en-US" dirty="0" smtClean="0"/>
              <a:t>which may lead to heart failure or pulmonary edema.</a:t>
            </a:r>
          </a:p>
          <a:p>
            <a:pPr lvl="0" algn="just">
              <a:lnSpc>
                <a:spcPct val="170000"/>
              </a:lnSpc>
            </a:pPr>
            <a:r>
              <a:rPr lang="en-US" sz="3300" b="1" dirty="0">
                <a:solidFill>
                  <a:srgbClr val="00B050"/>
                </a:solidFill>
              </a:rPr>
              <a:t>Medications should never be added </a:t>
            </a:r>
            <a:r>
              <a:rPr lang="en-US" dirty="0" smtClean="0"/>
              <a:t>to the blood in transfusion.</a:t>
            </a:r>
          </a:p>
          <a:p>
            <a:pPr algn="just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719156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5897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PACKED RBCs</a:t>
            </a:r>
            <a:r>
              <a:rPr lang="en-US" sz="2800" i="1" dirty="0" smtClean="0"/>
              <a:t> </a:t>
            </a:r>
            <a:endParaRPr lang="en-US" sz="2800" dirty="0" smtClean="0"/>
          </a:p>
          <a:p>
            <a:r>
              <a:rPr lang="en-US" sz="2800" dirty="0" smtClean="0"/>
              <a:t>60-80% of plasma is removed immediately after collection. Preferred in </a:t>
            </a:r>
            <a:r>
              <a:rPr lang="en-US" sz="2800" dirty="0" smtClean="0">
                <a:solidFill>
                  <a:srgbClr val="FF0000"/>
                </a:solidFill>
              </a:rPr>
              <a:t>anemic</a:t>
            </a:r>
            <a:r>
              <a:rPr lang="en-US" sz="2800" dirty="0" smtClean="0"/>
              <a:t> patients. 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Advantages</a:t>
            </a:r>
            <a:r>
              <a:rPr lang="en-US" sz="2800" b="1" dirty="0" smtClean="0"/>
              <a:t>:</a:t>
            </a:r>
            <a:endParaRPr lang="en-US" sz="2800" dirty="0" smtClean="0"/>
          </a:p>
          <a:p>
            <a:pPr lvl="0"/>
            <a:r>
              <a:rPr lang="en-US" sz="2800" dirty="0" smtClean="0">
                <a:solidFill>
                  <a:srgbClr val="00B050"/>
                </a:solidFill>
              </a:rPr>
              <a:t>High oxygen carrying capacity </a:t>
            </a:r>
            <a:r>
              <a:rPr lang="en-US" sz="2800" dirty="0" smtClean="0"/>
              <a:t>with minimal volume expansion </a:t>
            </a:r>
          </a:p>
          <a:p>
            <a:pPr lvl="0"/>
            <a:r>
              <a:rPr lang="en-US" sz="2800" dirty="0" smtClean="0">
                <a:solidFill>
                  <a:srgbClr val="00B050"/>
                </a:solidFill>
              </a:rPr>
              <a:t>Lower risk of hepatitis </a:t>
            </a:r>
            <a:r>
              <a:rPr lang="en-US" sz="2800" dirty="0" smtClean="0"/>
              <a:t>because the organisms present in plasma.</a:t>
            </a:r>
          </a:p>
          <a:p>
            <a:pPr lvl="0"/>
            <a:r>
              <a:rPr lang="en-US" sz="2800" dirty="0" smtClean="0">
                <a:solidFill>
                  <a:srgbClr val="00B050"/>
                </a:solidFill>
              </a:rPr>
              <a:t>Less in </a:t>
            </a:r>
            <a:r>
              <a:rPr lang="en-US" sz="2800" dirty="0" smtClean="0"/>
              <a:t>citrate, antigenic debris and plasma protein. </a:t>
            </a:r>
          </a:p>
          <a:p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22967638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PLASMA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983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Types</a:t>
            </a:r>
            <a:r>
              <a:rPr lang="en-US" sz="2400" b="1" dirty="0" smtClean="0"/>
              <a:t>:</a:t>
            </a:r>
            <a:r>
              <a:rPr lang="en-US" sz="2400" dirty="0" smtClean="0"/>
              <a:t> </a:t>
            </a: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1-Fresh frozen plasma 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0"/>
            <a:r>
              <a:rPr lang="en-US" sz="2400" dirty="0" smtClean="0"/>
              <a:t>Prepared from fresh whole blood and frozen </a:t>
            </a:r>
            <a:r>
              <a:rPr lang="en-US" sz="2400" dirty="0" smtClean="0">
                <a:solidFill>
                  <a:srgbClr val="00B050"/>
                </a:solidFill>
              </a:rPr>
              <a:t>at - 18 C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</a:t>
            </a:r>
            <a:r>
              <a:rPr lang="en-US" sz="2400" dirty="0" smtClean="0">
                <a:solidFill>
                  <a:srgbClr val="00B050"/>
                </a:solidFill>
              </a:rPr>
              <a:t> or lower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smtClean="0"/>
              <a:t>It maintains all known </a:t>
            </a:r>
            <a:r>
              <a:rPr lang="en-US" sz="2400" dirty="0" smtClean="0">
                <a:solidFill>
                  <a:srgbClr val="00B050"/>
                </a:solidFill>
              </a:rPr>
              <a:t>clotting factors </a:t>
            </a:r>
            <a:r>
              <a:rPr lang="en-US" sz="2400" dirty="0" smtClean="0"/>
              <a:t>including </a:t>
            </a:r>
            <a:r>
              <a:rPr lang="en-US" sz="2400" dirty="0" err="1" smtClean="0"/>
              <a:t>prothrombin</a:t>
            </a:r>
            <a:r>
              <a:rPr lang="en-US" sz="2400" dirty="0" smtClean="0"/>
              <a:t> for minimum of one year.</a:t>
            </a:r>
          </a:p>
          <a:p>
            <a:pPr lvl="0"/>
            <a:r>
              <a:rPr lang="en-US" sz="2400" dirty="0" smtClean="0"/>
              <a:t>Used in specific or multiple </a:t>
            </a:r>
            <a:r>
              <a:rPr lang="en-US" sz="2400" dirty="0" smtClean="0">
                <a:solidFill>
                  <a:srgbClr val="00B050"/>
                </a:solidFill>
              </a:rPr>
              <a:t>clotting factors replacement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2-Liquid </a:t>
            </a:r>
            <a:r>
              <a:rPr lang="en-US" sz="2400" b="1" dirty="0">
                <a:solidFill>
                  <a:srgbClr val="FF0000"/>
                </a:solidFill>
              </a:rPr>
              <a:t>plasma (non-frozen plasma)</a:t>
            </a:r>
          </a:p>
          <a:p>
            <a:pPr lvl="0"/>
            <a:r>
              <a:rPr lang="en-US" sz="2400" dirty="0"/>
              <a:t>It is prepared from the blood </a:t>
            </a:r>
            <a:r>
              <a:rPr lang="en-US" sz="2400" dirty="0">
                <a:solidFill>
                  <a:srgbClr val="00B050"/>
                </a:solidFill>
              </a:rPr>
              <a:t>after its expiration date</a:t>
            </a:r>
            <a:r>
              <a:rPr lang="en-US" sz="2400" dirty="0"/>
              <a:t>.</a:t>
            </a:r>
          </a:p>
          <a:p>
            <a:pPr lvl="0"/>
            <a:r>
              <a:rPr lang="en-US" sz="2400" dirty="0"/>
              <a:t>It can be stored </a:t>
            </a:r>
            <a:r>
              <a:rPr lang="en-US" sz="2400" dirty="0">
                <a:solidFill>
                  <a:srgbClr val="00B050"/>
                </a:solidFill>
              </a:rPr>
              <a:t>for 2 years at 2 - 10 C</a:t>
            </a:r>
            <a:r>
              <a:rPr lang="en-US" sz="2400" dirty="0">
                <a:solidFill>
                  <a:srgbClr val="00B050"/>
                </a:solidFill>
                <a:sym typeface="Symbol"/>
              </a:rPr>
              <a:t></a:t>
            </a:r>
            <a:r>
              <a:rPr lang="en-US" sz="2400" dirty="0">
                <a:solidFill>
                  <a:srgbClr val="00B050"/>
                </a:solidFill>
              </a:rPr>
              <a:t>.</a:t>
            </a:r>
          </a:p>
          <a:p>
            <a:pPr lvl="0"/>
            <a:r>
              <a:rPr lang="en-US" sz="2400" dirty="0">
                <a:solidFill>
                  <a:srgbClr val="00B050"/>
                </a:solidFill>
              </a:rPr>
              <a:t>Not contain prothrombin </a:t>
            </a:r>
            <a:r>
              <a:rPr lang="en-US" sz="2400" dirty="0"/>
              <a:t>(because it is destroyed in few hours in room </a:t>
            </a:r>
            <a:r>
              <a:rPr lang="en-US" sz="2400" dirty="0" smtClean="0"/>
              <a:t>temperature).</a:t>
            </a:r>
            <a:endParaRPr lang="en-US" sz="2400" dirty="0"/>
          </a:p>
          <a:p>
            <a:pPr lvl="0"/>
            <a:r>
              <a:rPr lang="en-US" sz="2400" dirty="0"/>
              <a:t>Used mainly as a </a:t>
            </a:r>
            <a:r>
              <a:rPr lang="en-US" sz="2400" dirty="0">
                <a:solidFill>
                  <a:srgbClr val="00B050"/>
                </a:solidFill>
              </a:rPr>
              <a:t>volume expander in shock </a:t>
            </a:r>
          </a:p>
          <a:p>
            <a:endParaRPr lang="ar-EG" sz="2400" dirty="0"/>
          </a:p>
        </p:txBody>
      </p:sp>
    </p:spTree>
    <p:extLst>
      <p:ext uri="{BB962C8B-B14F-4D97-AF65-F5344CB8AC3E}">
        <p14:creationId xmlns:p14="http://schemas.microsoft.com/office/powerpoint/2010/main" val="5531399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579437"/>
            <a:ext cx="8229600" cy="54403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 3-</a:t>
            </a:r>
            <a:r>
              <a:rPr lang="en-US" sz="2400" b="1" dirty="0" smtClean="0">
                <a:solidFill>
                  <a:srgbClr val="FF0000"/>
                </a:solidFill>
              </a:rPr>
              <a:t>Albumin </a:t>
            </a:r>
            <a:r>
              <a:rPr lang="en-US" sz="2400" b="1" dirty="0">
                <a:solidFill>
                  <a:srgbClr val="FF0000"/>
                </a:solidFill>
              </a:rPr>
              <a:t>and human plasma protein fraction</a:t>
            </a:r>
          </a:p>
          <a:p>
            <a:pPr lvl="0"/>
            <a:r>
              <a:rPr lang="en-US" sz="2400" dirty="0" smtClean="0"/>
              <a:t>It is a sterile solution of proteins derived from normal human plasma.</a:t>
            </a:r>
          </a:p>
          <a:p>
            <a:pPr lvl="0"/>
            <a:r>
              <a:rPr lang="en-US" sz="2400" dirty="0" smtClean="0"/>
              <a:t>Stored at </a:t>
            </a:r>
            <a:r>
              <a:rPr lang="en-US" sz="2400" dirty="0" smtClean="0">
                <a:solidFill>
                  <a:srgbClr val="00B050"/>
                </a:solidFill>
              </a:rPr>
              <a:t>2-10 C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</a:t>
            </a:r>
            <a:r>
              <a:rPr lang="en-US" sz="2400" dirty="0" smtClean="0">
                <a:solidFill>
                  <a:srgbClr val="00B050"/>
                </a:solidFill>
              </a:rPr>
              <a:t> for up to 5 years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smtClean="0"/>
              <a:t>Used as volume expanders, in </a:t>
            </a:r>
            <a:r>
              <a:rPr lang="en-US" sz="2400" dirty="0" smtClean="0">
                <a:solidFill>
                  <a:srgbClr val="00B050"/>
                </a:solidFill>
              </a:rPr>
              <a:t>burns and in </a:t>
            </a:r>
            <a:r>
              <a:rPr lang="en-US" sz="2400" dirty="0" err="1" smtClean="0">
                <a:solidFill>
                  <a:srgbClr val="00B050"/>
                </a:solidFill>
              </a:rPr>
              <a:t>hypoproteinaemia</a:t>
            </a:r>
            <a:r>
              <a:rPr lang="en-US" sz="2400" dirty="0" smtClean="0">
                <a:solidFill>
                  <a:srgbClr val="00B050"/>
                </a:solidFill>
              </a:rPr>
              <a:t> states.</a:t>
            </a:r>
          </a:p>
          <a:p>
            <a:pPr marL="0" lv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 </a:t>
            </a:r>
            <a:r>
              <a:rPr lang="en-US" sz="2400" b="1" dirty="0" smtClean="0">
                <a:solidFill>
                  <a:srgbClr val="FF0000"/>
                </a:solidFill>
              </a:rPr>
              <a:t>4- Dried </a:t>
            </a:r>
            <a:r>
              <a:rPr lang="en-US" sz="2400" b="1" dirty="0">
                <a:solidFill>
                  <a:srgbClr val="FF0000"/>
                </a:solidFill>
              </a:rPr>
              <a:t>plasma </a:t>
            </a:r>
          </a:p>
          <a:p>
            <a:pPr lvl="0"/>
            <a:r>
              <a:rPr lang="en-US" sz="2400" dirty="0" smtClean="0"/>
              <a:t>It can be </a:t>
            </a:r>
            <a:r>
              <a:rPr lang="en-US" sz="2400" dirty="0" smtClean="0">
                <a:solidFill>
                  <a:srgbClr val="00B050"/>
                </a:solidFill>
              </a:rPr>
              <a:t>stored for 5 years </a:t>
            </a:r>
            <a:r>
              <a:rPr lang="en-US" sz="2400" dirty="0" smtClean="0"/>
              <a:t>	</a:t>
            </a:r>
          </a:p>
          <a:p>
            <a:pPr lvl="0"/>
            <a:r>
              <a:rPr lang="en-US" sz="2400" dirty="0" smtClean="0"/>
              <a:t>It </a:t>
            </a:r>
            <a:r>
              <a:rPr lang="en-US" sz="2400" dirty="0" smtClean="0">
                <a:solidFill>
                  <a:srgbClr val="00B050"/>
                </a:solidFill>
              </a:rPr>
              <a:t>does not contain </a:t>
            </a:r>
            <a:r>
              <a:rPr lang="en-US" sz="2400" dirty="0" err="1" smtClean="0">
                <a:solidFill>
                  <a:srgbClr val="00B050"/>
                </a:solidFill>
              </a:rPr>
              <a:t>prothrombin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</a:p>
          <a:p>
            <a:endParaRPr lang="ar-EG" sz="2400" dirty="0"/>
          </a:p>
        </p:txBody>
      </p:sp>
    </p:spTree>
    <p:extLst>
      <p:ext uri="{BB962C8B-B14F-4D97-AF65-F5344CB8AC3E}">
        <p14:creationId xmlns:p14="http://schemas.microsoft.com/office/powerpoint/2010/main" val="42369238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55927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PLASMA SUBSTITUTES (Expanders)</a:t>
            </a:r>
            <a:r>
              <a:rPr lang="en-US" sz="2800" i="1" dirty="0" smtClean="0">
                <a:solidFill>
                  <a:srgbClr val="FF0000"/>
                </a:solidFill>
              </a:rPr>
              <a:t> </a:t>
            </a:r>
            <a:endParaRPr lang="en-US" sz="2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b="1" dirty="0" err="1" smtClean="0">
                <a:solidFill>
                  <a:srgbClr val="00B050"/>
                </a:solidFill>
              </a:rPr>
              <a:t>Hypovolaemic</a:t>
            </a:r>
            <a:r>
              <a:rPr lang="en-US" sz="2800" b="1" dirty="0" smtClean="0">
                <a:solidFill>
                  <a:srgbClr val="00B050"/>
                </a:solidFill>
              </a:rPr>
              <a:t> shock </a:t>
            </a:r>
            <a:r>
              <a:rPr lang="en-US" sz="2800" dirty="0" smtClean="0"/>
              <a:t>can occur either due to loss of blood or plasma and also occurs due to excessive loss of fluid and electrolytes.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b="1" dirty="0" smtClean="0">
                <a:solidFill>
                  <a:srgbClr val="00B050"/>
                </a:solidFill>
              </a:rPr>
              <a:t>Shock </a:t>
            </a:r>
            <a:r>
              <a:rPr lang="en-US" sz="2800" b="1" dirty="0" smtClean="0">
                <a:solidFill>
                  <a:srgbClr val="00B050"/>
                </a:solidFill>
              </a:rPr>
              <a:t>of </a:t>
            </a:r>
            <a:r>
              <a:rPr lang="en-US" sz="2800" b="1" dirty="0" smtClean="0">
                <a:solidFill>
                  <a:srgbClr val="00B050"/>
                </a:solidFill>
              </a:rPr>
              <a:t>dehydration </a:t>
            </a:r>
            <a:r>
              <a:rPr lang="en-US" sz="2800" dirty="0" smtClean="0"/>
              <a:t>occurs due to loss of fluid and electrolytes as in </a:t>
            </a:r>
            <a:r>
              <a:rPr lang="en-US" sz="2800" dirty="0" smtClean="0">
                <a:solidFill>
                  <a:srgbClr val="FF0000"/>
                </a:solidFill>
              </a:rPr>
              <a:t>cholera, </a:t>
            </a:r>
            <a:r>
              <a:rPr lang="en-US" sz="2800" dirty="0" err="1" smtClean="0">
                <a:solidFill>
                  <a:srgbClr val="FF0000"/>
                </a:solidFill>
              </a:rPr>
              <a:t>addisonian</a:t>
            </a:r>
            <a:r>
              <a:rPr lang="en-US" sz="2800" dirty="0" smtClean="0">
                <a:solidFill>
                  <a:srgbClr val="FF0000"/>
                </a:solidFill>
              </a:rPr>
              <a:t> disease, diabetic ketoacidosis and burn.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In these conditions the deficit may be corrected by simple replacement of fluid and electrolytes (</a:t>
            </a:r>
            <a:r>
              <a:rPr lang="en-US" sz="2800" dirty="0" smtClean="0">
                <a:solidFill>
                  <a:srgbClr val="00B050"/>
                </a:solidFill>
              </a:rPr>
              <a:t>crystalloids</a:t>
            </a:r>
            <a:r>
              <a:rPr lang="en-US" sz="2800" dirty="0" smtClean="0"/>
              <a:t>).</a:t>
            </a:r>
          </a:p>
          <a:p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31764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		   MAP = CO x SVR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			  HR  x  Stroke volume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			     Preload   Afterload  Contractility</a:t>
            </a:r>
          </a:p>
          <a:p>
            <a:pPr eaLnBrk="1" hangingPunct="1"/>
            <a:endParaRPr lang="en-US" altLang="en-US" sz="1900" dirty="0" smtClean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>
            <a:off x="2915816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203848" y="34290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257800" y="457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995936" y="4572000"/>
            <a:ext cx="1224136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64088" y="4572000"/>
            <a:ext cx="936104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39" y="304800"/>
            <a:ext cx="8229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196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Types:</a:t>
            </a:r>
            <a:r>
              <a:rPr lang="en-US" sz="2800" dirty="0" smtClean="0">
                <a:solidFill>
                  <a:srgbClr val="FF0000"/>
                </a:solidFill>
              </a:rPr>
              <a:t> </a:t>
            </a:r>
          </a:p>
          <a:p>
            <a:pPr marL="0" lv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Colloidal preparations: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0"/>
            <a:r>
              <a:rPr lang="en-US" sz="2800" dirty="0" smtClean="0"/>
              <a:t>Human protein e.g. </a:t>
            </a:r>
            <a:r>
              <a:rPr lang="en-US" sz="2800" dirty="0" smtClean="0">
                <a:solidFill>
                  <a:srgbClr val="00B050"/>
                </a:solidFill>
              </a:rPr>
              <a:t>albumin</a:t>
            </a:r>
            <a:r>
              <a:rPr lang="en-US" sz="2800" dirty="0" smtClean="0"/>
              <a:t>.</a:t>
            </a:r>
          </a:p>
          <a:p>
            <a:pPr lvl="0"/>
            <a:r>
              <a:rPr lang="en-US" sz="2800" dirty="0" smtClean="0"/>
              <a:t>Animal protein e.g. </a:t>
            </a:r>
            <a:r>
              <a:rPr lang="en-US" sz="2800" dirty="0" smtClean="0">
                <a:solidFill>
                  <a:srgbClr val="00B050"/>
                </a:solidFill>
              </a:rPr>
              <a:t>gelatin</a:t>
            </a:r>
          </a:p>
          <a:p>
            <a:pPr lvl="0"/>
            <a:r>
              <a:rPr lang="en-US" sz="2800" dirty="0" smtClean="0"/>
              <a:t>Polymerized carbohydrates: </a:t>
            </a:r>
            <a:r>
              <a:rPr lang="en-US" sz="2800" dirty="0" err="1" smtClean="0">
                <a:solidFill>
                  <a:srgbClr val="00B050"/>
                </a:solidFill>
              </a:rPr>
              <a:t>Dextran</a:t>
            </a:r>
            <a:r>
              <a:rPr lang="en-US" sz="2800" dirty="0" smtClean="0"/>
              <a:t>, pectin.</a:t>
            </a:r>
          </a:p>
          <a:p>
            <a:pPr marL="0" lvl="0" indent="0">
              <a:buNone/>
            </a:pPr>
            <a:endParaRPr lang="en-US" sz="2800" dirty="0" smtClean="0"/>
          </a:p>
          <a:p>
            <a:pPr marL="0" lvl="0" indent="0">
              <a:buNone/>
            </a:pPr>
            <a:r>
              <a:rPr lang="en-US" sz="2800" b="1" dirty="0" err="1" smtClean="0">
                <a:solidFill>
                  <a:srgbClr val="FF0000"/>
                </a:solidFill>
              </a:rPr>
              <a:t>Crystolloids</a:t>
            </a:r>
            <a:r>
              <a:rPr lang="en-US" sz="2800" b="1" dirty="0" smtClean="0">
                <a:solidFill>
                  <a:srgbClr val="FF0000"/>
                </a:solidFill>
              </a:rPr>
              <a:t> preparations: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0"/>
            <a:r>
              <a:rPr lang="en-US" sz="2800" dirty="0" smtClean="0">
                <a:solidFill>
                  <a:srgbClr val="00B050"/>
                </a:solidFill>
              </a:rPr>
              <a:t>Saline</a:t>
            </a:r>
            <a:r>
              <a:rPr lang="en-US" sz="2800" dirty="0" smtClean="0"/>
              <a:t> (normal 0.9% or half normal 0.45%)</a:t>
            </a:r>
          </a:p>
          <a:p>
            <a:pPr lvl="0"/>
            <a:r>
              <a:rPr lang="en-US" sz="2800" dirty="0" smtClean="0">
                <a:solidFill>
                  <a:srgbClr val="00B050"/>
                </a:solidFill>
              </a:rPr>
              <a:t>Glucose</a:t>
            </a:r>
            <a:r>
              <a:rPr lang="en-US" sz="2800" dirty="0" smtClean="0"/>
              <a:t> 5%.</a:t>
            </a:r>
            <a:r>
              <a:rPr lang="en-US" sz="2800" b="1" dirty="0" smtClean="0"/>
              <a:t> </a:t>
            </a:r>
            <a:endParaRPr lang="en-US" sz="2800" dirty="0" smtClean="0"/>
          </a:p>
          <a:p>
            <a:pPr lvl="0"/>
            <a:r>
              <a:rPr lang="en-US" sz="2800" b="1" dirty="0" smtClean="0"/>
              <a:t>Na lactate or </a:t>
            </a:r>
            <a:r>
              <a:rPr lang="en-US" sz="2800" b="1" dirty="0" smtClean="0">
                <a:solidFill>
                  <a:srgbClr val="00B050"/>
                </a:solidFill>
              </a:rPr>
              <a:t>lactate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ringer</a:t>
            </a:r>
            <a:r>
              <a:rPr lang="en-US" sz="2800" b="1" dirty="0" smtClean="0"/>
              <a:t> solution</a:t>
            </a:r>
            <a:endParaRPr lang="en-US" sz="2800" dirty="0" smtClean="0"/>
          </a:p>
          <a:p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8552866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Indications</a:t>
            </a:r>
            <a:r>
              <a:rPr lang="en-US" sz="2800" b="1" dirty="0" smtClean="0"/>
              <a:t>:</a:t>
            </a:r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Treatment of </a:t>
            </a:r>
            <a:r>
              <a:rPr lang="en-US" sz="2800" dirty="0" err="1" smtClean="0">
                <a:solidFill>
                  <a:srgbClr val="00B050"/>
                </a:solidFill>
              </a:rPr>
              <a:t>haemmorhage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in the absence of blood </a:t>
            </a:r>
          </a:p>
          <a:p>
            <a:pPr lvl="0"/>
            <a:r>
              <a:rPr lang="en-US" sz="2800" dirty="0" smtClean="0"/>
              <a:t>Treatment of </a:t>
            </a:r>
            <a:r>
              <a:rPr lang="en-US" sz="2800" dirty="0" err="1" smtClean="0">
                <a:solidFill>
                  <a:srgbClr val="00B050"/>
                </a:solidFill>
              </a:rPr>
              <a:t>hypoproteinaemia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(albumin).</a:t>
            </a:r>
          </a:p>
          <a:p>
            <a:pPr lvl="0"/>
            <a:r>
              <a:rPr lang="en-US" sz="2800" dirty="0" smtClean="0"/>
              <a:t>To increase the volume of plasma in case of </a:t>
            </a:r>
            <a:r>
              <a:rPr lang="en-US" sz="2800" dirty="0" smtClean="0">
                <a:solidFill>
                  <a:srgbClr val="00B050"/>
                </a:solidFill>
              </a:rPr>
              <a:t>plasma loss.</a:t>
            </a:r>
          </a:p>
          <a:p>
            <a:pPr lvl="0"/>
            <a:r>
              <a:rPr lang="en-US" sz="2800" dirty="0" smtClean="0"/>
              <a:t>Crystalloid are used in: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/>
              <a:t>        Dehydration due to vomiting or diarrhea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/>
              <a:t>        As vehicle for drugs given by infusion. </a:t>
            </a:r>
          </a:p>
          <a:p>
            <a:pPr marL="0" indent="0"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Advantages</a:t>
            </a:r>
            <a:r>
              <a:rPr lang="en-US" sz="2800" b="1" dirty="0" smtClean="0"/>
              <a:t>: a</a:t>
            </a:r>
            <a:r>
              <a:rPr lang="en-US" sz="2800" dirty="0" smtClean="0"/>
              <a:t>s plasma</a:t>
            </a:r>
          </a:p>
          <a:p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24921076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440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Disadvantages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> 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O2 carrying capacity.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</a:t>
            </a:r>
            <a:r>
              <a:rPr lang="en-US" dirty="0" err="1" smtClean="0"/>
              <a:t>prothrombin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Human protein is </a:t>
            </a:r>
            <a:r>
              <a:rPr lang="en-US" dirty="0" smtClean="0">
                <a:solidFill>
                  <a:srgbClr val="FF0000"/>
                </a:solidFill>
              </a:rPr>
              <a:t>expensive</a:t>
            </a:r>
          </a:p>
          <a:p>
            <a:pPr lvl="0"/>
            <a:r>
              <a:rPr lang="en-US" dirty="0" smtClean="0"/>
              <a:t>Animal protein is </a:t>
            </a:r>
            <a:r>
              <a:rPr lang="en-US" dirty="0" smtClean="0">
                <a:solidFill>
                  <a:srgbClr val="FF0000"/>
                </a:solidFill>
              </a:rPr>
              <a:t>antigenic</a:t>
            </a:r>
            <a:r>
              <a:rPr lang="en-US" dirty="0" smtClean="0"/>
              <a:t> and causes renal damage.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Polymerized carbohydrate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Dextran</a:t>
            </a:r>
            <a:r>
              <a:rPr lang="en-US" dirty="0" smtClean="0"/>
              <a:t>: acts as antigenic and interferes with blood groups.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Crystalloids</a:t>
            </a:r>
            <a:r>
              <a:rPr lang="en-US" dirty="0" smtClean="0"/>
              <a:t>: their use as plasma substitute is limited because they are isotonic, so they remain in blood for long time.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825439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1- Cardiogenic </a:t>
            </a:r>
            <a:r>
              <a:rPr lang="en-US" altLang="en-US" b="1" dirty="0" smtClean="0">
                <a:solidFill>
                  <a:srgbClr val="FF0000"/>
                </a:solidFill>
              </a:rPr>
              <a:t>Shock: Causes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95400"/>
            <a:ext cx="8686800" cy="4525963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smtClean="0"/>
              <a:t>		  	 </a:t>
            </a:r>
            <a:r>
              <a:rPr lang="en-CA" altLang="en-US" sz="2400" dirty="0" smtClean="0">
                <a:latin typeface="Verdana" pitchFamily="34" charset="0"/>
              </a:rPr>
              <a:t>↓</a:t>
            </a:r>
            <a:r>
              <a:rPr lang="en-US" altLang="en-US" sz="2400" dirty="0" smtClean="0"/>
              <a:t>MAP = </a:t>
            </a:r>
            <a:r>
              <a:rPr lang="en-CA" altLang="en-US" sz="2400" dirty="0" smtClean="0">
                <a:latin typeface="Verdana" pitchFamily="34" charset="0"/>
              </a:rPr>
              <a:t>↓</a:t>
            </a:r>
            <a:r>
              <a:rPr lang="en-US" altLang="en-US" sz="2400" dirty="0" smtClean="0"/>
              <a:t>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CO (HR x Stroke Volume)</a:t>
            </a:r>
            <a:r>
              <a:rPr lang="en-US" altLang="en-US" sz="2400" dirty="0" smtClean="0"/>
              <a:t> x </a:t>
            </a:r>
            <a:r>
              <a:rPr lang="en-CA" altLang="en-US" sz="2400" dirty="0" smtClean="0">
                <a:latin typeface="Verdana" pitchFamily="34" charset="0"/>
              </a:rPr>
              <a:t>↑</a:t>
            </a:r>
            <a:r>
              <a:rPr lang="en-US" altLang="en-US" sz="2400" dirty="0" smtClean="0"/>
              <a:t>SVR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FF0000"/>
                </a:solidFill>
              </a:rPr>
              <a:t>Decreased Contractility </a:t>
            </a:r>
            <a:r>
              <a:rPr lang="en-US" altLang="en-US" sz="2400" dirty="0" smtClean="0"/>
              <a:t>(Myocardial Infarction, myocarditis, </a:t>
            </a:r>
            <a:r>
              <a:rPr lang="en-US" altLang="en-US" sz="2400" dirty="0" err="1" smtClean="0"/>
              <a:t>cardiomypothy</a:t>
            </a:r>
            <a:r>
              <a:rPr lang="en-US" altLang="en-US" sz="24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FF0000"/>
                </a:solidFill>
              </a:rPr>
              <a:t>Mechanical Dysfunction </a:t>
            </a:r>
            <a:r>
              <a:rPr lang="en-US" altLang="en-US" sz="2400" dirty="0" smtClean="0"/>
              <a:t>– </a:t>
            </a:r>
            <a:r>
              <a:rPr lang="en-US" altLang="en-US" sz="2400" dirty="0" smtClean="0"/>
              <a:t>(Severe </a:t>
            </a:r>
            <a:r>
              <a:rPr lang="en-US" altLang="en-US" sz="2400" dirty="0" smtClean="0"/>
              <a:t>Aortic Stenosis, rupture of ventricular aneurysms </a:t>
            </a:r>
            <a:r>
              <a:rPr lang="en-US" altLang="en-US" sz="2400" dirty="0" err="1" smtClean="0"/>
              <a:t>etc</a:t>
            </a:r>
            <a:r>
              <a:rPr lang="en-US" altLang="en-US" sz="24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FF0000"/>
                </a:solidFill>
              </a:rPr>
              <a:t>Arrhythmia </a:t>
            </a:r>
            <a:r>
              <a:rPr lang="en-US" altLang="en-US" sz="2400" dirty="0" smtClean="0"/>
              <a:t>– </a:t>
            </a:r>
            <a:r>
              <a:rPr lang="en-US" altLang="en-US" sz="2400" dirty="0" smtClean="0"/>
              <a:t>(ventricular </a:t>
            </a:r>
            <a:r>
              <a:rPr lang="en-US" altLang="en-US" sz="2400" dirty="0" smtClean="0"/>
              <a:t>tachycardia</a:t>
            </a:r>
            <a:r>
              <a:rPr lang="en-US" altLang="en-US" sz="2400" dirty="0" smtClean="0"/>
              <a:t>, </a:t>
            </a:r>
            <a:r>
              <a:rPr lang="en-US" altLang="en-US" sz="2400" dirty="0" smtClean="0"/>
              <a:t>atrial fibrillation etc.)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 smtClean="0">
                <a:solidFill>
                  <a:srgbClr val="FF0000"/>
                </a:solidFill>
              </a:rPr>
              <a:t>Cardiotoxicity</a:t>
            </a:r>
            <a:r>
              <a:rPr lang="en-US" altLang="en-US" sz="2400" dirty="0" smtClean="0"/>
              <a:t> (B blocker and Calcium Channel Blocker Overdose)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i="1" dirty="0" smtClean="0">
              <a:solidFill>
                <a:srgbClr val="FF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9884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2- Obstructive </a:t>
            </a:r>
            <a:r>
              <a:rPr lang="en-US" altLang="en-US" b="1" dirty="0" smtClean="0">
                <a:solidFill>
                  <a:srgbClr val="FF0000"/>
                </a:solidFill>
              </a:rPr>
              <a:t>Shock: Causes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686800" cy="452596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		  	 </a:t>
            </a:r>
            <a:r>
              <a:rPr lang="en-CA" altLang="en-US" sz="2400" dirty="0"/>
              <a:t>↓</a:t>
            </a:r>
            <a:r>
              <a:rPr lang="en-US" altLang="en-US" sz="2400" dirty="0"/>
              <a:t>MAP = </a:t>
            </a:r>
            <a:r>
              <a:rPr lang="en-CA" altLang="en-US" sz="2400" dirty="0"/>
              <a:t>↓</a:t>
            </a:r>
            <a:r>
              <a:rPr lang="en-US" altLang="en-US" sz="2400" dirty="0"/>
              <a:t> CO (HR x Stroke Volume) x </a:t>
            </a:r>
            <a:r>
              <a:rPr lang="en-CA" altLang="en-US" sz="2400" dirty="0"/>
              <a:t>↑</a:t>
            </a:r>
            <a:r>
              <a:rPr lang="en-US" altLang="en-US" sz="2400" dirty="0"/>
              <a:t>SVR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 smtClean="0">
                <a:solidFill>
                  <a:srgbClr val="FF0000"/>
                </a:solidFill>
              </a:rPr>
              <a:t>Heart </a:t>
            </a:r>
            <a:r>
              <a:rPr lang="en-US" altLang="en-US" sz="2400" b="1" dirty="0">
                <a:solidFill>
                  <a:srgbClr val="FF0000"/>
                </a:solidFill>
              </a:rPr>
              <a:t>is working but there is a block to the outflow</a:t>
            </a:r>
          </a:p>
          <a:p>
            <a:pPr lvl="1"/>
            <a:r>
              <a:rPr lang="en-US" altLang="en-US" dirty="0"/>
              <a:t>Massive pulmonary embolism</a:t>
            </a:r>
          </a:p>
          <a:p>
            <a:pPr lvl="1"/>
            <a:r>
              <a:rPr lang="en-US" altLang="en-US" dirty="0" smtClean="0"/>
              <a:t>Cardiac </a:t>
            </a:r>
            <a:r>
              <a:rPr lang="en-US" altLang="en-US" dirty="0" err="1"/>
              <a:t>tamponade</a:t>
            </a:r>
            <a:endParaRPr lang="en-US" altLang="en-US" dirty="0"/>
          </a:p>
          <a:p>
            <a:pPr lvl="1"/>
            <a:r>
              <a:rPr lang="en-US" altLang="en-US" dirty="0"/>
              <a:t>Tension pneumothorax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Obstruction of venous return to heart</a:t>
            </a:r>
          </a:p>
          <a:p>
            <a:pPr lvl="1"/>
            <a:r>
              <a:rPr lang="en-US" altLang="en-US" dirty="0"/>
              <a:t>Vena cava syndrome - </a:t>
            </a:r>
            <a:r>
              <a:rPr lang="en-US" altLang="en-US" dirty="0" err="1"/>
              <a:t>eg</a:t>
            </a:r>
            <a:r>
              <a:rPr lang="en-US" altLang="en-US" dirty="0"/>
              <a:t>. </a:t>
            </a:r>
            <a:r>
              <a:rPr lang="en-US" altLang="en-US" dirty="0" smtClean="0"/>
              <a:t>neoplasms</a:t>
            </a:r>
            <a:endParaRPr lang="en-US" alt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5803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3- Hypovolemic </a:t>
            </a:r>
            <a:r>
              <a:rPr lang="en-US" altLang="en-US" b="1" dirty="0" smtClean="0">
                <a:solidFill>
                  <a:srgbClr val="FF0000"/>
                </a:solidFill>
              </a:rPr>
              <a:t>Shock: Causes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		 	 </a:t>
            </a:r>
            <a:r>
              <a:rPr lang="en-CA" altLang="en-US" sz="2400" dirty="0"/>
              <a:t>↓</a:t>
            </a:r>
            <a:r>
              <a:rPr lang="en-US" altLang="en-US" sz="2400" dirty="0"/>
              <a:t>MAP = </a:t>
            </a:r>
            <a:r>
              <a:rPr lang="en-CA" altLang="en-US" sz="2400" dirty="0"/>
              <a:t>↓</a:t>
            </a:r>
            <a:r>
              <a:rPr lang="en-US" altLang="en-US" sz="2400" dirty="0"/>
              <a:t> CO (HR x Stroke Volume) x </a:t>
            </a:r>
            <a:r>
              <a:rPr lang="en-CA" altLang="en-US" sz="2400" dirty="0"/>
              <a:t>↑</a:t>
            </a:r>
            <a:r>
              <a:rPr lang="en-US" altLang="en-US" sz="2400" dirty="0"/>
              <a:t>SVR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smtClean="0">
                <a:solidFill>
                  <a:srgbClr val="FF0000"/>
                </a:solidFill>
              </a:rPr>
              <a:t>Decreased Intravascular volume (Preload) leads to Decreased Stroke Volume</a:t>
            </a:r>
          </a:p>
          <a:p>
            <a:pPr lvl="1"/>
            <a:r>
              <a:rPr lang="en-US" altLang="en-US" b="1" dirty="0" smtClean="0">
                <a:solidFill>
                  <a:srgbClr val="00B050"/>
                </a:solidFill>
              </a:rPr>
              <a:t>Hemorrhagic</a:t>
            </a:r>
            <a:r>
              <a:rPr lang="en-US" altLang="en-US" dirty="0" smtClean="0"/>
              <a:t> </a:t>
            </a:r>
            <a:r>
              <a:rPr lang="en-US" altLang="en-US" dirty="0"/>
              <a:t>- trauma, GI bleed, </a:t>
            </a:r>
            <a:r>
              <a:rPr lang="en-US" altLang="en-US" dirty="0" smtClean="0"/>
              <a:t>ectopic </a:t>
            </a:r>
            <a:r>
              <a:rPr lang="en-US" altLang="en-US" dirty="0"/>
              <a:t>pregnancy</a:t>
            </a:r>
          </a:p>
          <a:p>
            <a:pPr lvl="1"/>
            <a:r>
              <a:rPr lang="en-US" altLang="en-US" b="1" dirty="0">
                <a:solidFill>
                  <a:srgbClr val="00B050"/>
                </a:solidFill>
              </a:rPr>
              <a:t>Hypovolemic</a:t>
            </a:r>
            <a:r>
              <a:rPr lang="en-US" altLang="en-US" dirty="0"/>
              <a:t> - burns, GI losses, dehydration</a:t>
            </a:r>
            <a:r>
              <a:rPr lang="en-US" altLang="en-US" dirty="0" smtClean="0"/>
              <a:t>, </a:t>
            </a:r>
            <a:r>
              <a:rPr lang="en-US" altLang="en-US" dirty="0"/>
              <a:t>Diabetic Ketoacidosis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841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4- Distributive </a:t>
            </a:r>
            <a:r>
              <a:rPr lang="en-US" altLang="en-US" b="1" dirty="0" smtClean="0">
                <a:solidFill>
                  <a:srgbClr val="FF0000"/>
                </a:solidFill>
              </a:rPr>
              <a:t>Shock: Causes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452596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			 </a:t>
            </a:r>
            <a:r>
              <a:rPr lang="en-CA" altLang="en-US" sz="2400" dirty="0"/>
              <a:t>↓</a:t>
            </a:r>
            <a:r>
              <a:rPr lang="en-US" altLang="en-US" sz="2400" dirty="0"/>
              <a:t>MAP = </a:t>
            </a:r>
            <a:r>
              <a:rPr lang="en-CA" altLang="en-US" sz="2400" dirty="0"/>
              <a:t>↑</a:t>
            </a:r>
            <a:r>
              <a:rPr lang="en-US" altLang="en-US" sz="2400" dirty="0"/>
              <a:t>CO (HR x SV) x </a:t>
            </a:r>
            <a:r>
              <a:rPr lang="en-CA" altLang="en-US" sz="2400" dirty="0"/>
              <a:t>↓</a:t>
            </a:r>
            <a:r>
              <a:rPr lang="en-US" altLang="en-US" sz="2400" dirty="0"/>
              <a:t> SVR	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>
                <a:solidFill>
                  <a:srgbClr val="00B050"/>
                </a:solidFill>
              </a:rPr>
              <a:t>Loss of Vessel tone </a:t>
            </a:r>
          </a:p>
          <a:p>
            <a:pPr lvl="2"/>
            <a:r>
              <a:rPr lang="en-US" altLang="en-US" sz="3200" dirty="0" smtClean="0">
                <a:solidFill>
                  <a:srgbClr val="FF0000"/>
                </a:solidFill>
              </a:rPr>
              <a:t>Septic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/>
              <a:t>and Toxic Shock Syndrome</a:t>
            </a:r>
          </a:p>
          <a:p>
            <a:pPr lvl="2"/>
            <a:r>
              <a:rPr lang="en-US" altLang="en-US" sz="3200" dirty="0" smtClean="0">
                <a:solidFill>
                  <a:srgbClr val="FF0000"/>
                </a:solidFill>
              </a:rPr>
              <a:t>Anaphylactic</a:t>
            </a:r>
            <a:endParaRPr lang="en-US" altLang="en-US" sz="3200" dirty="0">
              <a:solidFill>
                <a:srgbClr val="FF0000"/>
              </a:solidFill>
            </a:endParaRPr>
          </a:p>
          <a:p>
            <a:pPr lvl="1"/>
            <a:r>
              <a:rPr lang="en-US" altLang="en-US" b="1" dirty="0">
                <a:solidFill>
                  <a:srgbClr val="00B050"/>
                </a:solidFill>
              </a:rPr>
              <a:t>Decreased sympathetic nervous system function</a:t>
            </a:r>
          </a:p>
          <a:p>
            <a:pPr lvl="2"/>
            <a:r>
              <a:rPr lang="en-US" altLang="en-US" sz="3200" dirty="0">
                <a:solidFill>
                  <a:srgbClr val="FF0000"/>
                </a:solidFill>
              </a:rPr>
              <a:t>Neurogenic</a:t>
            </a:r>
            <a:r>
              <a:rPr lang="en-US" altLang="en-US" dirty="0"/>
              <a:t> - C spine or upper thoracic cord injuries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8254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Manifestations of Shock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Blood pressure dropped </a:t>
            </a:r>
          </a:p>
          <a:p>
            <a:pPr eaLnBrk="1" hangingPunct="1"/>
            <a:r>
              <a:rPr lang="en-US" altLang="en-US" dirty="0" smtClean="0"/>
              <a:t>Reflex tachycardia </a:t>
            </a:r>
          </a:p>
          <a:p>
            <a:pPr eaLnBrk="1" hangingPunct="1"/>
            <a:r>
              <a:rPr lang="en-US" altLang="en-US" dirty="0" smtClean="0"/>
              <a:t>Feeble pulse</a:t>
            </a:r>
          </a:p>
          <a:p>
            <a:pPr eaLnBrk="1" hangingPunct="1"/>
            <a:r>
              <a:rPr lang="en-US" altLang="en-US" dirty="0" smtClean="0"/>
              <a:t>Pale and cold skin (warm in septic shock)</a:t>
            </a:r>
          </a:p>
          <a:p>
            <a:pPr eaLnBrk="1" hangingPunct="1"/>
            <a:r>
              <a:rPr lang="en-US" altLang="en-US" dirty="0" smtClean="0"/>
              <a:t>Decreased urine</a:t>
            </a:r>
          </a:p>
          <a:p>
            <a:pPr eaLnBrk="1" hangingPunct="1"/>
            <a:r>
              <a:rPr lang="en-US" altLang="en-US" dirty="0" smtClean="0"/>
              <a:t>Increased lactic acid and acidosis</a:t>
            </a:r>
          </a:p>
          <a:p>
            <a:pPr eaLnBrk="1" hangingPunct="1"/>
            <a:r>
              <a:rPr lang="en-US" altLang="en-US" dirty="0" smtClean="0"/>
              <a:t>Stagnant hypoxia and cyanosis</a:t>
            </a:r>
          </a:p>
          <a:p>
            <a:pPr eaLnBrk="1" hangingPunct="1"/>
            <a:r>
              <a:rPr lang="en-US" altLang="en-US" dirty="0" smtClean="0"/>
              <a:t>Ischemia to brain leads to fainting and brain damage</a:t>
            </a:r>
          </a:p>
        </p:txBody>
      </p:sp>
    </p:spTree>
    <p:extLst>
      <p:ext uri="{BB962C8B-B14F-4D97-AF65-F5344CB8AC3E}">
        <p14:creationId xmlns:p14="http://schemas.microsoft.com/office/powerpoint/2010/main" val="31308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92162"/>
          </a:xfrm>
        </p:spPr>
        <p:txBody>
          <a:bodyPr anchor="ctr"/>
          <a:lstStyle/>
          <a:p>
            <a:pPr eaLnBrk="1" hangingPunct="1"/>
            <a:r>
              <a:rPr lang="en-US" altLang="en-US" dirty="0" smtClean="0">
                <a:solidFill>
                  <a:srgbClr val="00B050"/>
                </a:solidFill>
              </a:rPr>
              <a:t>Empiric Criteria for Shock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200" b="1" dirty="0" smtClean="0"/>
              <a:t>4 out of 6 criteria have to be met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rgbClr val="FF0000"/>
                </a:solidFill>
              </a:rPr>
              <a:t>Ill appearance or altered mental status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rgbClr val="FF0000"/>
                </a:solidFill>
              </a:rPr>
              <a:t>Heart rate &gt;100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rgbClr val="FF0000"/>
                </a:solidFill>
              </a:rPr>
              <a:t>Respiratory rate &gt; 22 (or PaCO2 &lt; 32 mmHg)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rgbClr val="FF0000"/>
                </a:solidFill>
              </a:rPr>
              <a:t>Urine output &lt; 0.5 ml/kg/</a:t>
            </a:r>
            <a:r>
              <a:rPr lang="en-US" altLang="en-US" sz="2400" b="1" dirty="0" err="1" smtClean="0">
                <a:solidFill>
                  <a:srgbClr val="FF0000"/>
                </a:solidFill>
              </a:rPr>
              <a:t>hr</a:t>
            </a:r>
            <a:endParaRPr lang="en-US" altLang="en-US" sz="24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rgbClr val="FF0000"/>
                </a:solidFill>
              </a:rPr>
              <a:t>Arterial hypotension &gt; 20 minutes duration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rgbClr val="FF0000"/>
                </a:solidFill>
              </a:rPr>
              <a:t>Lactate &gt; 4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3000" b="1" dirty="0">
                <a:solidFill>
                  <a:srgbClr val="00B050"/>
                </a:solidFill>
              </a:rPr>
              <a:t>The shock index</a:t>
            </a:r>
            <a:endParaRPr lang="en-US" altLang="en-US" sz="3000" dirty="0" smtClean="0">
              <a:solidFill>
                <a:srgbClr val="00B050"/>
              </a:solidFill>
            </a:endParaRPr>
          </a:p>
          <a:p>
            <a:pPr algn="just"/>
            <a:r>
              <a:rPr lang="en-US" sz="2400" dirty="0"/>
              <a:t>is easily calculated (heart rate divided by systolic blood pressure) and can provide clues to the severity of the patient's condition. </a:t>
            </a:r>
          </a:p>
          <a:p>
            <a:pPr algn="just"/>
            <a:r>
              <a:rPr lang="en-US" sz="2400" dirty="0"/>
              <a:t>A normal index ranges from </a:t>
            </a:r>
            <a:r>
              <a:rPr lang="en-US" sz="2400" b="1" dirty="0">
                <a:solidFill>
                  <a:srgbClr val="00B0F0"/>
                </a:solidFill>
              </a:rPr>
              <a:t>0.5-0.7</a:t>
            </a:r>
            <a:r>
              <a:rPr lang="en-US" sz="2400" dirty="0"/>
              <a:t>; repeated values </a:t>
            </a:r>
            <a:r>
              <a:rPr lang="en-US" sz="2400" b="1" dirty="0">
                <a:solidFill>
                  <a:srgbClr val="00B0F0"/>
                </a:solidFill>
              </a:rPr>
              <a:t>&gt;1.0 </a:t>
            </a:r>
            <a:r>
              <a:rPr lang="en-US" sz="2400" dirty="0"/>
              <a:t>indicate decreased left ventricular function and are associated with higher mortality.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200" dirty="0" smtClean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62726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1356</Words>
  <Application>Microsoft Office PowerPoint</Application>
  <PresentationFormat>On-screen Show (4:3)</PresentationFormat>
  <Paragraphs>272</Paragraphs>
  <Slides>32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Shock </vt:lpstr>
      <vt:lpstr>PowerPoint Presentation</vt:lpstr>
      <vt:lpstr>PowerPoint Presentation</vt:lpstr>
      <vt:lpstr>1- Cardiogenic Shock: Causes</vt:lpstr>
      <vt:lpstr>2- Obstructive Shock: Causes</vt:lpstr>
      <vt:lpstr>3- Hypovolemic Shock: Causes</vt:lpstr>
      <vt:lpstr>4- Distributive Shock: Causes</vt:lpstr>
      <vt:lpstr>Manifestations of Shock</vt:lpstr>
      <vt:lpstr>Empiric Criteria for Shock</vt:lpstr>
      <vt:lpstr>PowerPoint Presentation</vt:lpstr>
      <vt:lpstr>PowerPoint Presentation</vt:lpstr>
      <vt:lpstr>Treatment of Neurogenic Shock</vt:lpstr>
      <vt:lpstr> Treatment of Hypovolaemic Shock</vt:lpstr>
      <vt:lpstr>Treatment of Septic Shock</vt:lpstr>
      <vt:lpstr>Treatment of Anaphylactic Shock</vt:lpstr>
      <vt:lpstr>PowerPoint Presentation</vt:lpstr>
      <vt:lpstr>Case 1</vt:lpstr>
      <vt:lpstr>Case 2</vt:lpstr>
      <vt:lpstr>Case 3</vt:lpstr>
      <vt:lpstr>Fluid  replacement  therapy </vt:lpstr>
      <vt:lpstr>BLOOD TRANSFUSION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PLASMA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Shock</dc:title>
  <dc:creator>Jamal Younis</dc:creator>
  <cp:lastModifiedBy>Jamal Younis</cp:lastModifiedBy>
  <cp:revision>41</cp:revision>
  <cp:lastPrinted>2015-04-09T10:54:59Z</cp:lastPrinted>
  <dcterms:created xsi:type="dcterms:W3CDTF">2015-04-09T06:42:52Z</dcterms:created>
  <dcterms:modified xsi:type="dcterms:W3CDTF">2015-11-16T05:51:49Z</dcterms:modified>
</cp:coreProperties>
</file>