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320" r:id="rId10"/>
    <p:sldId id="264" r:id="rId11"/>
    <p:sldId id="265" r:id="rId12"/>
    <p:sldId id="266" r:id="rId13"/>
    <p:sldId id="267" r:id="rId14"/>
    <p:sldId id="268" r:id="rId15"/>
    <p:sldId id="269" r:id="rId16"/>
    <p:sldId id="313" r:id="rId17"/>
    <p:sldId id="314" r:id="rId18"/>
    <p:sldId id="315" r:id="rId19"/>
    <p:sldId id="316" r:id="rId20"/>
    <p:sldId id="317" r:id="rId21"/>
    <p:sldId id="318" r:id="rId22"/>
    <p:sldId id="319" r:id="rId23"/>
    <p:sldId id="270" r:id="rId24"/>
    <p:sldId id="271" r:id="rId25"/>
    <p:sldId id="272" r:id="rId26"/>
    <p:sldId id="273" r:id="rId27"/>
    <p:sldId id="274" r:id="rId28"/>
    <p:sldId id="275" r:id="rId29"/>
    <p:sldId id="276" r:id="rId30"/>
    <p:sldId id="277" r:id="rId31"/>
    <p:sldId id="299" r:id="rId32"/>
    <p:sldId id="279" r:id="rId33"/>
    <p:sldId id="280" r:id="rId34"/>
    <p:sldId id="281" r:id="rId35"/>
    <p:sldId id="282" r:id="rId36"/>
    <p:sldId id="283" r:id="rId37"/>
    <p:sldId id="284" r:id="rId38"/>
    <p:sldId id="285" r:id="rId39"/>
    <p:sldId id="301"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300"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5" autoAdjust="0"/>
    <p:restoredTop sz="94660"/>
  </p:normalViewPr>
  <p:slideViewPr>
    <p:cSldViewPr>
      <p:cViewPr varScale="1">
        <p:scale>
          <a:sx n="69" d="100"/>
          <a:sy n="69" d="100"/>
        </p:scale>
        <p:origin x="-15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Ischaemic</a:t>
            </a:r>
            <a:r>
              <a:rPr lang="en-US" dirty="0" smtClean="0"/>
              <a:t> heart diseases</a:t>
            </a:r>
            <a:endParaRPr lang="ar-EG" dirty="0"/>
          </a:p>
        </p:txBody>
      </p:sp>
      <p:sp>
        <p:nvSpPr>
          <p:cNvPr id="3" name="Subtitle 2"/>
          <p:cNvSpPr>
            <a:spLocks noGrp="1"/>
          </p:cNvSpPr>
          <p:nvPr>
            <p:ph type="subTitle" idx="1"/>
          </p:nvPr>
        </p:nvSpPr>
        <p:spPr/>
        <p:txBody>
          <a:bodyPr/>
          <a:lstStyle/>
          <a:p>
            <a:r>
              <a:rPr lang="en-US" dirty="0" smtClean="0"/>
              <a:t>By</a:t>
            </a:r>
          </a:p>
          <a:p>
            <a:r>
              <a:rPr lang="en-US" dirty="0" smtClean="0"/>
              <a:t>Dr. Mohamed </a:t>
            </a:r>
            <a:r>
              <a:rPr lang="en-US" dirty="0" err="1" smtClean="0"/>
              <a:t>Abd</a:t>
            </a:r>
            <a:r>
              <a:rPr lang="en-US" dirty="0" smtClean="0"/>
              <a:t> </a:t>
            </a:r>
            <a:r>
              <a:rPr lang="en-US" dirty="0" err="1" smtClean="0"/>
              <a:t>Almoneim</a:t>
            </a:r>
            <a:r>
              <a:rPr lang="en-US" dirty="0" smtClean="0"/>
              <a:t> </a:t>
            </a:r>
            <a:r>
              <a:rPr lang="en-US" dirty="0" err="1" smtClean="0"/>
              <a:t>Attia</a:t>
            </a:r>
            <a:r>
              <a:rPr lang="en-US" dirty="0" smtClean="0"/>
              <a:t> </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b="1" i="1" dirty="0" smtClean="0"/>
              <a:t>Signs:</a:t>
            </a:r>
            <a:endParaRPr lang="en-US" dirty="0" smtClean="0"/>
          </a:p>
          <a:p>
            <a:pPr>
              <a:buNone/>
            </a:pPr>
            <a:r>
              <a:rPr lang="en-US" dirty="0" smtClean="0"/>
              <a:t>In majority of cases there is no abnormality, some times there is tachycardia and hypotension. Occasionally there is a condition favoring angina such as D.M. and hypertension. In between the attack there is no signs.</a:t>
            </a:r>
          </a:p>
          <a:p>
            <a:pPr>
              <a:buNone/>
            </a:pPr>
            <a:endParaRPr lang="en-US" dirty="0" smtClean="0"/>
          </a:p>
          <a:p>
            <a:pPr>
              <a:buNone/>
            </a:pPr>
            <a:r>
              <a:rPr lang="en-US" b="1" dirty="0" smtClean="0"/>
              <a:t>2) </a:t>
            </a:r>
            <a:r>
              <a:rPr lang="en-US" b="1" dirty="0" err="1" smtClean="0"/>
              <a:t>Prinzmetal's</a:t>
            </a:r>
            <a:r>
              <a:rPr lang="en-US" b="1" dirty="0" smtClean="0"/>
              <a:t> angina (variant):</a:t>
            </a:r>
            <a:endParaRPr lang="en-US" dirty="0" smtClean="0"/>
          </a:p>
          <a:p>
            <a:pPr>
              <a:buNone/>
            </a:pPr>
            <a:r>
              <a:rPr lang="en-US" b="1" i="1" dirty="0" smtClean="0"/>
              <a:t>Symptoms </a:t>
            </a:r>
            <a:endParaRPr lang="en-US" dirty="0" smtClean="0"/>
          </a:p>
          <a:p>
            <a:pPr>
              <a:buNone/>
            </a:pPr>
            <a:r>
              <a:rPr lang="en-US" dirty="0" smtClean="0"/>
              <a:t>The same as in chronic stable angina but the chest discomfort occurs at rest or awakens the patient from sleep. It may also be brought by effort. It is caused by focal </a:t>
            </a:r>
            <a:r>
              <a:rPr lang="ar-SA" dirty="0" smtClean="0"/>
              <a:t>‎</a:t>
            </a:r>
            <a:r>
              <a:rPr lang="en-US" dirty="0" smtClean="0"/>
              <a:t>spasm of proximal coronary artery.</a:t>
            </a:r>
          </a:p>
          <a:p>
            <a:pPr>
              <a:buNone/>
            </a:pPr>
            <a:r>
              <a:rPr lang="en-US" b="1" i="1" dirty="0" smtClean="0"/>
              <a:t>Signs: </a:t>
            </a:r>
            <a:r>
              <a:rPr lang="en-US" dirty="0" smtClean="0"/>
              <a:t>Deep Q wave usually present</a:t>
            </a:r>
          </a:p>
          <a:p>
            <a:pPr>
              <a:buNone/>
            </a:pPr>
            <a:endParaRPr lang="en-US" dirty="0" smtClean="0"/>
          </a:p>
          <a:p>
            <a:pPr>
              <a:buNone/>
            </a:pPr>
            <a:r>
              <a:rPr lang="en-US" b="1" dirty="0" smtClean="0"/>
              <a:t>3) Unstable angina:</a:t>
            </a:r>
            <a:endParaRPr lang="en-US" dirty="0" smtClean="0"/>
          </a:p>
          <a:p>
            <a:pPr>
              <a:buNone/>
            </a:pPr>
            <a:r>
              <a:rPr lang="en-US" dirty="0" smtClean="0"/>
              <a:t>The episodes of angina occurs at rest </a:t>
            </a:r>
          </a:p>
          <a:p>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41368"/>
          </a:xfrm>
        </p:spPr>
        <p:txBody>
          <a:bodyPr>
            <a:normAutofit fontScale="77500" lnSpcReduction="20000"/>
          </a:bodyPr>
          <a:lstStyle/>
          <a:p>
            <a:pPr lvl="0">
              <a:buNone/>
            </a:pPr>
            <a:r>
              <a:rPr lang="en-US" b="1" u="sng" dirty="0" smtClean="0"/>
              <a:t>Investigations:</a:t>
            </a:r>
            <a:endParaRPr lang="en-US" b="1" dirty="0" smtClean="0"/>
          </a:p>
          <a:p>
            <a:pPr>
              <a:buNone/>
            </a:pPr>
            <a:r>
              <a:rPr lang="en-US" b="1" i="1" dirty="0" smtClean="0"/>
              <a:t> 1-ECG:</a:t>
            </a:r>
            <a:endParaRPr lang="en-US" dirty="0" smtClean="0"/>
          </a:p>
          <a:p>
            <a:pPr lvl="0">
              <a:buNone/>
            </a:pPr>
            <a:r>
              <a:rPr lang="en-US" b="1" u="dash" dirty="0" err="1" smtClean="0"/>
              <a:t>Inbetween</a:t>
            </a:r>
            <a:r>
              <a:rPr lang="en-US" b="1" u="dash" dirty="0" smtClean="0"/>
              <a:t> the attacks:</a:t>
            </a:r>
            <a:r>
              <a:rPr lang="en-US" b="1" dirty="0" smtClean="0"/>
              <a:t> the ECG may be completely free </a:t>
            </a:r>
            <a:r>
              <a:rPr lang="en-US" b="1" i="1" dirty="0" smtClean="0"/>
              <a:t>(so we can’t depend on ECG only for diagnosis).</a:t>
            </a:r>
            <a:endParaRPr lang="en-US" b="1" dirty="0" smtClean="0"/>
          </a:p>
          <a:p>
            <a:pPr lvl="0">
              <a:buNone/>
            </a:pPr>
            <a:r>
              <a:rPr lang="en-US" b="1" u="dash" dirty="0" smtClean="0"/>
              <a:t>During ischemia:</a:t>
            </a:r>
            <a:r>
              <a:rPr lang="en-US" b="1" dirty="0" smtClean="0"/>
              <a:t> there is ST segment depression and T-wave inversion.</a:t>
            </a:r>
          </a:p>
          <a:p>
            <a:pPr lvl="0">
              <a:buNone/>
            </a:pPr>
            <a:r>
              <a:rPr lang="en-US" b="1" u="dash" dirty="0" smtClean="0"/>
              <a:t>In myocardial infarction:</a:t>
            </a:r>
            <a:r>
              <a:rPr lang="en-US" b="1" dirty="0" smtClean="0"/>
              <a:t> there is deep Q-wave.</a:t>
            </a:r>
          </a:p>
          <a:p>
            <a:pPr>
              <a:buNone/>
            </a:pPr>
            <a:r>
              <a:rPr lang="en-US" dirty="0" smtClean="0"/>
              <a:t> </a:t>
            </a:r>
          </a:p>
          <a:p>
            <a:pPr lvl="0">
              <a:buNone/>
            </a:pPr>
            <a:r>
              <a:rPr lang="en-US" b="1" i="1" dirty="0" smtClean="0"/>
              <a:t>2-Stress ECG testing:</a:t>
            </a:r>
            <a:r>
              <a:rPr lang="en-US" dirty="0" smtClean="0"/>
              <a:t> recording ECG under controlled physical effort.</a:t>
            </a:r>
          </a:p>
          <a:p>
            <a:pPr>
              <a:buNone/>
            </a:pPr>
            <a:r>
              <a:rPr lang="en-US" dirty="0" smtClean="0"/>
              <a:t>The normal response to exercise includes progressive, increase in heart rate and blood pressure, a positive test would indicated by development of ECG signs of ischemia, arrhythmia or abnormal heart rate or blood pressure. </a:t>
            </a:r>
          </a:p>
          <a:p>
            <a:pPr lvl="0">
              <a:buNone/>
            </a:pPr>
            <a:r>
              <a:rPr lang="en-US" b="1" dirty="0" smtClean="0"/>
              <a:t>3-Continuous 24-hour ECG recording (</a:t>
            </a:r>
            <a:r>
              <a:rPr lang="en-US" b="1" dirty="0" err="1" smtClean="0"/>
              <a:t>Holter</a:t>
            </a:r>
            <a:r>
              <a:rPr lang="en-US" b="1" dirty="0" smtClean="0"/>
              <a:t> monitoring).</a:t>
            </a:r>
          </a:p>
          <a:p>
            <a:pPr lvl="0">
              <a:buNone/>
            </a:pPr>
            <a:r>
              <a:rPr lang="en-US" b="1" i="1" dirty="0" smtClean="0"/>
              <a:t>4-Coronary angiography:</a:t>
            </a:r>
            <a:endParaRPr lang="en-US" dirty="0" smtClean="0"/>
          </a:p>
          <a:p>
            <a:pPr>
              <a:buNone/>
            </a:pPr>
            <a:r>
              <a:rPr lang="en-US" dirty="0" smtClean="0"/>
              <a:t>Catheterization of aorta and injection of contrast dye can show the site of coronary obstruction. In </a:t>
            </a:r>
            <a:r>
              <a:rPr lang="en-US" dirty="0" err="1" smtClean="0"/>
              <a:t>prinzmetal</a:t>
            </a:r>
            <a:r>
              <a:rPr lang="en-US" dirty="0" smtClean="0"/>
              <a:t> angina, spasm of the coronary may appear.</a:t>
            </a:r>
          </a:p>
          <a:p>
            <a:pPr>
              <a:buNone/>
            </a:pP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rtl="1">
              <a:buNone/>
            </a:pPr>
            <a:r>
              <a:rPr lang="en-US" b="1" dirty="0" smtClean="0"/>
              <a:t>Drug therapy of angina pectoris:</a:t>
            </a:r>
            <a:endParaRPr lang="en-US" dirty="0" smtClean="0"/>
          </a:p>
          <a:p>
            <a:pPr lvl="0">
              <a:buNone/>
            </a:pPr>
            <a:r>
              <a:rPr lang="en-US" b="1" u="sng" dirty="0" smtClean="0"/>
              <a:t>Non-drug therapy = life style modification:</a:t>
            </a:r>
            <a:endParaRPr lang="en-US" dirty="0" smtClean="0"/>
          </a:p>
          <a:p>
            <a:pPr lvl="0">
              <a:buNone/>
            </a:pPr>
            <a:r>
              <a:rPr lang="en-US" dirty="0" smtClean="0"/>
              <a:t>Dietary </a:t>
            </a:r>
            <a:r>
              <a:rPr lang="en-US" b="1" u="sng" dirty="0" smtClean="0"/>
              <a:t>s</a:t>
            </a:r>
            <a:r>
              <a:rPr lang="en-US" b="1" dirty="0" smtClean="0"/>
              <a:t>odium</a:t>
            </a:r>
            <a:r>
              <a:rPr lang="en-US" dirty="0" smtClean="0"/>
              <a:t> and </a:t>
            </a:r>
            <a:r>
              <a:rPr lang="en-US" b="1" dirty="0" smtClean="0"/>
              <a:t>fat</a:t>
            </a:r>
            <a:r>
              <a:rPr lang="en-US" dirty="0" smtClean="0"/>
              <a:t> restriction.</a:t>
            </a:r>
          </a:p>
          <a:p>
            <a:pPr lvl="0">
              <a:buNone/>
            </a:pPr>
            <a:r>
              <a:rPr lang="en-US" dirty="0" smtClean="0"/>
              <a:t>Stop </a:t>
            </a:r>
            <a:r>
              <a:rPr lang="en-US" b="1" u="sng" dirty="0" smtClean="0"/>
              <a:t>s</a:t>
            </a:r>
            <a:r>
              <a:rPr lang="en-US" b="1" dirty="0" smtClean="0"/>
              <a:t>moking</a:t>
            </a:r>
            <a:r>
              <a:rPr lang="en-US" dirty="0" smtClean="0"/>
              <a:t> and coffee.</a:t>
            </a:r>
          </a:p>
          <a:p>
            <a:pPr lvl="0">
              <a:buNone/>
            </a:pPr>
            <a:r>
              <a:rPr lang="en-US" dirty="0" smtClean="0"/>
              <a:t>Avoid </a:t>
            </a:r>
            <a:r>
              <a:rPr lang="en-US" b="1" u="sng" dirty="0" smtClean="0"/>
              <a:t>s</a:t>
            </a:r>
            <a:r>
              <a:rPr lang="en-US" b="1" dirty="0" smtClean="0"/>
              <a:t>tress</a:t>
            </a:r>
            <a:r>
              <a:rPr lang="en-US" dirty="0" smtClean="0"/>
              <a:t>.</a:t>
            </a:r>
          </a:p>
          <a:p>
            <a:pPr lvl="0">
              <a:buNone/>
            </a:pPr>
            <a:r>
              <a:rPr lang="en-US" b="1" dirty="0" smtClean="0"/>
              <a:t>Weight</a:t>
            </a:r>
            <a:r>
              <a:rPr lang="en-US" dirty="0" smtClean="0"/>
              <a:t> reduction.</a:t>
            </a:r>
          </a:p>
          <a:p>
            <a:pPr lvl="0">
              <a:buNone/>
            </a:pPr>
            <a:r>
              <a:rPr lang="en-US" dirty="0" smtClean="0"/>
              <a:t>Encourage mild physical </a:t>
            </a:r>
            <a:r>
              <a:rPr lang="en-US" b="1" dirty="0" smtClean="0"/>
              <a:t>exercise.</a:t>
            </a:r>
            <a:endParaRPr lang="en-US" dirty="0" smtClean="0"/>
          </a:p>
          <a:p>
            <a:pPr lvl="0">
              <a:buNone/>
            </a:pPr>
            <a:r>
              <a:rPr lang="en-US" dirty="0" smtClean="0"/>
              <a:t>Control of </a:t>
            </a:r>
            <a:r>
              <a:rPr lang="en-US" b="1" dirty="0" smtClean="0"/>
              <a:t>risk factors</a:t>
            </a:r>
            <a:r>
              <a:rPr lang="en-US" dirty="0" smtClean="0"/>
              <a:t>: e.g. diabetes mellitus, </a:t>
            </a:r>
            <a:r>
              <a:rPr lang="en-US" dirty="0" err="1" smtClean="0"/>
              <a:t>hyperlipidemia</a:t>
            </a:r>
            <a:r>
              <a:rPr lang="en-US" dirty="0" smtClean="0"/>
              <a:t>, and obesity.</a:t>
            </a:r>
          </a:p>
          <a:p>
            <a:pPr lvl="0">
              <a:buNone/>
            </a:pPr>
            <a:r>
              <a:rPr lang="en-US" u="sng" dirty="0" smtClean="0"/>
              <a:t>Avoid </a:t>
            </a:r>
            <a:r>
              <a:rPr lang="en-US" b="1" u="sng" dirty="0" smtClean="0"/>
              <a:t>vasoconstrictor drugs</a:t>
            </a:r>
            <a:r>
              <a:rPr lang="en-US" u="sng" dirty="0" smtClean="0"/>
              <a:t> e.g.</a:t>
            </a:r>
            <a:r>
              <a:rPr lang="en-US" dirty="0" smtClean="0"/>
              <a:t> </a:t>
            </a:r>
            <a:r>
              <a:rPr lang="en-US" dirty="0" err="1" smtClean="0"/>
              <a:t>sympathomimetics</a:t>
            </a:r>
            <a:r>
              <a:rPr lang="en-US" dirty="0" smtClean="0"/>
              <a:t>, nasal decongestants.</a:t>
            </a:r>
          </a:p>
          <a:p>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20000"/>
          </a:bodyPr>
          <a:lstStyle/>
          <a:p>
            <a:pPr lvl="0">
              <a:buNone/>
            </a:pPr>
            <a:r>
              <a:rPr lang="en-US" b="1" u="sng" dirty="0" smtClean="0"/>
              <a:t>Drug therapy (</a:t>
            </a:r>
            <a:r>
              <a:rPr lang="en-US" b="1" u="sng" dirty="0" err="1" smtClean="0"/>
              <a:t>antianginal</a:t>
            </a:r>
            <a:r>
              <a:rPr lang="en-US" b="1" u="sng" dirty="0" smtClean="0"/>
              <a:t> drugs):</a:t>
            </a:r>
            <a:endParaRPr lang="en-US" dirty="0" smtClean="0"/>
          </a:p>
          <a:p>
            <a:pPr lvl="0">
              <a:buNone/>
            </a:pPr>
            <a:r>
              <a:rPr lang="en-US" b="1" dirty="0" smtClean="0"/>
              <a:t>1-During the acute attack:</a:t>
            </a:r>
            <a:endParaRPr lang="en-US" dirty="0" smtClean="0"/>
          </a:p>
          <a:p>
            <a:pPr lvl="0">
              <a:buNone/>
            </a:pPr>
            <a:r>
              <a:rPr lang="en-US" dirty="0" smtClean="0"/>
              <a:t>Short-acting nitrates and nitrites.</a:t>
            </a:r>
          </a:p>
          <a:p>
            <a:pPr lvl="0">
              <a:buNone/>
            </a:pPr>
            <a:r>
              <a:rPr lang="en-US" dirty="0" smtClean="0"/>
              <a:t>Sedatives and tranquilizers to calm the patient.</a:t>
            </a:r>
          </a:p>
          <a:p>
            <a:pPr lvl="0">
              <a:buNone/>
            </a:pPr>
            <a:r>
              <a:rPr lang="en-US" b="1" dirty="0" smtClean="0"/>
              <a:t>2-In-between the attacks (prophylaxis):</a:t>
            </a:r>
            <a:endParaRPr lang="en-US" dirty="0" smtClean="0"/>
          </a:p>
          <a:p>
            <a:pPr lvl="0">
              <a:buNone/>
            </a:pPr>
            <a:r>
              <a:rPr lang="en-US" dirty="0" smtClean="0"/>
              <a:t>Long-acting nitrates. </a:t>
            </a:r>
          </a:p>
          <a:p>
            <a:pPr lvl="0">
              <a:buNone/>
            </a:pPr>
            <a:r>
              <a:rPr lang="en-US" dirty="0" smtClean="0"/>
              <a:t>Beta-blockers.</a:t>
            </a:r>
          </a:p>
          <a:p>
            <a:pPr lvl="0">
              <a:buNone/>
            </a:pPr>
            <a:r>
              <a:rPr lang="en-US" dirty="0" smtClean="0"/>
              <a:t>CCBs. </a:t>
            </a:r>
          </a:p>
          <a:p>
            <a:pPr lvl="0">
              <a:buNone/>
            </a:pPr>
            <a:r>
              <a:rPr lang="en-US" dirty="0" err="1" smtClean="0"/>
              <a:t>Cytoprotective</a:t>
            </a:r>
            <a:r>
              <a:rPr lang="en-US" dirty="0" smtClean="0"/>
              <a:t> drugs: </a:t>
            </a:r>
            <a:r>
              <a:rPr lang="en-US" dirty="0" err="1" smtClean="0"/>
              <a:t>trimetazidine</a:t>
            </a:r>
            <a:endParaRPr lang="en-US" dirty="0" smtClean="0"/>
          </a:p>
          <a:p>
            <a:pPr lvl="0">
              <a:buNone/>
            </a:pPr>
            <a:r>
              <a:rPr lang="en-US" u="sng" dirty="0" err="1" smtClean="0"/>
              <a:t>Antiplatelet</a:t>
            </a:r>
            <a:r>
              <a:rPr lang="en-US" u="sng" dirty="0" smtClean="0"/>
              <a:t> drugs:</a:t>
            </a:r>
            <a:r>
              <a:rPr lang="en-US" dirty="0" smtClean="0"/>
              <a:t> aspirin, </a:t>
            </a:r>
            <a:r>
              <a:rPr lang="en-US" dirty="0" err="1" smtClean="0"/>
              <a:t>dipyridamol</a:t>
            </a:r>
            <a:r>
              <a:rPr lang="en-US" dirty="0" smtClean="0"/>
              <a:t>, etc.</a:t>
            </a:r>
          </a:p>
          <a:p>
            <a:pPr>
              <a:buNone/>
            </a:pPr>
            <a:r>
              <a:rPr lang="en-US" b="1" u="sng" dirty="0" smtClean="0"/>
              <a:t>3-Surgical treatment (myocardial revascularization).</a:t>
            </a:r>
          </a:p>
          <a:p>
            <a:pPr lvl="0">
              <a:buNone/>
            </a:pPr>
            <a:r>
              <a:rPr lang="en-US" b="1" dirty="0" smtClean="0"/>
              <a:t>Unstable angina:……………………………..</a:t>
            </a:r>
            <a:endParaRPr lang="en-US" dirty="0" smtClean="0"/>
          </a:p>
          <a:p>
            <a:pPr lvl="0"/>
            <a:r>
              <a:rPr lang="en-US" b="1" dirty="0" smtClean="0"/>
              <a:t>Must be hospitalized</a:t>
            </a:r>
            <a:endParaRPr lang="en-US" dirty="0" smtClean="0"/>
          </a:p>
          <a:p>
            <a:pPr lvl="0"/>
            <a:r>
              <a:rPr lang="en-US" b="1" dirty="0" smtClean="0"/>
              <a:t>Add anticoagulant(heparin) with aspirin.</a:t>
            </a:r>
            <a:endParaRPr lang="en-US" dirty="0" smtClean="0"/>
          </a:p>
          <a:p>
            <a:pPr>
              <a:buNone/>
            </a:pPr>
            <a:endParaRPr lang="en-US" b="1" u="sng" dirty="0" smtClean="0"/>
          </a:p>
          <a:p>
            <a:pPr>
              <a:buNone/>
            </a:pPr>
            <a:endParaRPr lang="en-US" b="1" u="sng" dirty="0" smtClean="0"/>
          </a:p>
          <a:p>
            <a:pPr>
              <a:buNone/>
            </a:pP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lvl="0">
              <a:buNone/>
            </a:pPr>
            <a:r>
              <a:rPr lang="en-US" b="1" i="1" dirty="0" smtClean="0"/>
              <a:t>Organic nitrates and nitrites:</a:t>
            </a:r>
          </a:p>
          <a:p>
            <a:pPr lvl="0" rtl="1">
              <a:buNone/>
            </a:pPr>
            <a:r>
              <a:rPr lang="en-US" b="1" i="1" dirty="0" smtClean="0"/>
              <a:t>Inorganic nitrates are ineffective</a:t>
            </a:r>
          </a:p>
          <a:p>
            <a:pPr>
              <a:buNone/>
            </a:pPr>
            <a:r>
              <a:rPr lang="en-US" b="1" u="sng" dirty="0" smtClean="0"/>
              <a:t>Classification:</a:t>
            </a:r>
            <a:endParaRPr lang="en-US" b="1" dirty="0" smtClean="0"/>
          </a:p>
          <a:p>
            <a:pPr rtl="1">
              <a:buNone/>
            </a:pPr>
            <a:r>
              <a:rPr lang="en-US" b="1" dirty="0" smtClean="0"/>
              <a:t> 1-Short-acting nitrates:</a:t>
            </a:r>
            <a:endParaRPr lang="en-US" dirty="0" smtClean="0"/>
          </a:p>
          <a:p>
            <a:pPr rtl="1">
              <a:buNone/>
            </a:pPr>
            <a:r>
              <a:rPr lang="en-US" dirty="0" smtClean="0"/>
              <a:t>Amyl nitrite (inhalation)</a:t>
            </a:r>
          </a:p>
          <a:p>
            <a:pPr rtl="1">
              <a:buNone/>
            </a:pPr>
            <a:r>
              <a:rPr lang="en-US" dirty="0" smtClean="0"/>
              <a:t>Nitroglycerine (SL)</a:t>
            </a:r>
          </a:p>
          <a:p>
            <a:pPr rtl="1">
              <a:buNone/>
            </a:pPr>
            <a:r>
              <a:rPr lang="en-US" dirty="0" err="1" smtClean="0"/>
              <a:t>Isosorbide</a:t>
            </a:r>
            <a:r>
              <a:rPr lang="en-US" dirty="0" smtClean="0"/>
              <a:t> </a:t>
            </a:r>
            <a:r>
              <a:rPr lang="en-US" dirty="0" err="1" smtClean="0"/>
              <a:t>dinitrate</a:t>
            </a:r>
            <a:r>
              <a:rPr lang="en-US" dirty="0" smtClean="0"/>
              <a:t> (SL)</a:t>
            </a:r>
          </a:p>
          <a:p>
            <a:pPr rtl="1">
              <a:buNone/>
            </a:pPr>
            <a:r>
              <a:rPr lang="en-US" dirty="0" err="1" smtClean="0"/>
              <a:t>i.v</a:t>
            </a:r>
            <a:r>
              <a:rPr lang="en-US" dirty="0" smtClean="0"/>
              <a:t>. nitroglycerin </a:t>
            </a:r>
          </a:p>
          <a:p>
            <a:pPr rtl="1">
              <a:buNone/>
            </a:pPr>
            <a:endParaRPr lang="en-US" b="1" dirty="0" smtClean="0"/>
          </a:p>
          <a:p>
            <a:pPr rtl="1">
              <a:buNone/>
            </a:pPr>
            <a:r>
              <a:rPr lang="en-US" b="1" dirty="0" smtClean="0"/>
              <a:t>2-Intermediate-acting nitrates:</a:t>
            </a:r>
            <a:endParaRPr lang="en-US" dirty="0" smtClean="0"/>
          </a:p>
          <a:p>
            <a:pPr rtl="1">
              <a:buNone/>
            </a:pPr>
            <a:r>
              <a:rPr lang="en-US" dirty="0" err="1" smtClean="0"/>
              <a:t>Isosorbide</a:t>
            </a:r>
            <a:r>
              <a:rPr lang="en-US" dirty="0" smtClean="0"/>
              <a:t> </a:t>
            </a:r>
            <a:r>
              <a:rPr lang="en-US" dirty="0" err="1" smtClean="0"/>
              <a:t>dinitrate</a:t>
            </a:r>
            <a:r>
              <a:rPr lang="en-US" dirty="0" smtClean="0"/>
              <a:t> (Oral)</a:t>
            </a:r>
          </a:p>
          <a:p>
            <a:pPr rtl="1">
              <a:buNone/>
            </a:pPr>
            <a:endParaRPr lang="en-US" b="1" dirty="0" smtClean="0"/>
          </a:p>
          <a:p>
            <a:pPr rtl="1">
              <a:buNone/>
            </a:pPr>
            <a:r>
              <a:rPr lang="en-US" b="1" dirty="0" smtClean="0"/>
              <a:t>3-Long-acting nitrates: </a:t>
            </a:r>
            <a:endParaRPr lang="en-US" dirty="0" smtClean="0"/>
          </a:p>
          <a:p>
            <a:pPr rtl="1">
              <a:buNone/>
            </a:pPr>
            <a:r>
              <a:rPr lang="en-US" dirty="0" err="1" smtClean="0"/>
              <a:t>Isosorbide</a:t>
            </a:r>
            <a:r>
              <a:rPr lang="en-US" dirty="0" smtClean="0"/>
              <a:t> </a:t>
            </a:r>
            <a:r>
              <a:rPr lang="en-US" dirty="0" err="1" smtClean="0"/>
              <a:t>mononitrate</a:t>
            </a:r>
            <a:r>
              <a:rPr lang="en-US" dirty="0" smtClean="0"/>
              <a:t> (Oral)</a:t>
            </a:r>
          </a:p>
          <a:p>
            <a:pPr rtl="1">
              <a:buNone/>
            </a:pPr>
            <a:r>
              <a:rPr lang="en-US" b="1" dirty="0" smtClean="0"/>
              <a:t>4-Transdermal patches</a:t>
            </a:r>
            <a:endParaRPr lang="en-US" dirty="0" smtClean="0"/>
          </a:p>
          <a:p>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rtl="1">
              <a:buNone/>
            </a:pPr>
            <a:r>
              <a:rPr lang="en-US" b="1" u="sng" dirty="0" smtClean="0"/>
              <a:t>Pharmacokinetics:</a:t>
            </a:r>
            <a:endParaRPr lang="en-US" dirty="0" smtClean="0"/>
          </a:p>
          <a:p>
            <a:pPr rtl="1">
              <a:buNone/>
            </a:pPr>
            <a:r>
              <a:rPr lang="en-US" dirty="0" smtClean="0"/>
              <a:t> </a:t>
            </a:r>
          </a:p>
          <a:p>
            <a:pPr rtl="1">
              <a:buNone/>
            </a:pPr>
            <a:r>
              <a:rPr lang="en-US" b="1" dirty="0" smtClean="0"/>
              <a:t>Absorption:</a:t>
            </a:r>
            <a:r>
              <a:rPr lang="en-US" dirty="0" smtClean="0"/>
              <a:t> nitrates are rapidly absorbed from </a:t>
            </a:r>
            <a:r>
              <a:rPr lang="en-US" dirty="0" err="1" smtClean="0"/>
              <a:t>buccal</a:t>
            </a:r>
            <a:r>
              <a:rPr lang="en-US" dirty="0" smtClean="0"/>
              <a:t> membrane, GIT, and bronchioles.</a:t>
            </a:r>
          </a:p>
          <a:p>
            <a:pPr rtl="1">
              <a:buNone/>
            </a:pPr>
            <a:r>
              <a:rPr lang="en-US" b="1" dirty="0" smtClean="0"/>
              <a:t>Metabolism:</a:t>
            </a:r>
            <a:r>
              <a:rPr lang="en-US" dirty="0" smtClean="0"/>
              <a:t> in the liver:</a:t>
            </a:r>
          </a:p>
          <a:p>
            <a:pPr lvl="0">
              <a:buNone/>
            </a:pPr>
            <a:r>
              <a:rPr lang="en-US" b="1" u="dash" dirty="0" smtClean="0"/>
              <a:t>If given oral</a:t>
            </a:r>
            <a:r>
              <a:rPr lang="en-US" b="1" dirty="0" smtClean="0"/>
              <a:t> → extensive first-pass hepatic metabolism (oral bioavailability &lt;10%).</a:t>
            </a:r>
          </a:p>
          <a:p>
            <a:pPr lvl="0">
              <a:buNone/>
            </a:pPr>
            <a:r>
              <a:rPr lang="en-US" b="1" u="dash" dirty="0" smtClean="0"/>
              <a:t>If given sublingual</a:t>
            </a:r>
            <a:r>
              <a:rPr lang="en-US" b="1" dirty="0" smtClean="0"/>
              <a:t> → no first-pass metabolism → high bioavailability.</a:t>
            </a:r>
          </a:p>
          <a:p>
            <a:pPr lvl="0">
              <a:buNone/>
            </a:pPr>
            <a:r>
              <a:rPr lang="en-US" b="1" u="dash" dirty="0" err="1" smtClean="0"/>
              <a:t>Mononitrate</a:t>
            </a:r>
            <a:r>
              <a:rPr lang="en-US" b="1" u="dash" dirty="0" smtClean="0"/>
              <a:t>:</a:t>
            </a:r>
            <a:r>
              <a:rPr lang="en-US" b="1" dirty="0" smtClean="0"/>
              <a:t> has no hepatic metabolism → high bioavailability.</a:t>
            </a:r>
          </a:p>
          <a:p>
            <a:pPr rtl="1">
              <a:buNone/>
            </a:pPr>
            <a:r>
              <a:rPr lang="en-US" b="1" dirty="0" smtClean="0"/>
              <a:t> </a:t>
            </a:r>
            <a:endParaRPr lang="en-US" dirty="0" smtClean="0"/>
          </a:p>
          <a:p>
            <a:pPr>
              <a:buNone/>
            </a:pPr>
            <a:r>
              <a:rPr lang="en-US" b="1" dirty="0" smtClean="0"/>
              <a:t>Excretion:</a:t>
            </a:r>
            <a:r>
              <a:rPr lang="en-US" dirty="0" smtClean="0"/>
              <a:t> via the kidney.</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Dosing</a:t>
            </a:r>
          </a:p>
        </p:txBody>
      </p:sp>
      <p:sp>
        <p:nvSpPr>
          <p:cNvPr id="33795" name="Rectangle 3"/>
          <p:cNvSpPr>
            <a:spLocks noGrp="1" noChangeArrowheads="1"/>
          </p:cNvSpPr>
          <p:nvPr>
            <p:ph type="body" idx="1"/>
          </p:nvPr>
        </p:nvSpPr>
        <p:spPr/>
        <p:txBody>
          <a:bodyPr/>
          <a:lstStyle/>
          <a:p>
            <a:pPr eaLnBrk="1" hangingPunct="1"/>
            <a:r>
              <a:rPr lang="en-US" sz="2600" dirty="0" smtClean="0"/>
              <a:t>Oral dosage is rapidly metabolized in the liver and only small doses reach the systemic circulatory system </a:t>
            </a:r>
          </a:p>
          <a:p>
            <a:pPr eaLnBrk="1" hangingPunct="1"/>
            <a:r>
              <a:rPr lang="en-US" sz="2600" dirty="0" smtClean="0"/>
              <a:t>For more effective absorption drug is given:</a:t>
            </a:r>
          </a:p>
          <a:p>
            <a:pPr lvl="1" eaLnBrk="1" hangingPunct="1"/>
            <a:r>
              <a:rPr lang="en-US" sz="2200" u="sng" dirty="0" smtClean="0"/>
              <a:t>Sublingually</a:t>
            </a:r>
            <a:r>
              <a:rPr lang="en-US" sz="2200" dirty="0" smtClean="0"/>
              <a:t> – under the tongue – </a:t>
            </a:r>
            <a:r>
              <a:rPr lang="en-US" sz="2200" u="sng" dirty="0" smtClean="0"/>
              <a:t>acts in 1 to 3 minutes</a:t>
            </a:r>
            <a:r>
              <a:rPr lang="en-US" sz="2200" dirty="0" smtClean="0"/>
              <a:t> </a:t>
            </a:r>
          </a:p>
          <a:p>
            <a:pPr lvl="1" eaLnBrk="1" hangingPunct="1"/>
            <a:r>
              <a:rPr lang="en-US" sz="2200" dirty="0" smtClean="0"/>
              <a:t>sustained-released tablet</a:t>
            </a:r>
          </a:p>
          <a:p>
            <a:pPr lvl="1" eaLnBrk="1" hangingPunct="1"/>
            <a:r>
              <a:rPr lang="en-US" sz="2200" dirty="0" smtClean="0"/>
              <a:t>Transdermal ointments – applied on hairless area on back, chest or upper arm</a:t>
            </a:r>
          </a:p>
          <a:p>
            <a:pPr lvl="1" eaLnBrk="1" hangingPunct="1"/>
            <a:r>
              <a:rPr lang="en-US" sz="2200" dirty="0" smtClean="0"/>
              <a:t>Patches –  takes 40 minutes to an hour to start working</a:t>
            </a:r>
          </a:p>
          <a:p>
            <a:pPr lvl="1" eaLnBrk="1" hangingPunct="1">
              <a:buFont typeface="Wingdings" pitchFamily="2" charset="2"/>
              <a:buNone/>
            </a:pPr>
            <a:endParaRPr lang="en-US" sz="2200" dirty="0" smtClean="0"/>
          </a:p>
          <a:p>
            <a:pPr lvl="1" eaLnBrk="1" hangingPunct="1">
              <a:buFont typeface="Wingdings" pitchFamily="2" charset="2"/>
              <a:buNone/>
            </a:pPr>
            <a:endParaRPr lang="en-US" sz="2200" dirty="0" smtClean="0"/>
          </a:p>
        </p:txBody>
      </p:sp>
    </p:spTree>
    <p:extLst>
      <p:ext uri="{BB962C8B-B14F-4D97-AF65-F5344CB8AC3E}">
        <p14:creationId xmlns:p14="http://schemas.microsoft.com/office/powerpoint/2010/main" val="3963461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Sublingual Administration</a:t>
            </a:r>
          </a:p>
        </p:txBody>
      </p:sp>
      <p:sp>
        <p:nvSpPr>
          <p:cNvPr id="35843" name="Rectangle 3"/>
          <p:cNvSpPr>
            <a:spLocks noGrp="1" noChangeArrowheads="1"/>
          </p:cNvSpPr>
          <p:nvPr>
            <p:ph type="body" idx="1"/>
          </p:nvPr>
        </p:nvSpPr>
        <p:spPr/>
        <p:txBody>
          <a:bodyPr/>
          <a:lstStyle/>
          <a:p>
            <a:pPr eaLnBrk="1" hangingPunct="1"/>
            <a:r>
              <a:rPr lang="en-US" dirty="0" smtClean="0"/>
              <a:t>Tablet should be held under tongue until dissolved. Avoid eating, drinking, or smoking until tablet is dissolved.</a:t>
            </a:r>
          </a:p>
          <a:p>
            <a:pPr eaLnBrk="1" hangingPunct="1"/>
            <a:r>
              <a:rPr lang="en-US" dirty="0" smtClean="0"/>
              <a:t>Acute </a:t>
            </a:r>
            <a:r>
              <a:rPr lang="en-US" dirty="0" err="1" smtClean="0"/>
              <a:t>anginal</a:t>
            </a:r>
            <a:r>
              <a:rPr lang="en-US" dirty="0" smtClean="0"/>
              <a:t> attacks: </a:t>
            </a:r>
          </a:p>
          <a:p>
            <a:pPr lvl="1" eaLnBrk="1" hangingPunct="1"/>
            <a:r>
              <a:rPr lang="en-US" dirty="0" smtClean="0"/>
              <a:t>Advise patient to sit down.</a:t>
            </a:r>
          </a:p>
          <a:p>
            <a:pPr lvl="1" eaLnBrk="1" hangingPunct="1"/>
            <a:r>
              <a:rPr lang="en-US" dirty="0" smtClean="0"/>
              <a:t>Relief should occur in </a:t>
            </a:r>
            <a:r>
              <a:rPr lang="en-US" u="sng" dirty="0" smtClean="0"/>
              <a:t>1 to 3 minutes</a:t>
            </a:r>
          </a:p>
          <a:p>
            <a:pPr lvl="1" eaLnBrk="1" hangingPunct="1"/>
            <a:r>
              <a:rPr lang="en-US" u="sng" dirty="0" smtClean="0"/>
              <a:t>May be repeated every 5 minutes</a:t>
            </a:r>
            <a:r>
              <a:rPr lang="en-US" dirty="0" smtClean="0"/>
              <a:t> for 3 doses.</a:t>
            </a:r>
          </a:p>
          <a:p>
            <a:pPr lvl="1" eaLnBrk="1" hangingPunct="1"/>
            <a:r>
              <a:rPr lang="en-US" dirty="0" smtClean="0"/>
              <a:t>If no relief ……………………..?...........................</a:t>
            </a:r>
          </a:p>
        </p:txBody>
      </p:sp>
    </p:spTree>
    <p:extLst>
      <p:ext uri="{BB962C8B-B14F-4D97-AF65-F5344CB8AC3E}">
        <p14:creationId xmlns:p14="http://schemas.microsoft.com/office/powerpoint/2010/main" val="3378548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Sustained Released Tablet</a:t>
            </a:r>
          </a:p>
        </p:txBody>
      </p:sp>
      <p:sp>
        <p:nvSpPr>
          <p:cNvPr id="37891" name="Rectangle 3"/>
          <p:cNvSpPr>
            <a:spLocks noGrp="1" noChangeArrowheads="1"/>
          </p:cNvSpPr>
          <p:nvPr>
            <p:ph type="body" idx="1"/>
          </p:nvPr>
        </p:nvSpPr>
        <p:spPr/>
        <p:txBody>
          <a:bodyPr/>
          <a:lstStyle/>
          <a:p>
            <a:pPr eaLnBrk="1" hangingPunct="1"/>
            <a:r>
              <a:rPr lang="en-US" dirty="0" smtClean="0"/>
              <a:t>Administer dose 1 hour before or 2 hours after meal with a full glass of water for faster absorption</a:t>
            </a:r>
            <a:r>
              <a:rPr lang="en-US" dirty="0" smtClean="0"/>
              <a:t>.</a:t>
            </a:r>
            <a:endParaRPr lang="en-US" dirty="0" smtClean="0"/>
          </a:p>
        </p:txBody>
      </p:sp>
    </p:spTree>
    <p:extLst>
      <p:ext uri="{BB962C8B-B14F-4D97-AF65-F5344CB8AC3E}">
        <p14:creationId xmlns:p14="http://schemas.microsoft.com/office/powerpoint/2010/main" val="3495993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Nitroglycerine Patch</a:t>
            </a:r>
          </a:p>
        </p:txBody>
      </p:sp>
      <p:pic>
        <p:nvPicPr>
          <p:cNvPr id="38915" name="Picture 3" descr="nitr004b"/>
          <p:cNvPicPr>
            <a:picLocks noChangeAspect="1" noChangeArrowheads="1"/>
          </p:cNvPicPr>
          <p:nvPr/>
        </p:nvPicPr>
        <p:blipFill>
          <a:blip r:embed="rId2"/>
          <a:srcRect/>
          <a:stretch>
            <a:fillRect/>
          </a:stretch>
        </p:blipFill>
        <p:spPr bwMode="auto">
          <a:xfrm>
            <a:off x="179512" y="1408113"/>
            <a:ext cx="8424936" cy="4829199"/>
          </a:xfrm>
          <a:prstGeom prst="rect">
            <a:avLst/>
          </a:prstGeom>
          <a:noFill/>
          <a:ln w="9525">
            <a:noFill/>
            <a:miter lim="800000"/>
            <a:headEnd/>
            <a:tailEnd/>
          </a:ln>
        </p:spPr>
      </p:pic>
    </p:spTree>
    <p:extLst>
      <p:ext uri="{BB962C8B-B14F-4D97-AF65-F5344CB8AC3E}">
        <p14:creationId xmlns:p14="http://schemas.microsoft.com/office/powerpoint/2010/main" val="196900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rtl="1">
              <a:buNone/>
            </a:pPr>
            <a:r>
              <a:rPr lang="en-US" b="1" u="sng" dirty="0" smtClean="0"/>
              <a:t>Ischemic heart disease (IHD) includes:</a:t>
            </a:r>
            <a:endParaRPr lang="en-US" dirty="0" smtClean="0"/>
          </a:p>
          <a:p>
            <a:pPr rtl="1">
              <a:buNone/>
            </a:pPr>
            <a:r>
              <a:rPr lang="en-US" b="1" dirty="0" smtClean="0"/>
              <a:t> </a:t>
            </a:r>
            <a:endParaRPr lang="en-US" dirty="0" smtClean="0"/>
          </a:p>
          <a:p>
            <a:pPr lvl="0">
              <a:buNone/>
            </a:pPr>
            <a:r>
              <a:rPr lang="en-US" b="1" dirty="0" smtClean="0"/>
              <a:t>Angina pectoris:</a:t>
            </a:r>
            <a:r>
              <a:rPr lang="en-US" dirty="0" smtClean="0"/>
              <a:t> there is myocardial ischemia but the myocardium is still free and the condition is correctable.</a:t>
            </a:r>
          </a:p>
          <a:p>
            <a:pPr lvl="0">
              <a:buNone/>
            </a:pPr>
            <a:r>
              <a:rPr lang="en-US" b="1" dirty="0" smtClean="0"/>
              <a:t>Myocardial infarction (MI):</a:t>
            </a:r>
            <a:r>
              <a:rPr lang="en-US" dirty="0" smtClean="0"/>
              <a:t> sudden persistent cessation of blood flow to certain area of the myocardium leading to irreversible </a:t>
            </a:r>
            <a:r>
              <a:rPr lang="en-US" dirty="0" err="1" smtClean="0"/>
              <a:t>coagulative</a:t>
            </a:r>
            <a:r>
              <a:rPr lang="en-US" dirty="0" smtClean="0"/>
              <a:t> necrosis.</a:t>
            </a:r>
          </a:p>
          <a:p>
            <a:endParaRPr lang="ar-E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Nitroglycerin Patch</a:t>
            </a:r>
          </a:p>
        </p:txBody>
      </p:sp>
      <p:sp>
        <p:nvSpPr>
          <p:cNvPr id="39939" name="Rectangle 3"/>
          <p:cNvSpPr>
            <a:spLocks noGrp="1" noChangeArrowheads="1"/>
          </p:cNvSpPr>
          <p:nvPr>
            <p:ph type="body" idx="1"/>
          </p:nvPr>
        </p:nvSpPr>
        <p:spPr/>
        <p:txBody>
          <a:bodyPr/>
          <a:lstStyle/>
          <a:p>
            <a:pPr eaLnBrk="1" hangingPunct="1"/>
            <a:r>
              <a:rPr lang="en-US" dirty="0" smtClean="0"/>
              <a:t>Place the patch on a hairless area of chest or upper arm each day.</a:t>
            </a:r>
          </a:p>
          <a:p>
            <a:pPr eaLnBrk="1" hangingPunct="1"/>
            <a:r>
              <a:rPr lang="en-US" dirty="0" smtClean="0"/>
              <a:t>Move patch to a different place on your body each day to prevent skin irritation.</a:t>
            </a:r>
          </a:p>
          <a:p>
            <a:pPr eaLnBrk="1" hangingPunct="1"/>
            <a:r>
              <a:rPr lang="en-US" u="sng" dirty="0" smtClean="0"/>
              <a:t>Remove the patch for 8 to 12 hours each night </a:t>
            </a:r>
            <a:r>
              <a:rPr lang="en-US" dirty="0" smtClean="0"/>
              <a:t>and put on a fresh patch each day.</a:t>
            </a:r>
          </a:p>
          <a:p>
            <a:pPr eaLnBrk="1" hangingPunct="1"/>
            <a:r>
              <a:rPr lang="en-US" dirty="0" smtClean="0"/>
              <a:t>Do not leave on all the time</a:t>
            </a:r>
            <a:r>
              <a:rPr lang="en-US" dirty="0" smtClean="0"/>
              <a:t>.</a:t>
            </a:r>
            <a:endParaRPr lang="en-US" dirty="0" smtClean="0"/>
          </a:p>
        </p:txBody>
      </p:sp>
    </p:spTree>
    <p:extLst>
      <p:ext uri="{BB962C8B-B14F-4D97-AF65-F5344CB8AC3E}">
        <p14:creationId xmlns:p14="http://schemas.microsoft.com/office/powerpoint/2010/main" val="462384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Nitroglycerine Ointment</a:t>
            </a:r>
          </a:p>
        </p:txBody>
      </p:sp>
      <p:pic>
        <p:nvPicPr>
          <p:cNvPr id="40963" name="Picture 3" descr="nibi002t"/>
          <p:cNvPicPr>
            <a:picLocks noChangeAspect="1" noChangeArrowheads="1"/>
          </p:cNvPicPr>
          <p:nvPr/>
        </p:nvPicPr>
        <p:blipFill>
          <a:blip r:embed="rId2"/>
          <a:srcRect/>
          <a:stretch>
            <a:fillRect/>
          </a:stretch>
        </p:blipFill>
        <p:spPr bwMode="auto">
          <a:xfrm>
            <a:off x="1447800" y="1620838"/>
            <a:ext cx="5715000" cy="3989387"/>
          </a:xfrm>
          <a:prstGeom prst="rect">
            <a:avLst/>
          </a:prstGeom>
          <a:noFill/>
          <a:ln w="9525">
            <a:noFill/>
            <a:miter lim="800000"/>
            <a:headEnd/>
            <a:tailEnd/>
          </a:ln>
        </p:spPr>
      </p:pic>
    </p:spTree>
    <p:extLst>
      <p:ext uri="{BB962C8B-B14F-4D97-AF65-F5344CB8AC3E}">
        <p14:creationId xmlns:p14="http://schemas.microsoft.com/office/powerpoint/2010/main" val="1860226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Nitroglycerine Ointment</a:t>
            </a:r>
          </a:p>
        </p:txBody>
      </p:sp>
      <p:sp>
        <p:nvSpPr>
          <p:cNvPr id="41987" name="Rectangle 3"/>
          <p:cNvSpPr>
            <a:spLocks noGrp="1" noChangeArrowheads="1"/>
          </p:cNvSpPr>
          <p:nvPr>
            <p:ph type="body" idx="1"/>
          </p:nvPr>
        </p:nvSpPr>
        <p:spPr/>
        <p:txBody>
          <a:bodyPr/>
          <a:lstStyle/>
          <a:p>
            <a:pPr eaLnBrk="1" hangingPunct="1"/>
            <a:r>
              <a:rPr lang="en-US" sz="2600" smtClean="0"/>
              <a:t>Comes with paper with a ruled line for measuring the dose</a:t>
            </a:r>
          </a:p>
          <a:p>
            <a:pPr eaLnBrk="1" hangingPunct="1"/>
            <a:r>
              <a:rPr lang="en-US" sz="2600" smtClean="0"/>
              <a:t>Squeeze ointment onto the paper, carefully measuring the amount specified on the prescription label</a:t>
            </a:r>
          </a:p>
          <a:p>
            <a:pPr eaLnBrk="1" hangingPunct="1"/>
            <a:r>
              <a:rPr lang="en-US" sz="2600" smtClean="0"/>
              <a:t>Use the paper to spread ointment in a thin layer on a hair-free area of skin (2 by 3 inches)</a:t>
            </a:r>
          </a:p>
          <a:p>
            <a:pPr eaLnBrk="1" hangingPunct="1"/>
            <a:r>
              <a:rPr lang="en-US" sz="2600" smtClean="0"/>
              <a:t>Keep paper in place with bandage or tape</a:t>
            </a:r>
          </a:p>
          <a:p>
            <a:pPr eaLnBrk="1" hangingPunct="1"/>
            <a:r>
              <a:rPr lang="en-US" sz="2600" smtClean="0"/>
              <a:t>Ointment is applied three or four times a day</a:t>
            </a:r>
          </a:p>
        </p:txBody>
      </p:sp>
    </p:spTree>
    <p:extLst>
      <p:ext uri="{BB962C8B-B14F-4D97-AF65-F5344CB8AC3E}">
        <p14:creationId xmlns:p14="http://schemas.microsoft.com/office/powerpoint/2010/main" val="3920276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rtl="1">
              <a:buNone/>
            </a:pPr>
            <a:r>
              <a:rPr lang="en-US" b="1" u="sng" dirty="0" smtClean="0"/>
              <a:t>Mechanism of action:</a:t>
            </a:r>
            <a:endParaRPr lang="en-US" dirty="0" smtClean="0"/>
          </a:p>
          <a:p>
            <a:pPr rtl="1">
              <a:buNone/>
            </a:pPr>
            <a:r>
              <a:rPr lang="en-US" b="1" dirty="0" smtClean="0"/>
              <a:t> </a:t>
            </a:r>
            <a:endParaRPr lang="en-US" dirty="0" smtClean="0"/>
          </a:p>
          <a:p>
            <a:pPr lvl="0">
              <a:buNone/>
            </a:pPr>
            <a:r>
              <a:rPr lang="en-US" dirty="0" smtClean="0"/>
              <a:t>Nitrates cause liberation of the free radical</a:t>
            </a:r>
            <a:r>
              <a:rPr lang="en-US" b="1" dirty="0" smtClean="0"/>
              <a:t> nitric oxide (NO)</a:t>
            </a:r>
            <a:r>
              <a:rPr lang="en-US" dirty="0" smtClean="0"/>
              <a:t> which is identical to the endothelial derived relaxing factor (EDRF) → ↑ </a:t>
            </a:r>
            <a:r>
              <a:rPr lang="en-US" dirty="0" err="1" smtClean="0"/>
              <a:t>cGMP</a:t>
            </a:r>
            <a:r>
              <a:rPr lang="en-US" dirty="0" smtClean="0"/>
              <a:t> → ↓ Ca</a:t>
            </a:r>
            <a:r>
              <a:rPr lang="en-US" baseline="30000" dirty="0" smtClean="0"/>
              <a:t>2+</a:t>
            </a:r>
            <a:r>
              <a:rPr lang="en-US" dirty="0" smtClean="0"/>
              <a:t> influx into the vascular </a:t>
            </a:r>
            <a:r>
              <a:rPr lang="en-US" dirty="0" err="1" smtClean="0"/>
              <a:t>sm</a:t>
            </a:r>
            <a:r>
              <a:rPr lang="en-US" dirty="0" smtClean="0"/>
              <a:t> ms → VD (</a:t>
            </a:r>
            <a:r>
              <a:rPr lang="en-US" u="dotted" dirty="0" smtClean="0"/>
              <a:t>more on the veins</a:t>
            </a:r>
            <a:r>
              <a:rPr lang="en-US" dirty="0" smtClean="0"/>
              <a:t>).</a:t>
            </a:r>
          </a:p>
          <a:p>
            <a:pPr lvl="0">
              <a:buNone/>
            </a:pPr>
            <a:r>
              <a:rPr lang="en-US" dirty="0" smtClean="0"/>
              <a:t>They also ↑ formation of PGE</a:t>
            </a:r>
            <a:r>
              <a:rPr lang="en-US" baseline="-25000" dirty="0" smtClean="0"/>
              <a:t>2</a:t>
            </a:r>
            <a:r>
              <a:rPr lang="en-US" dirty="0" smtClean="0"/>
              <a:t> and PGI</a:t>
            </a:r>
            <a:r>
              <a:rPr lang="en-US" baseline="-25000" dirty="0" smtClean="0"/>
              <a:t>2</a:t>
            </a:r>
            <a:r>
              <a:rPr lang="en-US" dirty="0" smtClean="0"/>
              <a:t> → VD.</a:t>
            </a:r>
          </a:p>
          <a:p>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8928992" cy="6858000"/>
          </a:xfrm>
        </p:spPr>
        <p:txBody>
          <a:bodyPr>
            <a:normAutofit fontScale="92500"/>
          </a:bodyPr>
          <a:lstStyle/>
          <a:p>
            <a:pPr rtl="1">
              <a:buNone/>
            </a:pPr>
            <a:r>
              <a:rPr lang="en-US" b="1" u="sng" dirty="0" smtClean="0"/>
              <a:t>Pharmacological effects:</a:t>
            </a:r>
            <a:endParaRPr lang="en-US" sz="2400" dirty="0" smtClean="0"/>
          </a:p>
          <a:p>
            <a:pPr lvl="0">
              <a:buNone/>
            </a:pPr>
            <a:r>
              <a:rPr lang="en-US" b="1" dirty="0" smtClean="0"/>
              <a:t>CVS:</a:t>
            </a:r>
            <a:endParaRPr lang="en-US" sz="2400" dirty="0" smtClean="0"/>
          </a:p>
          <a:p>
            <a:pPr rtl="1">
              <a:buNone/>
            </a:pPr>
            <a:r>
              <a:rPr lang="en-US" u="sng" dirty="0" smtClean="0"/>
              <a:t>Blood vessels:</a:t>
            </a:r>
            <a:endParaRPr lang="en-US" sz="2400" dirty="0" smtClean="0"/>
          </a:p>
          <a:p>
            <a:pPr lvl="1">
              <a:buNone/>
            </a:pPr>
            <a:r>
              <a:rPr lang="en-US" dirty="0" smtClean="0"/>
              <a:t>VD of the venous (and to lesser extent to the arterial) side leading to ↓ preload .</a:t>
            </a:r>
            <a:endParaRPr lang="en-US" sz="2000" dirty="0" smtClean="0"/>
          </a:p>
          <a:p>
            <a:pPr lvl="1">
              <a:buNone/>
            </a:pPr>
            <a:r>
              <a:rPr lang="en-US" dirty="0" smtClean="0"/>
              <a:t>VD of coronary arteries leading to increased coronary blood flow.</a:t>
            </a:r>
            <a:endParaRPr lang="en-US" sz="2000" dirty="0" smtClean="0"/>
          </a:p>
          <a:p>
            <a:pPr lvl="1">
              <a:buNone/>
            </a:pPr>
            <a:r>
              <a:rPr lang="en-US" dirty="0" smtClean="0"/>
              <a:t>VD of the arteries in the face and neck leading to </a:t>
            </a:r>
            <a:r>
              <a:rPr lang="en-US" i="1" dirty="0" smtClean="0"/>
              <a:t>flushing.</a:t>
            </a:r>
            <a:endParaRPr lang="en-US" sz="2000" dirty="0" smtClean="0"/>
          </a:p>
          <a:p>
            <a:pPr lvl="1">
              <a:buNone/>
            </a:pPr>
            <a:r>
              <a:rPr lang="en-US" dirty="0" smtClean="0"/>
              <a:t>VD of </a:t>
            </a:r>
            <a:r>
              <a:rPr lang="en-US" dirty="0" err="1" smtClean="0"/>
              <a:t>meningeal</a:t>
            </a:r>
            <a:r>
              <a:rPr lang="en-US" dirty="0" smtClean="0"/>
              <a:t> arteries leading to </a:t>
            </a:r>
            <a:r>
              <a:rPr lang="en-US" i="1" dirty="0" smtClean="0"/>
              <a:t>throbbing headache</a:t>
            </a:r>
            <a:r>
              <a:rPr lang="en-US" dirty="0" smtClean="0"/>
              <a:t>.</a:t>
            </a:r>
            <a:endParaRPr lang="en-US" sz="2000" dirty="0" smtClean="0"/>
          </a:p>
          <a:p>
            <a:pPr rtl="1">
              <a:buNone/>
            </a:pPr>
            <a:r>
              <a:rPr lang="en-US" sz="800" dirty="0" smtClean="0"/>
              <a:t> </a:t>
            </a:r>
            <a:endParaRPr lang="en-US" sz="4800" dirty="0" smtClean="0"/>
          </a:p>
          <a:p>
            <a:pPr rtl="1">
              <a:buNone/>
            </a:pPr>
            <a:endParaRPr lang="en-US" u="sng" dirty="0" smtClean="0"/>
          </a:p>
          <a:p>
            <a:pPr rtl="1">
              <a:buNone/>
            </a:pPr>
            <a:r>
              <a:rPr lang="en-US" u="sng" dirty="0" smtClean="0"/>
              <a:t>Heart: </a:t>
            </a:r>
            <a:r>
              <a:rPr lang="en-US" dirty="0" smtClean="0"/>
              <a:t>Reflex tachycardia (in high dose) 2ry to ↓ BP.</a:t>
            </a:r>
            <a:endParaRPr lang="en-US" sz="2400" dirty="0" smtClean="0"/>
          </a:p>
          <a:p>
            <a:pPr>
              <a:buNone/>
            </a:pPr>
            <a:endParaRPr lang="en-US" u="sng" dirty="0" smtClean="0"/>
          </a:p>
          <a:p>
            <a:pPr>
              <a:buNone/>
            </a:pPr>
            <a:r>
              <a:rPr lang="en-US" u="sng" dirty="0" smtClean="0"/>
              <a:t>BP:</a:t>
            </a:r>
            <a:r>
              <a:rPr lang="en-US" dirty="0" smtClean="0"/>
              <a:t>  High doses cause ↓ in both systolic and diastolic BP.</a:t>
            </a:r>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lvl="0">
              <a:buNone/>
            </a:pPr>
            <a:r>
              <a:rPr lang="en-US" b="1" dirty="0" smtClean="0"/>
              <a:t>Smooth ms: </a:t>
            </a:r>
            <a:r>
              <a:rPr lang="en-US" u="sng" dirty="0" smtClean="0"/>
              <a:t>relaxation</a:t>
            </a:r>
            <a:r>
              <a:rPr lang="en-US" dirty="0" smtClean="0"/>
              <a:t> of bronchial, GIT, uterine, and </a:t>
            </a:r>
            <a:r>
              <a:rPr lang="en-US" dirty="0" err="1" smtClean="0"/>
              <a:t>biliary</a:t>
            </a:r>
            <a:r>
              <a:rPr lang="en-US" dirty="0" smtClean="0"/>
              <a:t> </a:t>
            </a:r>
            <a:r>
              <a:rPr lang="en-US" dirty="0" err="1" smtClean="0"/>
              <a:t>sm</a:t>
            </a:r>
            <a:r>
              <a:rPr lang="en-US" dirty="0" smtClean="0"/>
              <a:t> </a:t>
            </a:r>
            <a:r>
              <a:rPr lang="en-US" dirty="0" err="1" smtClean="0"/>
              <a:t>ms.</a:t>
            </a:r>
            <a:endParaRPr lang="en-US" dirty="0" smtClean="0"/>
          </a:p>
          <a:p>
            <a:pPr rtl="1">
              <a:buNone/>
            </a:pPr>
            <a:r>
              <a:rPr lang="en-US" dirty="0" smtClean="0"/>
              <a:t> </a:t>
            </a:r>
          </a:p>
          <a:p>
            <a:pPr lvl="0">
              <a:buNone/>
            </a:pPr>
            <a:r>
              <a:rPr lang="en-US" b="1" dirty="0" smtClean="0"/>
              <a:t>Respiration: </a:t>
            </a:r>
            <a:r>
              <a:rPr lang="en-US" u="sng" dirty="0" smtClean="0"/>
              <a:t>reflex </a:t>
            </a:r>
            <a:r>
              <a:rPr lang="en-US" u="sng" dirty="0" err="1" smtClean="0"/>
              <a:t>tachypnea</a:t>
            </a:r>
            <a:r>
              <a:rPr lang="en-US" dirty="0" smtClean="0"/>
              <a:t> (↑ </a:t>
            </a:r>
            <a:r>
              <a:rPr lang="en-US" dirty="0" err="1" smtClean="0"/>
              <a:t>resp</a:t>
            </a:r>
            <a:r>
              <a:rPr lang="en-US" dirty="0" smtClean="0"/>
              <a:t> rate) due to hypotension.</a:t>
            </a:r>
          </a:p>
          <a:p>
            <a:pPr rtl="1">
              <a:buNone/>
            </a:pPr>
            <a:r>
              <a:rPr lang="en-US" dirty="0" smtClean="0"/>
              <a:t> </a:t>
            </a:r>
          </a:p>
          <a:p>
            <a:pPr lvl="0">
              <a:buNone/>
            </a:pPr>
            <a:r>
              <a:rPr lang="en-US" b="1" dirty="0" smtClean="0"/>
              <a:t>Blood:</a:t>
            </a:r>
            <a:r>
              <a:rPr lang="en-US" dirty="0" smtClean="0"/>
              <a:t> </a:t>
            </a:r>
            <a:r>
              <a:rPr lang="en-US" u="sng" dirty="0" err="1" smtClean="0"/>
              <a:t>Methemoglobinemia</a:t>
            </a:r>
            <a:r>
              <a:rPr lang="en-US" dirty="0" smtClean="0"/>
              <a:t> in high doses due to oxidation of </a:t>
            </a:r>
            <a:r>
              <a:rPr lang="en-US" dirty="0" err="1" smtClean="0"/>
              <a:t>Hb</a:t>
            </a:r>
            <a:r>
              <a:rPr lang="en-US" dirty="0" smtClean="0"/>
              <a:t> into met-</a:t>
            </a:r>
            <a:r>
              <a:rPr lang="en-US" dirty="0" err="1" smtClean="0"/>
              <a:t>Hb</a:t>
            </a:r>
            <a:r>
              <a:rPr lang="en-US"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41368"/>
          </a:xfrm>
        </p:spPr>
        <p:txBody>
          <a:bodyPr>
            <a:normAutofit fontScale="85000" lnSpcReduction="10000"/>
          </a:bodyPr>
          <a:lstStyle/>
          <a:p>
            <a:pPr rtl="1">
              <a:buNone/>
            </a:pPr>
            <a:r>
              <a:rPr lang="en-US" b="1" u="sng" dirty="0" smtClean="0"/>
              <a:t>Therapeutic uses:</a:t>
            </a:r>
            <a:endParaRPr lang="en-US" dirty="0" smtClean="0"/>
          </a:p>
          <a:p>
            <a:pPr lvl="0">
              <a:buNone/>
            </a:pPr>
            <a:r>
              <a:rPr lang="en-US" b="1" u="sng" dirty="0" smtClean="0"/>
              <a:t>1-Angina pectoris:</a:t>
            </a:r>
            <a:endParaRPr lang="en-US" dirty="0" smtClean="0"/>
          </a:p>
          <a:p>
            <a:pPr rtl="1">
              <a:buNone/>
            </a:pPr>
            <a:r>
              <a:rPr lang="en-US" dirty="0" smtClean="0"/>
              <a:t> </a:t>
            </a:r>
          </a:p>
          <a:p>
            <a:pPr rtl="1">
              <a:buNone/>
            </a:pPr>
            <a:r>
              <a:rPr lang="en-US" dirty="0" smtClean="0"/>
              <a:t>Nitrates are used for treatment of all types of angina both for relieving the </a:t>
            </a:r>
            <a:r>
              <a:rPr lang="en-US" u="sng" dirty="0" smtClean="0"/>
              <a:t>acute attack</a:t>
            </a:r>
            <a:r>
              <a:rPr lang="en-US" dirty="0" smtClean="0"/>
              <a:t> and for </a:t>
            </a:r>
            <a:r>
              <a:rPr lang="en-US" u="sng" dirty="0" smtClean="0"/>
              <a:t>prophylaxis</a:t>
            </a:r>
            <a:r>
              <a:rPr lang="en-US" dirty="0" smtClean="0"/>
              <a:t>. </a:t>
            </a:r>
          </a:p>
          <a:p>
            <a:pPr rtl="1">
              <a:buNone/>
            </a:pPr>
            <a:r>
              <a:rPr lang="en-US" u="sng" dirty="0" smtClean="0"/>
              <a:t>These effects will lead to:</a:t>
            </a:r>
            <a:endParaRPr lang="en-US" dirty="0" smtClean="0"/>
          </a:p>
          <a:p>
            <a:pPr rtl="1">
              <a:buNone/>
            </a:pPr>
            <a:r>
              <a:rPr lang="en-US" dirty="0" smtClean="0"/>
              <a:t> </a:t>
            </a:r>
          </a:p>
          <a:p>
            <a:pPr lvl="0">
              <a:buNone/>
            </a:pPr>
            <a:r>
              <a:rPr lang="en-US" u="sng" dirty="0" smtClean="0"/>
              <a:t>1-Reduction of myocardial O</a:t>
            </a:r>
            <a:r>
              <a:rPr lang="en-US" u="sng" baseline="-25000" dirty="0" smtClean="0"/>
              <a:t>2</a:t>
            </a:r>
            <a:r>
              <a:rPr lang="en-US" u="sng" dirty="0" smtClean="0"/>
              <a:t> demand through:</a:t>
            </a:r>
            <a:endParaRPr lang="en-US" dirty="0" smtClean="0"/>
          </a:p>
          <a:p>
            <a:pPr lvl="0">
              <a:buNone/>
            </a:pPr>
            <a:r>
              <a:rPr lang="en-US" dirty="0" err="1" smtClean="0"/>
              <a:t>Venodilatation</a:t>
            </a:r>
            <a:r>
              <a:rPr lang="en-US" dirty="0" smtClean="0"/>
              <a:t> → ↓ venous return (preload) .</a:t>
            </a:r>
          </a:p>
          <a:p>
            <a:pPr lvl="0">
              <a:buNone/>
            </a:pPr>
            <a:r>
              <a:rPr lang="en-US" b="1" dirty="0" err="1" smtClean="0"/>
              <a:t>Arteriolodilatation</a:t>
            </a:r>
            <a:r>
              <a:rPr lang="en-US" b="1" dirty="0" smtClean="0"/>
              <a:t> → ↓ peripheral resistance (</a:t>
            </a:r>
            <a:r>
              <a:rPr lang="en-US" b="1" dirty="0" err="1" smtClean="0"/>
              <a:t>afterload</a:t>
            </a:r>
            <a:r>
              <a:rPr lang="en-US" b="1" dirty="0" smtClean="0"/>
              <a:t>).</a:t>
            </a:r>
          </a:p>
          <a:p>
            <a:pPr>
              <a:buNone/>
            </a:pPr>
            <a:r>
              <a:rPr lang="en-US" b="1" dirty="0" smtClean="0"/>
              <a:t> </a:t>
            </a:r>
          </a:p>
          <a:p>
            <a:pPr lvl="0">
              <a:buNone/>
            </a:pPr>
            <a:r>
              <a:rPr lang="en-US" u="sng" dirty="0" smtClean="0"/>
              <a:t>2-Enhancement of myocardial perfusion through:</a:t>
            </a:r>
            <a:endParaRPr lang="en-US" dirty="0" smtClean="0"/>
          </a:p>
          <a:p>
            <a:pPr lvl="0">
              <a:buNone/>
            </a:pPr>
            <a:r>
              <a:rPr lang="en-US" b="1" dirty="0" smtClean="0"/>
              <a:t>Coronary VD. </a:t>
            </a:r>
          </a:p>
          <a:p>
            <a:pPr lvl="0">
              <a:buNone/>
            </a:pPr>
            <a:r>
              <a:rPr lang="en-US" b="1" dirty="0" smtClean="0"/>
              <a:t>Redistribution of blood from large </a:t>
            </a:r>
            <a:r>
              <a:rPr lang="en-US" b="1" dirty="0" err="1" smtClean="0"/>
              <a:t>epicordial</a:t>
            </a:r>
            <a:r>
              <a:rPr lang="en-US" b="1" dirty="0" smtClean="0"/>
              <a:t> vessels to ischemic </a:t>
            </a:r>
            <a:r>
              <a:rPr lang="en-US" b="1" dirty="0" err="1" smtClean="0"/>
              <a:t>subendo-cardial</a:t>
            </a:r>
            <a:r>
              <a:rPr lang="en-US" b="1" dirty="0" smtClean="0"/>
              <a:t> vessels.</a:t>
            </a:r>
          </a:p>
          <a:p>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lvl="0">
              <a:buNone/>
            </a:pPr>
            <a:r>
              <a:rPr lang="en-US" b="1" dirty="0" smtClean="0"/>
              <a:t>2-Myocardial infarction:</a:t>
            </a:r>
            <a:r>
              <a:rPr lang="en-US" dirty="0" smtClean="0"/>
              <a:t> to ↓ the area of myocardial damage.</a:t>
            </a:r>
          </a:p>
          <a:p>
            <a:pPr rtl="1">
              <a:buNone/>
            </a:pPr>
            <a:r>
              <a:rPr lang="en-US" dirty="0" smtClean="0"/>
              <a:t> </a:t>
            </a:r>
          </a:p>
          <a:p>
            <a:pPr lvl="0">
              <a:buNone/>
            </a:pPr>
            <a:r>
              <a:rPr lang="en-US" b="1" dirty="0" smtClean="0"/>
              <a:t>3-Acute heart failure:</a:t>
            </a:r>
            <a:r>
              <a:rPr lang="en-US" dirty="0" smtClean="0"/>
              <a:t> to ↓ preload and </a:t>
            </a:r>
            <a:r>
              <a:rPr lang="en-US" dirty="0" err="1" smtClean="0"/>
              <a:t>afterload</a:t>
            </a:r>
            <a:r>
              <a:rPr lang="en-US" dirty="0" smtClean="0"/>
              <a:t>.</a:t>
            </a:r>
          </a:p>
          <a:p>
            <a:pPr rtl="1">
              <a:buNone/>
            </a:pPr>
            <a:r>
              <a:rPr lang="en-US" dirty="0" smtClean="0"/>
              <a:t> </a:t>
            </a:r>
          </a:p>
          <a:p>
            <a:pPr lvl="0">
              <a:buNone/>
            </a:pPr>
            <a:r>
              <a:rPr lang="en-US" b="1" dirty="0" smtClean="0"/>
              <a:t>4-Treatment of cyanide poisoning: </a:t>
            </a:r>
            <a:endParaRPr lang="en-US" dirty="0" smtClean="0"/>
          </a:p>
          <a:p>
            <a:pPr rtl="1">
              <a:buNone/>
            </a:pPr>
            <a:r>
              <a:rPr lang="en-US" dirty="0" smtClean="0"/>
              <a:t>cyanide has high affinity for </a:t>
            </a:r>
            <a:r>
              <a:rPr lang="en-US" dirty="0" err="1" smtClean="0"/>
              <a:t>metHb</a:t>
            </a:r>
            <a:r>
              <a:rPr lang="en-US" dirty="0" smtClean="0"/>
              <a:t> more than normal </a:t>
            </a:r>
            <a:r>
              <a:rPr lang="en-US" dirty="0" err="1" smtClean="0"/>
              <a:t>Hb</a:t>
            </a:r>
            <a:r>
              <a:rPr lang="en-US" dirty="0" smtClean="0"/>
              <a:t>.</a:t>
            </a:r>
          </a:p>
          <a:p>
            <a:pPr rtl="1">
              <a:buNone/>
            </a:pPr>
            <a:r>
              <a:rPr lang="en-US" dirty="0" smtClean="0"/>
              <a:t> </a:t>
            </a:r>
          </a:p>
          <a:p>
            <a:pPr lvl="0">
              <a:buNone/>
            </a:pPr>
            <a:r>
              <a:rPr lang="en-US" b="1" dirty="0" smtClean="0"/>
              <a:t>5-Biliary colic.</a:t>
            </a:r>
            <a:endParaRPr lang="en-US" dirty="0" smtClean="0"/>
          </a:p>
          <a:p>
            <a:pPr rtl="1">
              <a:buNone/>
            </a:pPr>
            <a:r>
              <a:rPr lang="en-US" b="1" dirty="0" smtClean="0"/>
              <a:t> </a:t>
            </a:r>
            <a:endParaRPr lang="en-US" dirty="0" smtClean="0"/>
          </a:p>
          <a:p>
            <a:pPr lvl="0">
              <a:buNone/>
            </a:pPr>
            <a:r>
              <a:rPr lang="en-US" b="1" dirty="0" smtClean="0"/>
              <a:t>6-Management of constriction ring during labor.</a:t>
            </a:r>
            <a:endParaRPr lang="en-US" dirty="0" smtClean="0"/>
          </a:p>
          <a:p>
            <a:endParaRPr lang="ar-E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rtl="1">
              <a:buNone/>
            </a:pPr>
            <a:r>
              <a:rPr lang="en-US" b="1" u="sng" dirty="0" smtClean="0"/>
              <a:t>Side effects:</a:t>
            </a:r>
            <a:endParaRPr lang="en-US" dirty="0" smtClean="0"/>
          </a:p>
          <a:p>
            <a:pPr lvl="0">
              <a:buNone/>
            </a:pPr>
            <a:r>
              <a:rPr lang="en-US" b="1" dirty="0" smtClean="0"/>
              <a:t>1-Hypotension and reflex tachycardia:</a:t>
            </a:r>
            <a:r>
              <a:rPr lang="en-US" dirty="0" smtClean="0"/>
              <a:t> may aggravate angina.</a:t>
            </a:r>
          </a:p>
          <a:p>
            <a:pPr lvl="0">
              <a:buNone/>
            </a:pPr>
            <a:r>
              <a:rPr lang="en-US" b="1" dirty="0" smtClean="0"/>
              <a:t>2-Throbbing headache:</a:t>
            </a:r>
            <a:r>
              <a:rPr lang="en-US" dirty="0" smtClean="0"/>
              <a:t> due to VD of </a:t>
            </a:r>
            <a:r>
              <a:rPr lang="en-US" dirty="0" err="1" smtClean="0"/>
              <a:t>meningeal</a:t>
            </a:r>
            <a:r>
              <a:rPr lang="en-US" dirty="0" smtClean="0"/>
              <a:t> arteries.</a:t>
            </a:r>
          </a:p>
          <a:p>
            <a:pPr lvl="0">
              <a:buNone/>
            </a:pPr>
            <a:r>
              <a:rPr lang="en-US" b="1" dirty="0" smtClean="0"/>
              <a:t>3-Flushing</a:t>
            </a:r>
            <a:r>
              <a:rPr lang="en-US" dirty="0" smtClean="0"/>
              <a:t> of the face.</a:t>
            </a:r>
          </a:p>
          <a:p>
            <a:pPr lvl="0">
              <a:buNone/>
            </a:pPr>
            <a:r>
              <a:rPr lang="en-US" b="1" dirty="0" smtClean="0"/>
              <a:t>4-Tolerance to its effect:</a:t>
            </a:r>
            <a:r>
              <a:rPr lang="en-US" dirty="0" smtClean="0"/>
              <a:t> due to:</a:t>
            </a:r>
          </a:p>
          <a:p>
            <a:pPr lvl="1">
              <a:buNone/>
            </a:pPr>
            <a:r>
              <a:rPr lang="en-US" sz="3200" dirty="0" smtClean="0"/>
              <a:t>Depletion of </a:t>
            </a:r>
            <a:r>
              <a:rPr lang="en-US" sz="3200" dirty="0" err="1" smtClean="0"/>
              <a:t>sulfhydryl</a:t>
            </a:r>
            <a:r>
              <a:rPr lang="en-US" sz="3200" dirty="0" smtClean="0"/>
              <a:t> (-SH) containing enzymes necessary for liberation of NO from nitrates → ↓ formation of NO → ↓ VD effect.</a:t>
            </a:r>
          </a:p>
          <a:p>
            <a:pPr lvl="1">
              <a:buNone/>
            </a:pPr>
            <a:r>
              <a:rPr lang="en-US" sz="3200" dirty="0" smtClean="0"/>
              <a:t>Reflex sympathetic activation (due to hypotension), this will cause VC.</a:t>
            </a:r>
          </a:p>
          <a:p>
            <a:pPr rtl="1">
              <a:buNone/>
            </a:pPr>
            <a:r>
              <a:rPr lang="en-US" dirty="0" smtClean="0"/>
              <a:t>►</a:t>
            </a:r>
            <a:r>
              <a:rPr lang="en-US" u="sng" dirty="0" smtClean="0"/>
              <a:t>Prevention of tolerance:</a:t>
            </a:r>
            <a:r>
              <a:rPr lang="en-US" dirty="0" smtClean="0"/>
              <a:t> make a daily </a:t>
            </a:r>
            <a:r>
              <a:rPr lang="en-US" b="1" dirty="0" smtClean="0"/>
              <a:t>nitrate-free interval</a:t>
            </a:r>
            <a:r>
              <a:rPr lang="en-US" dirty="0" smtClean="0"/>
              <a:t> (10–12 h) to give chance for the SH- containing enzymes to regenerate.</a:t>
            </a:r>
          </a:p>
          <a:p>
            <a:pPr rtl="1">
              <a:buNone/>
            </a:pPr>
            <a:r>
              <a:rPr lang="en-US" dirty="0" smtClean="0"/>
              <a:t> During this period, give another anti-</a:t>
            </a:r>
            <a:r>
              <a:rPr lang="en-US" dirty="0" err="1" smtClean="0"/>
              <a:t>anginal</a:t>
            </a:r>
            <a:r>
              <a:rPr lang="en-US" dirty="0" smtClean="0"/>
              <a:t> drug (e.g. beta-blocker or CCBs).</a:t>
            </a:r>
          </a:p>
          <a:p>
            <a:pPr rtl="1">
              <a:buNone/>
            </a:pPr>
            <a:r>
              <a:rPr lang="en-US" dirty="0" smtClean="0"/>
              <a:t> </a:t>
            </a:r>
          </a:p>
          <a:p>
            <a:pPr lvl="0">
              <a:buNone/>
            </a:pPr>
            <a:r>
              <a:rPr lang="en-US" b="1" dirty="0" smtClean="0"/>
              <a:t>5-Methemoglobinemia </a:t>
            </a:r>
            <a:r>
              <a:rPr lang="en-US" dirty="0" smtClean="0"/>
              <a:t>in high doses (rare). </a:t>
            </a:r>
          </a:p>
          <a:p>
            <a:pPr marL="342900" lvl="1" indent="-342900">
              <a:buFont typeface="Arial" pitchFamily="34" charset="0"/>
              <a:buChar char="•"/>
            </a:pPr>
            <a:r>
              <a:rPr lang="en-US" sz="5700" dirty="0" smtClean="0">
                <a:solidFill>
                  <a:schemeClr val="folHlink"/>
                </a:solidFill>
              </a:rPr>
              <a:t>Never to be combined with other drugs causing </a:t>
            </a:r>
            <a:br>
              <a:rPr lang="en-US" sz="5700" dirty="0" smtClean="0">
                <a:solidFill>
                  <a:schemeClr val="folHlink"/>
                </a:solidFill>
              </a:rPr>
            </a:br>
            <a:r>
              <a:rPr lang="en-US" sz="5700" dirty="0" err="1" smtClean="0">
                <a:solidFill>
                  <a:schemeClr val="folHlink"/>
                </a:solidFill>
              </a:rPr>
              <a:t>vasodilation</a:t>
            </a:r>
            <a:r>
              <a:rPr lang="en-US" sz="5700" dirty="0" smtClean="0">
                <a:solidFill>
                  <a:schemeClr val="folHlink"/>
                </a:solidFill>
              </a:rPr>
              <a:t> (Viagra®) or hypotension</a:t>
            </a:r>
            <a:endParaRPr lang="en-US" sz="5700" dirty="0" smtClean="0"/>
          </a:p>
          <a:p>
            <a:endParaRPr lang="ar-E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624736"/>
          </a:xfrm>
        </p:spPr>
        <p:txBody>
          <a:bodyPr>
            <a:normAutofit/>
          </a:bodyPr>
          <a:lstStyle/>
          <a:p>
            <a:pPr rtl="1">
              <a:buNone/>
            </a:pPr>
            <a:r>
              <a:rPr lang="en-US" b="1" u="sng" dirty="0" smtClean="0"/>
              <a:t>Precautions during nitrate therapy:</a:t>
            </a:r>
            <a:endParaRPr lang="en-US" dirty="0" smtClean="0"/>
          </a:p>
          <a:p>
            <a:pPr lvl="0"/>
            <a:r>
              <a:rPr lang="en-US" dirty="0" smtClean="0"/>
              <a:t>Use the </a:t>
            </a:r>
            <a:r>
              <a:rPr lang="en-US" b="1" dirty="0" smtClean="0"/>
              <a:t>smallest effective dose</a:t>
            </a:r>
            <a:r>
              <a:rPr lang="en-US" dirty="0" smtClean="0"/>
              <a:t> to avoid hypotension and reflex tachycardia.</a:t>
            </a:r>
          </a:p>
          <a:p>
            <a:pPr lvl="0"/>
            <a:r>
              <a:rPr lang="en-US" dirty="0" smtClean="0"/>
              <a:t>The patient should </a:t>
            </a:r>
            <a:r>
              <a:rPr lang="en-US" b="1" dirty="0" smtClean="0"/>
              <a:t>consult his doctor</a:t>
            </a:r>
            <a:r>
              <a:rPr lang="en-US" i="1" dirty="0" smtClean="0"/>
              <a:t> </a:t>
            </a:r>
            <a:r>
              <a:rPr lang="en-US" dirty="0" smtClean="0"/>
              <a:t>if </a:t>
            </a:r>
            <a:r>
              <a:rPr lang="en-US" dirty="0" err="1" smtClean="0"/>
              <a:t>anginal</a:t>
            </a:r>
            <a:r>
              <a:rPr lang="en-US" dirty="0" smtClean="0"/>
              <a:t> pain does not improve after taking 3 SL tablets of NG during 15 min (may be MI).</a:t>
            </a:r>
          </a:p>
          <a:p>
            <a:pPr lvl="0"/>
            <a:r>
              <a:rPr lang="en-US" dirty="0" smtClean="0"/>
              <a:t>Nitroglycerine tablets should not be put in </a:t>
            </a:r>
            <a:r>
              <a:rPr lang="en-US" b="1" dirty="0" smtClean="0"/>
              <a:t>direct sunlight</a:t>
            </a:r>
            <a:r>
              <a:rPr lang="en-US" dirty="0" smtClean="0"/>
              <a:t> or with </a:t>
            </a:r>
            <a:r>
              <a:rPr lang="en-US" b="1" dirty="0" smtClean="0"/>
              <a:t>cotton</a:t>
            </a:r>
            <a:r>
              <a:rPr lang="en-US" dirty="0" smtClean="0"/>
              <a:t> .</a:t>
            </a:r>
          </a:p>
          <a:p>
            <a:pPr lvl="0"/>
            <a:r>
              <a:rPr lang="en-US" dirty="0" smtClean="0"/>
              <a:t>The </a:t>
            </a:r>
            <a:r>
              <a:rPr lang="en-US" b="1" dirty="0" smtClean="0"/>
              <a:t>expiry date</a:t>
            </a:r>
            <a:r>
              <a:rPr lang="en-US" dirty="0" smtClean="0"/>
              <a:t> (60 days) should be checked (active tablets have </a:t>
            </a:r>
            <a:r>
              <a:rPr lang="en-US" b="1" dirty="0" smtClean="0"/>
              <a:t>burning</a:t>
            </a:r>
            <a:r>
              <a:rPr lang="en-US" dirty="0" smtClean="0"/>
              <a:t> taste).</a:t>
            </a:r>
          </a:p>
          <a:p>
            <a:pPr lvl="0"/>
            <a:r>
              <a:rPr lang="en-US" b="1" dirty="0" smtClean="0"/>
              <a:t>Sudden withdrawal</a:t>
            </a:r>
            <a:r>
              <a:rPr lang="en-US" dirty="0" smtClean="0"/>
              <a:t> may cause acute MI.</a:t>
            </a:r>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856984" cy="6480720"/>
          </a:xfrm>
        </p:spPr>
        <p:txBody>
          <a:bodyPr>
            <a:normAutofit/>
          </a:bodyPr>
          <a:lstStyle/>
          <a:p>
            <a:pPr rtl="1">
              <a:buNone/>
            </a:pPr>
            <a:r>
              <a:rPr lang="en-US" b="1" u="sng" dirty="0" smtClean="0"/>
              <a:t>Myocardial metabolism:</a:t>
            </a:r>
            <a:endParaRPr lang="en-US" u="sng" dirty="0" smtClean="0"/>
          </a:p>
          <a:p>
            <a:pPr lvl="0">
              <a:buNone/>
            </a:pPr>
            <a:r>
              <a:rPr lang="en-US" b="1" dirty="0" smtClean="0"/>
              <a:t>60%</a:t>
            </a:r>
            <a:r>
              <a:rPr lang="en-US" dirty="0" smtClean="0"/>
              <a:t> of the myocardial energy comes from aerobic oxidation of </a:t>
            </a:r>
            <a:r>
              <a:rPr lang="en-US" b="1" dirty="0" smtClean="0"/>
              <a:t>fatty acids</a:t>
            </a:r>
            <a:r>
              <a:rPr lang="en-US" dirty="0" smtClean="0"/>
              <a:t> </a:t>
            </a:r>
            <a:r>
              <a:rPr lang="en-US" i="1" dirty="0" smtClean="0"/>
              <a:t>(gives more energy but utilizes more O</a:t>
            </a:r>
            <a:r>
              <a:rPr lang="en-US" i="1" baseline="-25000" dirty="0" smtClean="0"/>
              <a:t>2</a:t>
            </a:r>
            <a:r>
              <a:rPr lang="en-US" i="1" dirty="0" smtClean="0"/>
              <a:t>).</a:t>
            </a:r>
            <a:r>
              <a:rPr lang="en-US" dirty="0" smtClean="0"/>
              <a:t> </a:t>
            </a:r>
          </a:p>
          <a:p>
            <a:pPr lvl="0">
              <a:buNone/>
            </a:pPr>
            <a:r>
              <a:rPr lang="en-US" b="1" dirty="0" smtClean="0"/>
              <a:t>35%</a:t>
            </a:r>
            <a:r>
              <a:rPr lang="en-US" dirty="0" smtClean="0"/>
              <a:t> of the myocardial energy comes from aerobic oxidation of </a:t>
            </a:r>
            <a:r>
              <a:rPr lang="en-US" b="1" dirty="0" smtClean="0"/>
              <a:t>carbohydrates</a:t>
            </a:r>
            <a:r>
              <a:rPr lang="en-US" dirty="0" smtClean="0"/>
              <a:t> </a:t>
            </a:r>
            <a:r>
              <a:rPr lang="en-US" i="1" dirty="0" smtClean="0"/>
              <a:t>(gives less energy but utilizes less O</a:t>
            </a:r>
            <a:r>
              <a:rPr lang="en-US" i="1" baseline="-25000" dirty="0" smtClean="0"/>
              <a:t>2</a:t>
            </a:r>
            <a:r>
              <a:rPr lang="en-US" i="1" dirty="0" smtClean="0"/>
              <a:t>).</a:t>
            </a:r>
            <a:endParaRPr lang="en-US" dirty="0" smtClean="0"/>
          </a:p>
          <a:p>
            <a:pPr lvl="0">
              <a:buNone/>
            </a:pPr>
            <a:r>
              <a:rPr lang="en-US" b="1" dirty="0" smtClean="0"/>
              <a:t>5%</a:t>
            </a:r>
            <a:r>
              <a:rPr lang="en-US" dirty="0" smtClean="0"/>
              <a:t> of energy comes from oxidation of </a:t>
            </a:r>
            <a:r>
              <a:rPr lang="en-US" b="1" dirty="0" smtClean="0"/>
              <a:t>amino acids</a:t>
            </a:r>
            <a:r>
              <a:rPr lang="en-US" dirty="0" smtClean="0"/>
              <a:t>, </a:t>
            </a:r>
            <a:r>
              <a:rPr lang="en-US" dirty="0" err="1" smtClean="0"/>
              <a:t>ketone</a:t>
            </a:r>
            <a:r>
              <a:rPr lang="en-US" dirty="0" smtClean="0"/>
              <a:t> bodies, etc.</a:t>
            </a:r>
          </a:p>
          <a:p>
            <a:endParaRPr lang="ar-E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6624736"/>
          </a:xfrm>
        </p:spPr>
        <p:txBody>
          <a:bodyPr>
            <a:normAutofit fontScale="92500" lnSpcReduction="10000"/>
          </a:bodyPr>
          <a:lstStyle/>
          <a:p>
            <a:pPr lvl="0">
              <a:buNone/>
            </a:pPr>
            <a:r>
              <a:rPr lang="en-US" b="1" i="1" dirty="0" smtClean="0"/>
              <a:t>Beta-blockers</a:t>
            </a:r>
          </a:p>
          <a:p>
            <a:pPr rtl="1">
              <a:buNone/>
            </a:pPr>
            <a:r>
              <a:rPr lang="en-US" b="1" u="sng" dirty="0" smtClean="0"/>
              <a:t>Mechanism in angina:</a:t>
            </a:r>
            <a:endParaRPr lang="en-US" dirty="0" smtClean="0"/>
          </a:p>
          <a:p>
            <a:pPr lvl="0">
              <a:buNone/>
            </a:pPr>
            <a:r>
              <a:rPr lang="en-US" u="dash" dirty="0" smtClean="0"/>
              <a:t>1-Reduction of myocardial O</a:t>
            </a:r>
            <a:r>
              <a:rPr lang="en-US" u="dash" baseline="-25000" dirty="0" smtClean="0"/>
              <a:t>2</a:t>
            </a:r>
            <a:r>
              <a:rPr lang="en-US" u="dash" dirty="0" smtClean="0"/>
              <a:t> demand </a:t>
            </a:r>
            <a:r>
              <a:rPr lang="en-US" dirty="0" smtClean="0"/>
              <a:t>through </a:t>
            </a:r>
            <a:r>
              <a:rPr lang="en-US" b="1" dirty="0" smtClean="0"/>
              <a:t>↓</a:t>
            </a:r>
            <a:r>
              <a:rPr lang="en-US" dirty="0" smtClean="0"/>
              <a:t> both heart work and systemic BP.</a:t>
            </a:r>
          </a:p>
          <a:p>
            <a:pPr lvl="0">
              <a:buNone/>
            </a:pPr>
            <a:r>
              <a:rPr lang="en-US" dirty="0" err="1" smtClean="0"/>
              <a:t>Bradycardia</a:t>
            </a:r>
            <a:r>
              <a:rPr lang="en-US" dirty="0" smtClean="0"/>
              <a:t> leads to </a:t>
            </a:r>
            <a:r>
              <a:rPr lang="en-US" u="dash" dirty="0" smtClean="0"/>
              <a:t>↑ diastolic filling time</a:t>
            </a:r>
            <a:r>
              <a:rPr lang="en-US" dirty="0" smtClean="0"/>
              <a:t> and improvement of myocardial perfusion </a:t>
            </a:r>
          </a:p>
          <a:p>
            <a:pPr lvl="0">
              <a:buNone/>
            </a:pPr>
            <a:r>
              <a:rPr lang="en-US" dirty="0" smtClean="0"/>
              <a:t>Redistribution of blood from normal to ischemic areas.</a:t>
            </a:r>
          </a:p>
          <a:p>
            <a:pPr>
              <a:buNone/>
            </a:pPr>
            <a:r>
              <a:rPr lang="en-US" u="dash" dirty="0" smtClean="0"/>
              <a:t>2-Cytoprotective </a:t>
            </a:r>
            <a:r>
              <a:rPr lang="en-US" u="dash" dirty="0" smtClean="0"/>
              <a:t>effect through </a:t>
            </a:r>
            <a:r>
              <a:rPr lang="en-US" dirty="0" smtClean="0"/>
              <a:t>improving </a:t>
            </a:r>
            <a:r>
              <a:rPr lang="en-US" dirty="0"/>
              <a:t>glucose utilization by shifting tissue metabolism toward a greater use of carbohydrate and a lesser use of free fatty acids</a:t>
            </a:r>
          </a:p>
          <a:p>
            <a:pPr lvl="0">
              <a:buNone/>
            </a:pPr>
            <a:endParaRPr lang="en-US" dirty="0" smtClean="0"/>
          </a:p>
          <a:p>
            <a:pPr lvl="0">
              <a:buNone/>
            </a:pPr>
            <a:r>
              <a:rPr lang="en-US" u="dash" dirty="0" smtClean="0"/>
              <a:t>3-Decreases platelets aggregation.   </a:t>
            </a:r>
          </a:p>
          <a:p>
            <a:endParaRPr lang="ar-EG"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a:xfrm>
            <a:off x="457200" y="1524000"/>
            <a:ext cx="8153400" cy="4190999"/>
          </a:xfrm>
          <a:noFill/>
        </p:spPr>
      </p:pic>
      <p:sp>
        <p:nvSpPr>
          <p:cNvPr id="3" name="Rectangle 2"/>
          <p:cNvSpPr/>
          <p:nvPr/>
        </p:nvSpPr>
        <p:spPr>
          <a:xfrm>
            <a:off x="838200" y="533400"/>
            <a:ext cx="7543800" cy="830997"/>
          </a:xfrm>
          <a:prstGeom prst="rect">
            <a:avLst/>
          </a:prstGeom>
        </p:spPr>
        <p:txBody>
          <a:bodyPr wrap="square">
            <a:spAutoFit/>
          </a:bodyPr>
          <a:lstStyle/>
          <a:p>
            <a:pPr lvl="0"/>
            <a:r>
              <a:rPr lang="en-US" sz="2400" b="1" dirty="0"/>
              <a:t>Combination of BBs and nitrates</a:t>
            </a:r>
            <a:r>
              <a:rPr lang="en-US" sz="2400" dirty="0"/>
              <a:t> ↑ their efficiency and ↓ their side effects</a:t>
            </a:r>
            <a:r>
              <a:rPr lang="en-US" sz="2400" b="1"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856984" cy="6624736"/>
          </a:xfrm>
        </p:spPr>
        <p:txBody>
          <a:bodyPr/>
          <a:lstStyle/>
          <a:p>
            <a:pPr marL="0" indent="0" rtl="1">
              <a:buNone/>
            </a:pPr>
            <a:r>
              <a:rPr lang="en-US" b="1" dirty="0" smtClean="0"/>
              <a:t>N.B.</a:t>
            </a:r>
            <a:endParaRPr lang="en-US" dirty="0" smtClean="0"/>
          </a:p>
          <a:p>
            <a:pPr lvl="0">
              <a:buNone/>
            </a:pPr>
            <a:r>
              <a:rPr lang="en-US" dirty="0" smtClean="0"/>
              <a:t>Beta-blockers </a:t>
            </a:r>
            <a:r>
              <a:rPr lang="en-US" dirty="0" err="1" smtClean="0"/>
              <a:t>e.g</a:t>
            </a:r>
            <a:r>
              <a:rPr lang="en-US" dirty="0" smtClean="0"/>
              <a:t> (propranolol) are contraindicated in </a:t>
            </a:r>
            <a:r>
              <a:rPr lang="en-US" b="1" dirty="0" err="1" smtClean="0"/>
              <a:t>Prinzmetal’s</a:t>
            </a:r>
            <a:r>
              <a:rPr lang="en-US" b="1" dirty="0" smtClean="0"/>
              <a:t> (variant) angina</a:t>
            </a:r>
            <a:r>
              <a:rPr lang="en-US" dirty="0" smtClean="0"/>
              <a:t> because they block the β2-mediated coronary dilatation leaving the α1 receptors unopposed → ↑ coronary spasm.</a:t>
            </a:r>
          </a:p>
          <a:p>
            <a:endParaRPr lang="ar-E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9036496" cy="6741368"/>
          </a:xfrm>
        </p:spPr>
        <p:txBody>
          <a:bodyPr>
            <a:normAutofit/>
          </a:bodyPr>
          <a:lstStyle/>
          <a:p>
            <a:pPr lvl="0">
              <a:buNone/>
            </a:pPr>
            <a:r>
              <a:rPr lang="en-US" b="1" i="1" dirty="0" smtClean="0"/>
              <a:t>Calcium channel blockers (CCBs):</a:t>
            </a:r>
            <a:endParaRPr lang="en-US" sz="2800" dirty="0" smtClean="0"/>
          </a:p>
          <a:p>
            <a:pPr lvl="1">
              <a:buNone/>
            </a:pPr>
            <a:r>
              <a:rPr lang="en-US" dirty="0" smtClean="0"/>
              <a:t>1-They ↓ myocardial contractility and myocardial O</a:t>
            </a:r>
            <a:r>
              <a:rPr lang="en-US" baseline="-25000" dirty="0" smtClean="0"/>
              <a:t>2</a:t>
            </a:r>
            <a:r>
              <a:rPr lang="en-US" dirty="0" smtClean="0"/>
              <a:t> demand</a:t>
            </a:r>
            <a:r>
              <a:rPr lang="en-US" i="1" dirty="0" smtClean="0"/>
              <a:t>.</a:t>
            </a:r>
            <a:endParaRPr lang="en-US" sz="2400" dirty="0" smtClean="0"/>
          </a:p>
          <a:p>
            <a:pPr lvl="1">
              <a:buNone/>
            </a:pPr>
            <a:r>
              <a:rPr lang="en-US" dirty="0" smtClean="0"/>
              <a:t>2-They ↓ coronary vascular resistance and increase coronary blood flow.</a:t>
            </a:r>
            <a:endParaRPr lang="en-US" sz="2400" dirty="0" smtClean="0"/>
          </a:p>
          <a:p>
            <a:pPr lvl="1">
              <a:buNone/>
            </a:pPr>
            <a:r>
              <a:rPr lang="en-US" dirty="0" smtClean="0"/>
              <a:t>3-They dilate </a:t>
            </a:r>
            <a:r>
              <a:rPr lang="en-US" dirty="0" err="1" smtClean="0"/>
              <a:t>epicardial</a:t>
            </a:r>
            <a:r>
              <a:rPr lang="en-US" dirty="0" smtClean="0"/>
              <a:t> coronary vessels.</a:t>
            </a:r>
            <a:endParaRPr lang="en-US" sz="2400" dirty="0" smtClean="0"/>
          </a:p>
          <a:p>
            <a:pPr lvl="1">
              <a:buNone/>
            </a:pPr>
            <a:r>
              <a:rPr lang="en-US" dirty="0" smtClean="0"/>
              <a:t>4-↓ myocardial cell necrosis.</a:t>
            </a:r>
          </a:p>
          <a:p>
            <a:pPr>
              <a:buNone/>
            </a:pPr>
            <a:r>
              <a:rPr lang="en-US" b="1" dirty="0" smtClean="0"/>
              <a:t>  N.B.</a:t>
            </a:r>
            <a:endParaRPr lang="en-US" dirty="0" smtClean="0"/>
          </a:p>
          <a:p>
            <a:pPr lvl="0">
              <a:buNone/>
            </a:pPr>
            <a:r>
              <a:rPr lang="en-US" dirty="0" smtClean="0"/>
              <a:t>Although </a:t>
            </a:r>
            <a:r>
              <a:rPr lang="en-US" dirty="0" err="1" smtClean="0"/>
              <a:t>nifedipine</a:t>
            </a:r>
            <a:r>
              <a:rPr lang="en-US" dirty="0" smtClean="0"/>
              <a:t> is coronary dilator, it has some disadvantages in angina: </a:t>
            </a:r>
          </a:p>
          <a:p>
            <a:pPr lvl="0">
              <a:buNone/>
            </a:pPr>
            <a:r>
              <a:rPr lang="en-US" dirty="0" smtClean="0"/>
              <a:t>It may cause hypotension and reflex tachycardia.</a:t>
            </a:r>
          </a:p>
          <a:p>
            <a:pPr lvl="0">
              <a:buNone/>
            </a:pPr>
            <a:r>
              <a:rPr lang="en-US" dirty="0" smtClean="0"/>
              <a:t>It may cause “</a:t>
            </a:r>
            <a:r>
              <a:rPr lang="en-US" i="1" dirty="0" smtClean="0"/>
              <a:t>steal phenomenon</a:t>
            </a:r>
            <a:r>
              <a:rPr lang="en-US" dirty="0" smtClean="0"/>
              <a:t>” .</a:t>
            </a:r>
          </a:p>
          <a:p>
            <a:pPr lvl="0"/>
            <a:endParaRPr lang="en-US" b="1" i="1" dirty="0" smtClean="0"/>
          </a:p>
          <a:p>
            <a:endParaRPr lang="ar-E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lvl="0">
              <a:buNone/>
            </a:pPr>
            <a:r>
              <a:rPr lang="en-US" b="1" i="1" u="sng" dirty="0" err="1" smtClean="0"/>
              <a:t>Cytoprotective</a:t>
            </a:r>
            <a:r>
              <a:rPr lang="en-US" b="1" i="1" u="sng" dirty="0" smtClean="0"/>
              <a:t> drugs: </a:t>
            </a:r>
            <a:r>
              <a:rPr lang="en-US" b="1" i="1" u="sng" dirty="0" err="1" smtClean="0"/>
              <a:t>Trimetazidine</a:t>
            </a:r>
            <a:endParaRPr lang="en-US" b="1" i="1" u="sng" dirty="0" smtClean="0"/>
          </a:p>
          <a:p>
            <a:pPr rtl="1">
              <a:buNone/>
            </a:pPr>
            <a:r>
              <a:rPr lang="en-US" b="1" dirty="0" smtClean="0"/>
              <a:t> </a:t>
            </a:r>
            <a:endParaRPr lang="en-US" dirty="0" smtClean="0"/>
          </a:p>
          <a:p>
            <a:pPr>
              <a:buNone/>
            </a:pPr>
            <a:r>
              <a:rPr lang="en-US" dirty="0" smtClean="0"/>
              <a:t>1-It </a:t>
            </a:r>
            <a:r>
              <a:rPr lang="en-US" dirty="0"/>
              <a:t>produces a metabolic switch via inhibition of fatty acid oxidation toward activation of glucose oxidation during </a:t>
            </a:r>
            <a:r>
              <a:rPr lang="en-US" dirty="0" err="1"/>
              <a:t>ischaemia</a:t>
            </a:r>
            <a:endParaRPr lang="en-US" dirty="0"/>
          </a:p>
          <a:p>
            <a:pPr lvl="0">
              <a:buNone/>
            </a:pPr>
            <a:r>
              <a:rPr lang="en-US" dirty="0" smtClean="0"/>
              <a:t>2-↓ intracellular lactic acid accumulation and intracellular ion disturbance.</a:t>
            </a:r>
          </a:p>
          <a:p>
            <a:pPr lvl="0">
              <a:buNone/>
            </a:pPr>
            <a:r>
              <a:rPr lang="en-US" dirty="0" smtClean="0"/>
              <a:t>3-↓ intracellular Ca</a:t>
            </a:r>
            <a:r>
              <a:rPr lang="en-US" baseline="30000" dirty="0" smtClean="0"/>
              <a:t>2+</a:t>
            </a:r>
            <a:r>
              <a:rPr lang="en-US" dirty="0" smtClean="0"/>
              <a:t> and Na</a:t>
            </a:r>
            <a:r>
              <a:rPr lang="en-US" baseline="30000" dirty="0" smtClean="0"/>
              <a:t>+</a:t>
            </a:r>
            <a:r>
              <a:rPr lang="en-US" dirty="0" smtClean="0"/>
              <a:t> accumulation and preserve contractile function.</a:t>
            </a:r>
          </a:p>
          <a:p>
            <a:pPr lvl="0">
              <a:buNone/>
            </a:pPr>
            <a:r>
              <a:rPr lang="en-US" dirty="0" smtClean="0"/>
              <a:t>4-↓ membrane damage through antioxidant effect.</a:t>
            </a:r>
          </a:p>
          <a:p>
            <a:endParaRPr lang="ar-E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lvl="0">
              <a:buNone/>
            </a:pPr>
            <a:r>
              <a:rPr lang="en-US" b="1" i="1" dirty="0" err="1" smtClean="0"/>
              <a:t>Antiplatelet</a:t>
            </a:r>
            <a:r>
              <a:rPr lang="en-US" b="1" i="1" dirty="0" smtClean="0"/>
              <a:t> drugs: </a:t>
            </a:r>
            <a:r>
              <a:rPr lang="en-US" i="1" dirty="0" smtClean="0"/>
              <a:t>See blood.</a:t>
            </a:r>
            <a:endParaRPr lang="en-US" b="1" i="1" dirty="0" smtClean="0"/>
          </a:p>
          <a:p>
            <a:pPr lvl="0">
              <a:buNone/>
            </a:pPr>
            <a:r>
              <a:rPr lang="en-US" u="sng" dirty="0" smtClean="0"/>
              <a:t>Aspirin inhibits platelet aggregation by:</a:t>
            </a:r>
            <a:endParaRPr lang="en-US" dirty="0" smtClean="0"/>
          </a:p>
          <a:p>
            <a:pPr lvl="0">
              <a:buNone/>
            </a:pPr>
            <a:r>
              <a:rPr lang="en-US" dirty="0" smtClean="0"/>
              <a:t>It causes irreversible inhibition of COX enzyme → decrease TXA</a:t>
            </a:r>
            <a:r>
              <a:rPr lang="en-US" baseline="-25000" dirty="0" smtClean="0"/>
              <a:t>2</a:t>
            </a:r>
            <a:r>
              <a:rPr lang="en-US" dirty="0" smtClean="0"/>
              <a:t> → decrease platelet </a:t>
            </a:r>
            <a:r>
              <a:rPr lang="en-US" i="1" dirty="0" smtClean="0"/>
              <a:t>aggregation.</a:t>
            </a:r>
            <a:endParaRPr lang="en-US" dirty="0" smtClean="0"/>
          </a:p>
          <a:p>
            <a:pPr lvl="0">
              <a:buNone/>
            </a:pPr>
            <a:r>
              <a:rPr lang="en-US" dirty="0" smtClean="0"/>
              <a:t>Irreversible </a:t>
            </a:r>
            <a:r>
              <a:rPr lang="en-US" dirty="0" err="1" smtClean="0"/>
              <a:t>acetylation</a:t>
            </a:r>
            <a:r>
              <a:rPr lang="en-US" dirty="0" smtClean="0"/>
              <a:t> of platelet cell membranes → decrease platelet </a:t>
            </a:r>
            <a:r>
              <a:rPr lang="en-US" i="1" dirty="0" smtClean="0"/>
              <a:t>adhesions.</a:t>
            </a:r>
            <a:endParaRPr lang="en-US" dirty="0" smtClean="0"/>
          </a:p>
          <a:p>
            <a:pPr lvl="0">
              <a:buNone/>
            </a:pPr>
            <a:r>
              <a:rPr lang="en-US" dirty="0" smtClean="0"/>
              <a:t>Decrease platelet ADP synthesis → decrease platelet </a:t>
            </a:r>
            <a:r>
              <a:rPr lang="en-US" i="1" dirty="0" smtClean="0"/>
              <a:t>accumulation.</a:t>
            </a:r>
            <a:endParaRPr lang="en-US" dirty="0" smtClean="0"/>
          </a:p>
          <a:p>
            <a:pPr lvl="0">
              <a:buNone/>
            </a:pPr>
            <a:r>
              <a:rPr lang="en-US" dirty="0" smtClean="0"/>
              <a:t>The action of aspirin lasts for </a:t>
            </a:r>
            <a:r>
              <a:rPr lang="en-US" b="1" dirty="0" smtClean="0"/>
              <a:t>7-9 days</a:t>
            </a:r>
            <a:r>
              <a:rPr lang="en-US" dirty="0" smtClean="0"/>
              <a:t>, the lifetime of platelets.</a:t>
            </a:r>
          </a:p>
          <a:p>
            <a:pPr lvl="0">
              <a:buNone/>
            </a:pPr>
            <a:r>
              <a:rPr lang="en-US" dirty="0" smtClean="0"/>
              <a:t>A dose of </a:t>
            </a:r>
            <a:r>
              <a:rPr lang="en-US" b="1" dirty="0" smtClean="0"/>
              <a:t>75-150 mg/day</a:t>
            </a:r>
            <a:r>
              <a:rPr lang="en-US" dirty="0" smtClean="0"/>
              <a:t> is sufficient to reduce TXA</a:t>
            </a:r>
            <a:r>
              <a:rPr lang="en-US" baseline="-25000" dirty="0" smtClean="0"/>
              <a:t>2</a:t>
            </a:r>
            <a:r>
              <a:rPr lang="en-US" dirty="0" smtClean="0"/>
              <a:t> without significant effect on </a:t>
            </a:r>
            <a:r>
              <a:rPr lang="en-US" dirty="0" err="1" smtClean="0"/>
              <a:t>prostacyclin</a:t>
            </a:r>
            <a:r>
              <a:rPr lang="en-US" dirty="0" smtClean="0"/>
              <a:t> (PGI</a:t>
            </a:r>
            <a:r>
              <a:rPr lang="en-US" baseline="-25000" dirty="0" smtClean="0"/>
              <a:t>2</a:t>
            </a:r>
            <a:r>
              <a:rPr lang="en-US" dirty="0" smtClean="0"/>
              <a:t>) formation. </a:t>
            </a:r>
          </a:p>
          <a:p>
            <a:endParaRPr lang="ar-E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b="1" u="sng" dirty="0" smtClean="0"/>
              <a:t>Management of angina with other concomitant diseases:</a:t>
            </a:r>
            <a:endParaRPr lang="en-US" dirty="0" smtClean="0"/>
          </a:p>
          <a:p>
            <a:pPr>
              <a:buNone/>
            </a:pPr>
            <a:r>
              <a:rPr lang="en-US" b="1" u="dash" dirty="0" smtClean="0"/>
              <a:t>Hypertension and angina:</a:t>
            </a:r>
            <a:endParaRPr lang="en-US" dirty="0" smtClean="0"/>
          </a:p>
          <a:p>
            <a:pPr lvl="0">
              <a:buNone/>
            </a:pPr>
            <a:r>
              <a:rPr lang="en-US" dirty="0" smtClean="0"/>
              <a:t>1-Control of blood pressure by using medication useful for angina e.g. </a:t>
            </a:r>
            <a:r>
              <a:rPr lang="en-US" dirty="0" smtClean="0">
                <a:sym typeface="Symbol"/>
              </a:rPr>
              <a:t></a:t>
            </a:r>
            <a:r>
              <a:rPr lang="en-US" dirty="0" smtClean="0"/>
              <a:t> blockers or CCB e.g. </a:t>
            </a:r>
            <a:r>
              <a:rPr lang="en-US" dirty="0" err="1" smtClean="0"/>
              <a:t>sustaimed</a:t>
            </a:r>
            <a:r>
              <a:rPr lang="en-US" dirty="0" smtClean="0"/>
              <a:t> release </a:t>
            </a:r>
            <a:r>
              <a:rPr lang="en-US" dirty="0" err="1" smtClean="0"/>
              <a:t>nifedipine</a:t>
            </a:r>
            <a:r>
              <a:rPr lang="en-US" dirty="0" smtClean="0"/>
              <a:t> or </a:t>
            </a:r>
            <a:r>
              <a:rPr lang="en-US" dirty="0" err="1" smtClean="0"/>
              <a:t>amlodepine</a:t>
            </a:r>
            <a:r>
              <a:rPr lang="en-US" dirty="0" smtClean="0"/>
              <a:t>.</a:t>
            </a:r>
          </a:p>
          <a:p>
            <a:pPr lvl="0">
              <a:buNone/>
            </a:pPr>
            <a:r>
              <a:rPr lang="en-US" dirty="0" smtClean="0"/>
              <a:t>2-Low sodium and low fat diet.</a:t>
            </a:r>
          </a:p>
          <a:p>
            <a:pPr lvl="0">
              <a:buNone/>
            </a:pPr>
            <a:r>
              <a:rPr lang="en-US" dirty="0" smtClean="0"/>
              <a:t>3-Mild exercise</a:t>
            </a:r>
          </a:p>
          <a:p>
            <a:pPr lvl="0">
              <a:buNone/>
            </a:pPr>
            <a:r>
              <a:rPr lang="en-US" dirty="0" smtClean="0"/>
              <a:t>4-Avoid stress.</a:t>
            </a:r>
          </a:p>
          <a:p>
            <a:pPr lvl="0">
              <a:buNone/>
            </a:pPr>
            <a:r>
              <a:rPr lang="en-US" dirty="0" smtClean="0"/>
              <a:t>5-Control of </a:t>
            </a:r>
            <a:r>
              <a:rPr lang="en-US" dirty="0" err="1" smtClean="0"/>
              <a:t>hyperlipidemia</a:t>
            </a:r>
            <a:r>
              <a:rPr lang="en-US" dirty="0" smtClean="0"/>
              <a:t>.</a:t>
            </a:r>
          </a:p>
          <a:p>
            <a:endParaRPr lang="ar-E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b="1" u="dash" dirty="0" smtClean="0"/>
              <a:t>Heart failure and angina:</a:t>
            </a:r>
            <a:endParaRPr lang="en-US" dirty="0" smtClean="0"/>
          </a:p>
          <a:p>
            <a:pPr lvl="0">
              <a:buNone/>
            </a:pPr>
            <a:r>
              <a:rPr lang="en-US" dirty="0" smtClean="0"/>
              <a:t>1-Heart failure usually aggravates angina.</a:t>
            </a:r>
          </a:p>
          <a:p>
            <a:pPr lvl="0">
              <a:buNone/>
            </a:pPr>
            <a:r>
              <a:rPr lang="en-US" dirty="0" smtClean="0"/>
              <a:t>2-Treat H. F. with ACEIs + mild diuretics + </a:t>
            </a:r>
            <a:r>
              <a:rPr lang="en-US" dirty="0" err="1" smtClean="0"/>
              <a:t>Digoxin</a:t>
            </a:r>
            <a:r>
              <a:rPr lang="en-US" dirty="0" smtClean="0"/>
              <a:t>.</a:t>
            </a:r>
          </a:p>
          <a:p>
            <a:pPr lvl="0">
              <a:buNone/>
            </a:pPr>
            <a:r>
              <a:rPr lang="en-US" dirty="0" smtClean="0"/>
              <a:t>3-Use </a:t>
            </a:r>
            <a:r>
              <a:rPr lang="en-US" dirty="0" err="1" smtClean="0"/>
              <a:t>antianginal</a:t>
            </a:r>
            <a:r>
              <a:rPr lang="en-US" dirty="0" smtClean="0"/>
              <a:t> agents which don’t aggravate H.F e.g. nitrates.</a:t>
            </a:r>
          </a:p>
          <a:p>
            <a:pPr lvl="0">
              <a:buNone/>
            </a:pPr>
            <a:r>
              <a:rPr lang="en-US" dirty="0" smtClean="0"/>
              <a:t>4-Avoid </a:t>
            </a:r>
            <a:r>
              <a:rPr lang="en-US" dirty="0" smtClean="0">
                <a:sym typeface="Symbol"/>
              </a:rPr>
              <a:t></a:t>
            </a:r>
            <a:r>
              <a:rPr lang="en-US" dirty="0" smtClean="0"/>
              <a:t> blockers and CCBs, having negative </a:t>
            </a:r>
            <a:r>
              <a:rPr lang="en-US" dirty="0" err="1" smtClean="0"/>
              <a:t>inotropic</a:t>
            </a:r>
            <a:r>
              <a:rPr lang="en-US" dirty="0" smtClean="0"/>
              <a:t> effect, except in cases of high output heart failure.</a:t>
            </a:r>
          </a:p>
          <a:p>
            <a:endParaRPr lang="ar-E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b="1" u="dash" dirty="0" smtClean="0"/>
              <a:t>Angina and peripheral</a:t>
            </a:r>
            <a:r>
              <a:rPr lang="en-US" b="1" dirty="0" smtClean="0"/>
              <a:t> </a:t>
            </a:r>
            <a:r>
              <a:rPr lang="en-US" b="1" u="dash" dirty="0" smtClean="0"/>
              <a:t>vascular disease (PVD):</a:t>
            </a:r>
            <a:endParaRPr lang="en-US" dirty="0" smtClean="0"/>
          </a:p>
          <a:p>
            <a:pPr lvl="0">
              <a:buNone/>
            </a:pPr>
            <a:r>
              <a:rPr lang="en-US" dirty="0" smtClean="0"/>
              <a:t>1-Use CCBs.</a:t>
            </a:r>
          </a:p>
          <a:p>
            <a:pPr lvl="0">
              <a:buNone/>
            </a:pPr>
            <a:r>
              <a:rPr lang="en-US" dirty="0" smtClean="0"/>
              <a:t>2-Avoid </a:t>
            </a:r>
            <a:r>
              <a:rPr lang="en-US" dirty="0" smtClean="0">
                <a:sym typeface="Symbol"/>
              </a:rPr>
              <a:t></a:t>
            </a:r>
            <a:r>
              <a:rPr lang="en-US" dirty="0" smtClean="0"/>
              <a:t> blockers or use </a:t>
            </a:r>
            <a:r>
              <a:rPr lang="en-US" dirty="0" err="1" smtClean="0"/>
              <a:t>cardoselective</a:t>
            </a:r>
            <a:r>
              <a:rPr lang="en-US" dirty="0" smtClean="0"/>
              <a:t> </a:t>
            </a:r>
            <a:r>
              <a:rPr lang="en-US" dirty="0" smtClean="0">
                <a:sym typeface="Symbol"/>
              </a:rPr>
              <a:t></a:t>
            </a:r>
            <a:r>
              <a:rPr lang="en-US" dirty="0" smtClean="0"/>
              <a:t> blockers if PVD is mild.</a:t>
            </a:r>
          </a:p>
          <a:p>
            <a:pPr>
              <a:buNone/>
            </a:pPr>
            <a:r>
              <a:rPr lang="en-US" b="1" u="dash" dirty="0" smtClean="0"/>
              <a:t>Angina and bronchial asthma:</a:t>
            </a:r>
            <a:endParaRPr lang="en-US" dirty="0" smtClean="0"/>
          </a:p>
          <a:p>
            <a:pPr lvl="0">
              <a:buNone/>
            </a:pPr>
            <a:r>
              <a:rPr lang="en-US" dirty="0" smtClean="0"/>
              <a:t>1-Give CCBs + nitrates.</a:t>
            </a:r>
          </a:p>
          <a:p>
            <a:pPr lvl="0">
              <a:buNone/>
            </a:pPr>
            <a:r>
              <a:rPr lang="en-US" dirty="0" smtClean="0"/>
              <a:t>2-Avoid </a:t>
            </a:r>
            <a:r>
              <a:rPr lang="en-US" dirty="0" smtClean="0">
                <a:sym typeface="Symbol"/>
              </a:rPr>
              <a:t></a:t>
            </a:r>
            <a:r>
              <a:rPr lang="en-US" dirty="0" smtClean="0"/>
              <a:t> blockers</a:t>
            </a:r>
          </a:p>
          <a:p>
            <a:pPr>
              <a:buNone/>
            </a:pPr>
            <a:r>
              <a:rPr lang="en-US" b="1" u="dash" dirty="0" smtClean="0"/>
              <a:t>Angina and DM:</a:t>
            </a:r>
            <a:endParaRPr lang="en-US" dirty="0" smtClean="0"/>
          </a:p>
          <a:p>
            <a:pPr>
              <a:buNone/>
            </a:pPr>
            <a:r>
              <a:rPr lang="en-US" dirty="0" smtClean="0"/>
              <a:t>Use nitrates CCBs or </a:t>
            </a:r>
            <a:r>
              <a:rPr lang="en-US" dirty="0" err="1" smtClean="0"/>
              <a:t>cardioselective</a:t>
            </a:r>
            <a:r>
              <a:rPr lang="en-US" dirty="0" smtClean="0"/>
              <a:t> </a:t>
            </a:r>
            <a:r>
              <a:rPr lang="en-US" dirty="0" smtClean="0">
                <a:sym typeface="Symbol"/>
              </a:rPr>
              <a:t></a:t>
            </a:r>
            <a:r>
              <a:rPr lang="en-US" dirty="0" smtClean="0"/>
              <a:t> blockers</a:t>
            </a:r>
          </a:p>
          <a:p>
            <a:endParaRPr lang="ar-EG"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a:srcRect/>
          <a:stretch>
            <a:fillRect/>
          </a:stretch>
        </p:blipFill>
        <p:spPr bwMode="auto">
          <a:xfrm>
            <a:off x="457200" y="304800"/>
            <a:ext cx="8001000" cy="5867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9036496" cy="6858000"/>
          </a:xfrm>
        </p:spPr>
        <p:txBody>
          <a:bodyPr>
            <a:normAutofit/>
          </a:bodyPr>
          <a:lstStyle/>
          <a:p>
            <a:pPr>
              <a:buNone/>
            </a:pPr>
            <a:r>
              <a:rPr lang="en-US" b="1" dirty="0" smtClean="0"/>
              <a:t>Definition :</a:t>
            </a:r>
          </a:p>
          <a:p>
            <a:pPr>
              <a:buNone/>
            </a:pPr>
            <a:r>
              <a:rPr lang="en-US" dirty="0" smtClean="0"/>
              <a:t> Ischemic heart disease is a condition in which there is imbalance between O</a:t>
            </a:r>
            <a:r>
              <a:rPr lang="en-US" baseline="-25000" dirty="0" smtClean="0"/>
              <a:t>2</a:t>
            </a:r>
            <a:r>
              <a:rPr lang="en-US" dirty="0" smtClean="0"/>
              <a:t> supply (</a:t>
            </a:r>
            <a:r>
              <a:rPr lang="en-US" b="1" dirty="0" smtClean="0"/>
              <a:t>coronary blood flow</a:t>
            </a:r>
            <a:r>
              <a:rPr lang="en-US" dirty="0" smtClean="0"/>
              <a:t>) and O</a:t>
            </a:r>
            <a:r>
              <a:rPr lang="en-US" baseline="-25000" dirty="0" smtClean="0"/>
              <a:t>2</a:t>
            </a:r>
            <a:r>
              <a:rPr lang="en-US" dirty="0" smtClean="0"/>
              <a:t> demand </a:t>
            </a:r>
            <a:r>
              <a:rPr lang="en-US" b="1" dirty="0" smtClean="0"/>
              <a:t>(heart work)</a:t>
            </a:r>
            <a:r>
              <a:rPr lang="en-US" dirty="0" smtClean="0"/>
              <a:t>. </a:t>
            </a:r>
          </a:p>
          <a:p>
            <a:pPr>
              <a:buNone/>
            </a:pPr>
            <a:r>
              <a:rPr lang="en-US" b="1" dirty="0" smtClean="0"/>
              <a:t>ANGINA:</a:t>
            </a:r>
            <a:endParaRPr lang="en-US" dirty="0" smtClean="0"/>
          </a:p>
          <a:p>
            <a:pPr>
              <a:buNone/>
            </a:pPr>
            <a:r>
              <a:rPr lang="en-US" dirty="0" smtClean="0"/>
              <a:t>It is a clinical syndrome due to temporary myocardial ischemia due to imbalance between myocardial oxygen supply and oxygen needs, characterized by episodes of chest pain typically precipitated by exertion and relieved by rest</a:t>
            </a:r>
            <a:r>
              <a:rPr lang="en-US" dirty="0"/>
              <a:t>. </a:t>
            </a:r>
            <a:endParaRPr lang="en-US" b="1" dirty="0" smtClean="0"/>
          </a:p>
          <a:p>
            <a:pPr>
              <a:buNone/>
            </a:pPr>
            <a:endParaRPr lang="en-US" b="1" dirty="0" smtClean="0"/>
          </a:p>
          <a:p>
            <a:endParaRPr lang="ar-EG"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b="1" dirty="0" smtClean="0"/>
              <a:t>MYOCARDIAL INFARCTION (MI):</a:t>
            </a:r>
          </a:p>
          <a:p>
            <a:pPr>
              <a:buNone/>
            </a:pPr>
            <a:r>
              <a:rPr lang="en-US" b="1" dirty="0" smtClean="0"/>
              <a:t> </a:t>
            </a:r>
            <a:r>
              <a:rPr lang="en-US" dirty="0" smtClean="0"/>
              <a:t>It is necrosis of myocardium due to acute obstruction of blood flow to the dependent tissue.</a:t>
            </a:r>
          </a:p>
          <a:p>
            <a:pPr>
              <a:buNone/>
            </a:pPr>
            <a:r>
              <a:rPr lang="en-US" b="1" u="sng" dirty="0" err="1" smtClean="0"/>
              <a:t>Pathophysiology</a:t>
            </a:r>
            <a:r>
              <a:rPr lang="en-US" b="1" u="sng" dirty="0" smtClean="0"/>
              <a:t>: </a:t>
            </a:r>
            <a:endParaRPr lang="en-US" dirty="0" smtClean="0"/>
          </a:p>
          <a:p>
            <a:pPr>
              <a:buNone/>
            </a:pPr>
            <a:r>
              <a:rPr lang="en-US" dirty="0" smtClean="0"/>
              <a:t>The majority of MI results from total occlusion of a coronary artery secondary to thrombus formation. </a:t>
            </a:r>
            <a:endParaRPr lang="ar-EG"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b="1" u="sng" dirty="0" smtClean="0"/>
              <a:t>Clinical picture:</a:t>
            </a:r>
            <a:endParaRPr lang="en-US" dirty="0" smtClean="0"/>
          </a:p>
          <a:p>
            <a:pPr>
              <a:buNone/>
            </a:pPr>
            <a:r>
              <a:rPr lang="en-US" b="1" dirty="0" smtClean="0"/>
              <a:t>Symptoms:</a:t>
            </a:r>
            <a:r>
              <a:rPr lang="en-US" dirty="0" smtClean="0"/>
              <a:t> Incidence of AMI is increased during morning hours between 6 am and 11 a.m. Patient complains of prolonged </a:t>
            </a:r>
            <a:r>
              <a:rPr lang="en-US" dirty="0" err="1" smtClean="0"/>
              <a:t>substernal</a:t>
            </a:r>
            <a:r>
              <a:rPr lang="en-US" dirty="0" smtClean="0"/>
              <a:t> chest pain or pressure in some patients the symptoms may be confused with indigestion. The pain may be stabbing or knife like and it may occur in arms, shoulder, neck, jaw or back. It has been estimated that 20% of AMIs are silent and tend to occur in elderly and diabetics.</a:t>
            </a:r>
          </a:p>
          <a:p>
            <a:endParaRPr lang="ar-E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81000"/>
            <a:ext cx="8928992" cy="6360368"/>
          </a:xfrm>
        </p:spPr>
        <p:txBody>
          <a:bodyPr/>
          <a:lstStyle/>
          <a:p>
            <a:pPr rtl="1">
              <a:buNone/>
            </a:pPr>
            <a:r>
              <a:rPr lang="en-US" dirty="0" smtClean="0"/>
              <a:t> </a:t>
            </a:r>
            <a:r>
              <a:rPr lang="en-US" b="1" u="sng" dirty="0" smtClean="0"/>
              <a:t>So, Myocardial infarction clinical picture : same pain as angina but</a:t>
            </a:r>
            <a:r>
              <a:rPr lang="en-US" dirty="0" smtClean="0"/>
              <a:t>:</a:t>
            </a:r>
          </a:p>
          <a:p>
            <a:pPr rtl="1">
              <a:buNone/>
            </a:pPr>
            <a:r>
              <a:rPr lang="en-US" dirty="0" smtClean="0"/>
              <a:t>1-more severe and persistent .</a:t>
            </a:r>
          </a:p>
          <a:p>
            <a:pPr rtl="1">
              <a:buNone/>
            </a:pPr>
            <a:r>
              <a:rPr lang="en-US" dirty="0" smtClean="0"/>
              <a:t>2-patient become  breathless  and vomiting is common.</a:t>
            </a:r>
          </a:p>
          <a:p>
            <a:pPr>
              <a:buNone/>
            </a:pPr>
            <a:r>
              <a:rPr lang="en-US" dirty="0" smtClean="0"/>
              <a:t>3-fall in blood pressure with weak pulse.</a:t>
            </a:r>
          </a:p>
          <a:p>
            <a:pPr>
              <a:buNone/>
            </a:pPr>
            <a:r>
              <a:rPr lang="en-US" b="1" u="sng" dirty="0" smtClean="0"/>
              <a:t>Signs</a:t>
            </a:r>
            <a:r>
              <a:rPr lang="en-US" b="1" dirty="0" smtClean="0"/>
              <a:t>:</a:t>
            </a:r>
            <a:r>
              <a:rPr lang="en-US" dirty="0" smtClean="0"/>
              <a:t> signs of sever left ventricular or right ventricular dysfunction may be present. Patient may have severe hypertension or may have hypotension.</a:t>
            </a:r>
          </a:p>
          <a:p>
            <a:endParaRPr lang="ar-EG"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324600"/>
          </a:xfrm>
        </p:spPr>
        <p:txBody>
          <a:bodyPr>
            <a:normAutofit fontScale="55000" lnSpcReduction="20000"/>
          </a:bodyPr>
          <a:lstStyle/>
          <a:p>
            <a:pPr>
              <a:buNone/>
            </a:pPr>
            <a:r>
              <a:rPr lang="en-US" sz="4400" b="1" u="sng" dirty="0" smtClean="0"/>
              <a:t>Diagnosis:</a:t>
            </a:r>
            <a:r>
              <a:rPr lang="en-US" sz="4400" u="sng" dirty="0" smtClean="0"/>
              <a:t> </a:t>
            </a:r>
            <a:endParaRPr lang="en-US" sz="4400" dirty="0" smtClean="0"/>
          </a:p>
          <a:p>
            <a:pPr>
              <a:buNone/>
            </a:pPr>
            <a:r>
              <a:rPr lang="en-US" sz="4400" dirty="0" smtClean="0"/>
              <a:t>In addition to patient history and presentation, the diagnosis of AMI is based upon ECG and lab tests:</a:t>
            </a:r>
          </a:p>
          <a:p>
            <a:pPr lvl="0">
              <a:buNone/>
            </a:pPr>
            <a:r>
              <a:rPr lang="en-US" sz="4400" b="1" dirty="0" smtClean="0"/>
              <a:t>1-ECG: </a:t>
            </a:r>
            <a:r>
              <a:rPr lang="en-US" sz="4400" dirty="0" smtClean="0"/>
              <a:t>the 12-lead ECG is helpful in determining the location of infarction.</a:t>
            </a:r>
          </a:p>
          <a:p>
            <a:pPr>
              <a:buNone/>
            </a:pPr>
            <a:r>
              <a:rPr lang="en-US" sz="4400" dirty="0" smtClean="0"/>
              <a:t>The presence of a new Q wave is consistent with AMI.  also show ST segment elevation.</a:t>
            </a:r>
          </a:p>
          <a:p>
            <a:pPr>
              <a:buNone/>
            </a:pPr>
            <a:r>
              <a:rPr lang="en-US" sz="4400" dirty="0" smtClean="0"/>
              <a:t> </a:t>
            </a:r>
          </a:p>
          <a:p>
            <a:pPr lvl="0">
              <a:buNone/>
            </a:pPr>
            <a:r>
              <a:rPr lang="en-US" sz="4400" b="1" dirty="0" smtClean="0"/>
              <a:t>2-Enzymes: </a:t>
            </a:r>
            <a:r>
              <a:rPr lang="en-US" sz="4400" dirty="0" smtClean="0"/>
              <a:t>the measurement of cardiac enzymes is routine in making the diagnosis of AMI.</a:t>
            </a:r>
          </a:p>
          <a:p>
            <a:pPr lvl="0">
              <a:buNone/>
            </a:pPr>
            <a:r>
              <a:rPr lang="en-US" sz="4400" u="sng" dirty="0" err="1" smtClean="0"/>
              <a:t>Creatine</a:t>
            </a:r>
            <a:r>
              <a:rPr lang="en-US" sz="4400" u="sng" dirty="0" smtClean="0"/>
              <a:t> </a:t>
            </a:r>
            <a:r>
              <a:rPr lang="en-US" sz="4400" u="sng" dirty="0" err="1" smtClean="0"/>
              <a:t>kinase</a:t>
            </a:r>
            <a:r>
              <a:rPr lang="en-US" sz="4400" u="sng" dirty="0" smtClean="0"/>
              <a:t> (CK).</a:t>
            </a:r>
            <a:r>
              <a:rPr lang="en-US" sz="4400" dirty="0" smtClean="0"/>
              <a:t> The most sensitive enzyme appear in serum within 3-4 hours after myocardial damage and peak 12-24 hours.</a:t>
            </a:r>
          </a:p>
          <a:p>
            <a:pPr lvl="0">
              <a:buNone/>
            </a:pPr>
            <a:endParaRPr lang="en-US" sz="4400" dirty="0" smtClean="0"/>
          </a:p>
          <a:p>
            <a:pPr lvl="0">
              <a:buNone/>
            </a:pPr>
            <a:r>
              <a:rPr lang="en-US" sz="4400" u="sng" dirty="0" smtClean="0"/>
              <a:t>Lactate </a:t>
            </a:r>
            <a:r>
              <a:rPr lang="en-US" sz="4400" u="sng" dirty="0" err="1" smtClean="0"/>
              <a:t>dehydrogenase</a:t>
            </a:r>
            <a:r>
              <a:rPr lang="en-US" sz="4400" u="sng" dirty="0" smtClean="0"/>
              <a:t> (LDH):</a:t>
            </a:r>
            <a:r>
              <a:rPr lang="en-US" sz="4400" b="1" dirty="0" smtClean="0"/>
              <a:t> </a:t>
            </a:r>
            <a:r>
              <a:rPr lang="en-US" sz="4400" dirty="0" smtClean="0"/>
              <a:t>Seen 24-48 hours after myocardial damage and peak 3-6 days.</a:t>
            </a:r>
          </a:p>
          <a:p>
            <a:pPr>
              <a:buNone/>
            </a:pPr>
            <a:r>
              <a:rPr lang="en-US" sz="4400" b="1" dirty="0" smtClean="0"/>
              <a:t> </a:t>
            </a:r>
            <a:endParaRPr lang="en-US" sz="4400" dirty="0" smtClean="0"/>
          </a:p>
          <a:p>
            <a:pPr lvl="0">
              <a:buNone/>
            </a:pPr>
            <a:r>
              <a:rPr lang="en-US" sz="4400" b="1" dirty="0" smtClean="0"/>
              <a:t>3-Radionucltide technique: </a:t>
            </a:r>
            <a:r>
              <a:rPr lang="en-US" sz="4400" dirty="0" smtClean="0"/>
              <a:t>e.g. technetium-99 for diagnosis of site of MI.</a:t>
            </a:r>
          </a:p>
          <a:p>
            <a:endParaRPr lang="ar-EG"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b="1" u="sng" dirty="0" smtClean="0"/>
              <a:t>Complications of myocardial infarction:</a:t>
            </a:r>
            <a:endParaRPr lang="en-US" dirty="0" smtClean="0"/>
          </a:p>
          <a:p>
            <a:pPr lvl="0">
              <a:buNone/>
            </a:pPr>
            <a:r>
              <a:rPr lang="en-US" dirty="0" smtClean="0"/>
              <a:t>1-Heart failure</a:t>
            </a:r>
          </a:p>
          <a:p>
            <a:pPr lvl="0">
              <a:buNone/>
            </a:pPr>
            <a:r>
              <a:rPr lang="en-US" dirty="0" smtClean="0"/>
              <a:t>2-Shock</a:t>
            </a:r>
          </a:p>
          <a:p>
            <a:pPr lvl="0">
              <a:buNone/>
            </a:pPr>
            <a:r>
              <a:rPr lang="en-US" dirty="0" smtClean="0"/>
              <a:t>3-Arrhythmias </a:t>
            </a:r>
          </a:p>
          <a:p>
            <a:pPr>
              <a:buNone/>
            </a:pPr>
            <a:r>
              <a:rPr lang="en-US" dirty="0" smtClean="0"/>
              <a:t>4-Thromboembolism </a:t>
            </a:r>
            <a:endParaRPr lang="ar-EG"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b="1" u="sng" dirty="0" smtClean="0"/>
              <a:t>Treatment of AMI:</a:t>
            </a:r>
            <a:endParaRPr lang="en-US" dirty="0" smtClean="0"/>
          </a:p>
          <a:p>
            <a:pPr lvl="0">
              <a:buNone/>
            </a:pPr>
            <a:r>
              <a:rPr lang="en-US" b="1" dirty="0" smtClean="0"/>
              <a:t>1-Hospitalization (coronary care unit):</a:t>
            </a:r>
            <a:r>
              <a:rPr lang="en-US" dirty="0" smtClean="0"/>
              <a:t> to control vital signs (respiration, HR, BP, pulse, etc.</a:t>
            </a:r>
            <a:r>
              <a:rPr lang="en-US" b="1" dirty="0" smtClean="0"/>
              <a:t>) </a:t>
            </a:r>
            <a:r>
              <a:rPr lang="en-US" dirty="0" smtClean="0"/>
              <a:t>and</a:t>
            </a:r>
            <a:r>
              <a:rPr lang="en-US" b="1" dirty="0" smtClean="0"/>
              <a:t> </a:t>
            </a:r>
            <a:r>
              <a:rPr lang="en-US" dirty="0" smtClean="0"/>
              <a:t>continuous monitoring of ECG.</a:t>
            </a:r>
          </a:p>
          <a:p>
            <a:pPr>
              <a:buNone/>
            </a:pPr>
            <a:r>
              <a:rPr lang="en-US" b="1" dirty="0" smtClean="0"/>
              <a:t>2-Oxygen:</a:t>
            </a:r>
            <a:r>
              <a:rPr lang="en-US" dirty="0" smtClean="0"/>
              <a:t> To increase PO2 and hence increases the diffusion of oxygen in to ischemic </a:t>
            </a:r>
            <a:r>
              <a:rPr lang="en-US" dirty="0" err="1" smtClean="0"/>
              <a:t>myocardia</a:t>
            </a:r>
            <a:r>
              <a:rPr lang="en-US" dirty="0" smtClean="0"/>
              <a:t>.</a:t>
            </a:r>
            <a:r>
              <a:rPr lang="en-US" b="1" dirty="0" smtClean="0"/>
              <a:t> Oxygen given </a:t>
            </a:r>
            <a:r>
              <a:rPr lang="en-US" dirty="0" smtClean="0"/>
              <a:t>by nasal </a:t>
            </a:r>
            <a:r>
              <a:rPr lang="en-US" dirty="0" err="1" smtClean="0"/>
              <a:t>cannula</a:t>
            </a:r>
            <a:r>
              <a:rPr lang="en-US" dirty="0" smtClean="0"/>
              <a:t> or mask.</a:t>
            </a:r>
          </a:p>
          <a:p>
            <a:endParaRPr lang="ar-EG"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77500" lnSpcReduction="20000"/>
          </a:bodyPr>
          <a:lstStyle/>
          <a:p>
            <a:pPr>
              <a:buNone/>
            </a:pPr>
            <a:r>
              <a:rPr lang="en-US" b="1" dirty="0" smtClean="0"/>
              <a:t>3-Relief of pain: Morphine sulfate (5 mg </a:t>
            </a:r>
            <a:r>
              <a:rPr lang="en-US" b="1" dirty="0" err="1" smtClean="0"/>
              <a:t>i.v</a:t>
            </a:r>
            <a:r>
              <a:rPr lang="en-US" b="1" dirty="0" smtClean="0"/>
              <a:t>.): can </a:t>
            </a:r>
            <a:r>
              <a:rPr lang="en-US" dirty="0" smtClean="0"/>
              <a:t>be repeated after 5 min</a:t>
            </a:r>
            <a:r>
              <a:rPr lang="en-US" b="1" dirty="0" smtClean="0"/>
              <a:t>.</a:t>
            </a:r>
            <a:endParaRPr lang="en-US" dirty="0" smtClean="0"/>
          </a:p>
          <a:p>
            <a:pPr lvl="0">
              <a:buNone/>
            </a:pPr>
            <a:r>
              <a:rPr lang="en-US" dirty="0" smtClean="0"/>
              <a:t>     *To produce analgesia.</a:t>
            </a:r>
          </a:p>
          <a:p>
            <a:pPr lvl="0">
              <a:buNone/>
            </a:pPr>
            <a:r>
              <a:rPr lang="en-US" dirty="0" smtClean="0"/>
              <a:t>     *To ↓ stress of the patient → ↓ sympathetic discharge and heart work.</a:t>
            </a:r>
          </a:p>
          <a:p>
            <a:pPr lvl="0">
              <a:buNone/>
            </a:pPr>
            <a:r>
              <a:rPr lang="en-US" dirty="0" smtClean="0"/>
              <a:t>     *Morphine causes </a:t>
            </a:r>
            <a:r>
              <a:rPr lang="en-US" dirty="0" err="1" smtClean="0"/>
              <a:t>venodilatation</a:t>
            </a:r>
            <a:r>
              <a:rPr lang="en-US" dirty="0" smtClean="0"/>
              <a:t> → ↓ venous return and ↓ cardiac work.</a:t>
            </a:r>
          </a:p>
          <a:p>
            <a:pPr>
              <a:buNone/>
            </a:pPr>
            <a:r>
              <a:rPr lang="en-US" dirty="0" smtClean="0"/>
              <a:t>Morphine is usually given </a:t>
            </a:r>
            <a:r>
              <a:rPr lang="en-US" dirty="0" err="1" smtClean="0"/>
              <a:t>s.c</a:t>
            </a:r>
            <a:r>
              <a:rPr lang="en-US" dirty="0" smtClean="0"/>
              <a:t>. </a:t>
            </a:r>
            <a:r>
              <a:rPr lang="en-US" b="1" dirty="0" smtClean="0"/>
              <a:t>except </a:t>
            </a:r>
            <a:r>
              <a:rPr lang="en-US" dirty="0" smtClean="0"/>
              <a:t>in AMI (</a:t>
            </a:r>
            <a:r>
              <a:rPr lang="en-US" b="1" dirty="0" smtClean="0"/>
              <a:t>5 mg </a:t>
            </a:r>
            <a:r>
              <a:rPr lang="en-US" b="1" dirty="0" err="1" smtClean="0"/>
              <a:t>i.v</a:t>
            </a:r>
            <a:r>
              <a:rPr lang="en-US" b="1" dirty="0" smtClean="0"/>
              <a:t>.).</a:t>
            </a:r>
            <a:endParaRPr lang="en-US" dirty="0" smtClean="0"/>
          </a:p>
          <a:p>
            <a:pPr>
              <a:buNone/>
            </a:pPr>
            <a:r>
              <a:rPr lang="en-US" dirty="0" smtClean="0"/>
              <a:t>Morphine is </a:t>
            </a:r>
            <a:r>
              <a:rPr lang="en-US" u="sng" dirty="0" smtClean="0"/>
              <a:t>contraindicated in cases of MI involving the </a:t>
            </a:r>
            <a:r>
              <a:rPr lang="en-US" b="1" u="sng" dirty="0" smtClean="0"/>
              <a:t>inferior wall</a:t>
            </a:r>
            <a:r>
              <a:rPr lang="en-US" dirty="0" smtClean="0"/>
              <a:t> of the heart (inferior MI) because in this case, the patient has </a:t>
            </a:r>
            <a:r>
              <a:rPr lang="en-US" dirty="0" err="1" smtClean="0"/>
              <a:t>bradycardia</a:t>
            </a:r>
            <a:r>
              <a:rPr lang="en-US" dirty="0" smtClean="0"/>
              <a:t> and morphine causes </a:t>
            </a:r>
            <a:r>
              <a:rPr lang="en-US" u="dash" dirty="0" err="1" smtClean="0"/>
              <a:t>vagal</a:t>
            </a:r>
            <a:r>
              <a:rPr lang="en-US" u="dash" dirty="0" smtClean="0"/>
              <a:t> stimulation</a:t>
            </a:r>
            <a:r>
              <a:rPr lang="en-US" dirty="0" smtClean="0"/>
              <a:t> → aggravation of </a:t>
            </a:r>
            <a:r>
              <a:rPr lang="en-US" dirty="0" err="1" smtClean="0"/>
              <a:t>bradycardia</a:t>
            </a:r>
            <a:r>
              <a:rPr lang="en-US" dirty="0" smtClean="0"/>
              <a:t>.</a:t>
            </a:r>
          </a:p>
          <a:p>
            <a:pPr>
              <a:buNone/>
            </a:pPr>
            <a:r>
              <a:rPr lang="en-US" u="sng" dirty="0" err="1" smtClean="0"/>
              <a:t>So,What</a:t>
            </a:r>
            <a:r>
              <a:rPr lang="en-US" u="sng" dirty="0" smtClean="0"/>
              <a:t> another </a:t>
            </a:r>
            <a:r>
              <a:rPr lang="en-US" u="sng" dirty="0" err="1" smtClean="0"/>
              <a:t>opioid</a:t>
            </a:r>
            <a:r>
              <a:rPr lang="en-US" u="sng" dirty="0" smtClean="0"/>
              <a:t> analgesic could be used in inferior MI?</a:t>
            </a:r>
            <a:r>
              <a:rPr lang="en-US" dirty="0" smtClean="0"/>
              <a:t> </a:t>
            </a:r>
          </a:p>
          <a:p>
            <a:pPr>
              <a:buNone/>
            </a:pPr>
            <a:r>
              <a:rPr lang="en-US" b="1" dirty="0" err="1" smtClean="0"/>
              <a:t>Meperidine</a:t>
            </a:r>
            <a:r>
              <a:rPr lang="en-US" dirty="0" smtClean="0"/>
              <a:t> because it has </a:t>
            </a:r>
            <a:r>
              <a:rPr lang="en-US" u="dash" dirty="0" smtClean="0"/>
              <a:t>atropine-like action</a:t>
            </a:r>
            <a:r>
              <a:rPr lang="en-US" dirty="0" smtClean="0"/>
              <a:t> → counteract </a:t>
            </a:r>
            <a:r>
              <a:rPr lang="en-US" dirty="0" err="1" smtClean="0"/>
              <a:t>bradycardia</a:t>
            </a:r>
            <a:r>
              <a:rPr lang="en-US" dirty="0" smtClean="0"/>
              <a:t>.</a:t>
            </a:r>
          </a:p>
          <a:p>
            <a:r>
              <a:rPr lang="en-US" u="sng" dirty="0" smtClean="0"/>
              <a:t>What other </a:t>
            </a:r>
            <a:r>
              <a:rPr lang="en-US" u="sng" dirty="0" err="1" smtClean="0"/>
              <a:t>opioid</a:t>
            </a:r>
            <a:r>
              <a:rPr lang="en-US" u="sng" dirty="0" smtClean="0"/>
              <a:t> analgesics are contraindicated in AMI?</a:t>
            </a:r>
            <a:endParaRPr lang="en-US" dirty="0" smtClean="0"/>
          </a:p>
          <a:p>
            <a:r>
              <a:rPr lang="en-US" b="1" i="1" dirty="0" err="1" smtClean="0"/>
              <a:t>Pentazocin</a:t>
            </a:r>
            <a:r>
              <a:rPr lang="en-US" i="1" dirty="0" smtClean="0"/>
              <a:t> and </a:t>
            </a:r>
            <a:r>
              <a:rPr lang="en-US" b="1" i="1" dirty="0" err="1" smtClean="0"/>
              <a:t>butorphanol</a:t>
            </a:r>
            <a:r>
              <a:rPr lang="en-US" i="1" dirty="0" smtClean="0"/>
              <a:t> because they ↑ pulmonary and systemic vascular resistance → more strain on the heart .</a:t>
            </a:r>
          </a:p>
          <a:p>
            <a:pPr>
              <a:buNone/>
            </a:pPr>
            <a:endParaRPr lang="ar-EG"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b="1" dirty="0" smtClean="0"/>
              <a:t>4-Fibrinolytic therapy: </a:t>
            </a:r>
            <a:r>
              <a:rPr lang="en-US" dirty="0" smtClean="0"/>
              <a:t>e.g. streptokinase, </a:t>
            </a:r>
            <a:r>
              <a:rPr lang="en-US" dirty="0" err="1" smtClean="0"/>
              <a:t>urokinase</a:t>
            </a:r>
            <a:r>
              <a:rPr lang="en-US" dirty="0" smtClean="0"/>
              <a:t>, </a:t>
            </a:r>
            <a:r>
              <a:rPr lang="en-US" dirty="0" err="1" smtClean="0"/>
              <a:t>acylated</a:t>
            </a:r>
            <a:r>
              <a:rPr lang="en-US" dirty="0" smtClean="0"/>
              <a:t> </a:t>
            </a:r>
            <a:r>
              <a:rPr lang="en-US" dirty="0" err="1" smtClean="0"/>
              <a:t>plasminogen</a:t>
            </a:r>
            <a:r>
              <a:rPr lang="en-US" dirty="0" smtClean="0"/>
              <a:t> </a:t>
            </a:r>
            <a:r>
              <a:rPr lang="en-US" dirty="0" err="1" smtClean="0"/>
              <a:t>streptokinas</a:t>
            </a:r>
            <a:r>
              <a:rPr lang="en-US" dirty="0" smtClean="0"/>
              <a:t> activator complex "APSAC", Pro- </a:t>
            </a:r>
            <a:r>
              <a:rPr lang="en-US" dirty="0" err="1" smtClean="0"/>
              <a:t>urokinase</a:t>
            </a:r>
            <a:r>
              <a:rPr lang="en-US" dirty="0" smtClean="0"/>
              <a:t>...etc. </a:t>
            </a:r>
            <a:r>
              <a:rPr lang="en-US" dirty="0" err="1" smtClean="0"/>
              <a:t>Fibrinolytic</a:t>
            </a:r>
            <a:r>
              <a:rPr lang="en-US" dirty="0" smtClean="0"/>
              <a:t> must be used within first 6 hours I.V (early </a:t>
            </a:r>
            <a:r>
              <a:rPr lang="en-US" dirty="0" err="1" smtClean="0"/>
              <a:t>early</a:t>
            </a:r>
            <a:r>
              <a:rPr lang="en-US" dirty="0" smtClean="0"/>
              <a:t> </a:t>
            </a:r>
            <a:r>
              <a:rPr lang="en-US" dirty="0" err="1" smtClean="0"/>
              <a:t>early</a:t>
            </a:r>
            <a:r>
              <a:rPr lang="en-US" dirty="0" smtClean="0"/>
              <a:t>…..). </a:t>
            </a:r>
          </a:p>
          <a:p>
            <a:pPr>
              <a:buNone/>
            </a:pPr>
            <a:r>
              <a:rPr lang="en-US" b="1" dirty="0" smtClean="0"/>
              <a:t>5-Measures to limit the size of infarction:</a:t>
            </a:r>
            <a:r>
              <a:rPr lang="en-US" dirty="0" smtClean="0"/>
              <a:t> Beta-blockers, NG or CCBs. </a:t>
            </a:r>
          </a:p>
          <a:p>
            <a:pPr>
              <a:buNone/>
            </a:pPr>
            <a:r>
              <a:rPr lang="en-US" dirty="0" smtClean="0"/>
              <a:t>Beta blockers decrease myocardial damage and decrease complication of myocardial infraction especially ventricular fibrillation. . </a:t>
            </a:r>
          </a:p>
          <a:p>
            <a:endParaRPr lang="ar-EG"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a:buNone/>
            </a:pPr>
            <a:r>
              <a:rPr lang="en-US" b="1" dirty="0" smtClean="0"/>
              <a:t>6-Anticoagulants and </a:t>
            </a:r>
            <a:r>
              <a:rPr lang="en-US" b="1" dirty="0" err="1" smtClean="0"/>
              <a:t>antiplatelet</a:t>
            </a:r>
            <a:r>
              <a:rPr lang="en-US" b="1" dirty="0" smtClean="0"/>
              <a:t>: heparin</a:t>
            </a:r>
            <a:r>
              <a:rPr lang="en-US" dirty="0" smtClean="0"/>
              <a:t> 10,000 IU </a:t>
            </a:r>
            <a:r>
              <a:rPr lang="en-US" dirty="0" err="1" smtClean="0"/>
              <a:t>i.v</a:t>
            </a:r>
            <a:r>
              <a:rPr lang="en-US" dirty="0" smtClean="0"/>
              <a:t>. then 5000 IU/8h </a:t>
            </a:r>
            <a:r>
              <a:rPr lang="en-US" dirty="0" err="1" smtClean="0"/>
              <a:t>s.c</a:t>
            </a:r>
            <a:r>
              <a:rPr lang="en-US" dirty="0" smtClean="0"/>
              <a:t>. especially when the patient is obese or if there is history of previous MI.</a:t>
            </a:r>
          </a:p>
          <a:p>
            <a:pPr>
              <a:buNone/>
            </a:pPr>
            <a:r>
              <a:rPr lang="en-US" b="1" dirty="0" smtClean="0"/>
              <a:t>7- Treatment of complications:</a:t>
            </a:r>
            <a:endParaRPr lang="en-US" dirty="0" smtClean="0"/>
          </a:p>
          <a:p>
            <a:pPr lvl="0">
              <a:buNone/>
            </a:pPr>
            <a:r>
              <a:rPr lang="en-US" dirty="0" err="1" smtClean="0"/>
              <a:t>Cardiogenic</a:t>
            </a:r>
            <a:r>
              <a:rPr lang="en-US" dirty="0" smtClean="0"/>
              <a:t> shock → give </a:t>
            </a:r>
            <a:r>
              <a:rPr lang="en-US" dirty="0" err="1" smtClean="0"/>
              <a:t>dobutamine</a:t>
            </a:r>
            <a:r>
              <a:rPr lang="en-US" dirty="0" smtClean="0"/>
              <a:t> </a:t>
            </a:r>
            <a:r>
              <a:rPr lang="en-US" dirty="0" err="1" smtClean="0"/>
              <a:t>i.v.i</a:t>
            </a:r>
            <a:endParaRPr lang="en-US" dirty="0" smtClean="0"/>
          </a:p>
          <a:p>
            <a:pPr lvl="0">
              <a:buNone/>
            </a:pPr>
            <a:r>
              <a:rPr lang="en-US" dirty="0" smtClean="0"/>
              <a:t>Arrhythmia → give </a:t>
            </a:r>
            <a:r>
              <a:rPr lang="en-US" dirty="0" err="1" smtClean="0"/>
              <a:t>lidocaine</a:t>
            </a:r>
            <a:r>
              <a:rPr lang="en-US" dirty="0" smtClean="0"/>
              <a:t> </a:t>
            </a:r>
            <a:r>
              <a:rPr lang="en-US" dirty="0" err="1" smtClean="0"/>
              <a:t>i.v</a:t>
            </a:r>
            <a:r>
              <a:rPr lang="en-US" dirty="0" smtClean="0"/>
              <a:t>.</a:t>
            </a:r>
          </a:p>
          <a:p>
            <a:pPr>
              <a:buNone/>
            </a:pPr>
            <a:r>
              <a:rPr lang="en-US" b="1" dirty="0" smtClean="0"/>
              <a:t>8-Control of risk factors: </a:t>
            </a:r>
            <a:r>
              <a:rPr lang="en-US" dirty="0" smtClean="0"/>
              <a:t>Stop smoking; physical activity, control hypertension, obesity, diabetes mellitus and correction of plasma lipids.</a:t>
            </a:r>
          </a:p>
          <a:p>
            <a:pPr>
              <a:buNone/>
            </a:pPr>
            <a:r>
              <a:rPr lang="en-US" dirty="0" smtClean="0"/>
              <a:t>9-</a:t>
            </a:r>
            <a:r>
              <a:rPr lang="en-US" b="1" dirty="0" smtClean="0"/>
              <a:t> Sedatives:</a:t>
            </a:r>
            <a:r>
              <a:rPr lang="en-US" dirty="0" smtClean="0"/>
              <a:t> </a:t>
            </a:r>
            <a:r>
              <a:rPr lang="en-US" u="sng" dirty="0" smtClean="0"/>
              <a:t>diazepam</a:t>
            </a:r>
            <a:r>
              <a:rPr lang="en-US" dirty="0" smtClean="0"/>
              <a:t> 5 mg </a:t>
            </a:r>
            <a:r>
              <a:rPr lang="en-US" dirty="0" err="1" smtClean="0"/>
              <a:t>i.v</a:t>
            </a:r>
            <a:r>
              <a:rPr lang="en-US" dirty="0" smtClean="0"/>
              <a:t>.</a:t>
            </a:r>
          </a:p>
          <a:p>
            <a:endParaRPr lang="ar-EG"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8928992" cy="6741368"/>
          </a:xfrm>
        </p:spPr>
        <p:txBody>
          <a:bodyPr>
            <a:normAutofit/>
          </a:bodyPr>
          <a:lstStyle/>
          <a:p>
            <a:pPr>
              <a:buNone/>
            </a:pPr>
            <a:r>
              <a:rPr lang="en-US" b="1" u="sng" dirty="0" smtClean="0"/>
              <a:t>N.B.</a:t>
            </a:r>
            <a:r>
              <a:rPr lang="en-US" b="1" i="1" dirty="0" smtClean="0"/>
              <a:t> </a:t>
            </a:r>
            <a:r>
              <a:rPr lang="en-US" b="1" u="sng" dirty="0" smtClean="0"/>
              <a:t>Oral ACEI therapy beginning early in post MI period is beneficial. </a:t>
            </a:r>
            <a:r>
              <a:rPr lang="en-US" dirty="0" smtClean="0"/>
              <a:t>Captopril could be given on post infarction day 2 or </a:t>
            </a:r>
            <a:r>
              <a:rPr lang="en-US" dirty="0" smtClean="0"/>
              <a:t>3. </a:t>
            </a:r>
            <a:endParaRPr lang="en-US" dirty="0" smtClean="0"/>
          </a:p>
          <a:p>
            <a:pPr lvl="0">
              <a:buNone/>
            </a:pPr>
            <a:r>
              <a:rPr lang="en-US" sz="2800" b="1" u="sng" dirty="0" smtClean="0"/>
              <a:t>Used to:</a:t>
            </a:r>
            <a:endParaRPr lang="en-US" sz="2800" b="1" u="sng" dirty="0"/>
          </a:p>
          <a:p>
            <a:pPr>
              <a:buNone/>
            </a:pPr>
            <a:r>
              <a:rPr lang="en-US" dirty="0" smtClean="0"/>
              <a:t>     1- </a:t>
            </a:r>
            <a:r>
              <a:rPr lang="en-US" dirty="0"/>
              <a:t>↓ mass and wall thickness of the left ventricle through:</a:t>
            </a:r>
            <a:endParaRPr lang="en-US" sz="2800" dirty="0"/>
          </a:p>
          <a:p>
            <a:pPr lvl="1">
              <a:buNone/>
            </a:pPr>
            <a:r>
              <a:rPr lang="en-US" dirty="0" smtClean="0"/>
              <a:t>2-↓ </a:t>
            </a:r>
            <a:r>
              <a:rPr lang="en-US" dirty="0"/>
              <a:t>arterial BP.</a:t>
            </a:r>
            <a:endParaRPr lang="en-US" sz="2400" dirty="0"/>
          </a:p>
          <a:p>
            <a:pPr lvl="1">
              <a:buNone/>
            </a:pPr>
            <a:r>
              <a:rPr lang="en-US" dirty="0" smtClean="0"/>
              <a:t>3-↓ </a:t>
            </a:r>
            <a:r>
              <a:rPr lang="en-US" dirty="0" err="1"/>
              <a:t>myocyte</a:t>
            </a:r>
            <a:r>
              <a:rPr lang="en-US" dirty="0"/>
              <a:t> cell proliferation and collagen synthesis.</a:t>
            </a:r>
            <a:endParaRPr lang="en-US" sz="2400" dirty="0"/>
          </a:p>
          <a:p>
            <a:pPr lvl="1">
              <a:buNone/>
            </a:pPr>
            <a:r>
              <a:rPr lang="en-US" dirty="0" smtClean="0"/>
              <a:t>4-↓ </a:t>
            </a:r>
            <a:r>
              <a:rPr lang="en-US" dirty="0"/>
              <a:t>apoptosis.</a:t>
            </a:r>
            <a:endParaRPr lang="en-US" sz="2400" dirty="0"/>
          </a:p>
          <a:p>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0"/>
            <a:ext cx="9252520" cy="6741368"/>
          </a:xfrm>
        </p:spPr>
        <p:txBody>
          <a:bodyPr>
            <a:normAutofit/>
          </a:bodyPr>
          <a:lstStyle/>
          <a:p>
            <a:pPr>
              <a:buNone/>
            </a:pPr>
            <a:r>
              <a:rPr lang="en-US" b="1" dirty="0" err="1" smtClean="0"/>
              <a:t>Pathophysiology</a:t>
            </a:r>
            <a:endParaRPr lang="en-US" b="1" dirty="0" smtClean="0"/>
          </a:p>
          <a:p>
            <a:pPr>
              <a:buNone/>
            </a:pPr>
            <a:r>
              <a:rPr lang="en-US" dirty="0" smtClean="0"/>
              <a:t>Angina occurs when the myocardial oxygen demands exceed the supply. The myocardial metabolism becomes anaerobic. This leads to shift in the metabolism of the myocardium from fat to carbohydrate with increase in the rate of </a:t>
            </a:r>
            <a:r>
              <a:rPr lang="en-US" dirty="0" err="1" smtClean="0"/>
              <a:t>glycolysis</a:t>
            </a:r>
            <a:r>
              <a:rPr lang="en-US" dirty="0" smtClean="0"/>
              <a:t> and increased formation of lactate and </a:t>
            </a:r>
            <a:r>
              <a:rPr lang="en-US" dirty="0" err="1" smtClean="0"/>
              <a:t>pyruvate</a:t>
            </a:r>
            <a:r>
              <a:rPr lang="en-US" dirty="0" smtClean="0"/>
              <a:t>. In the same time there is accumulation of substance P which is probably a </a:t>
            </a:r>
            <a:r>
              <a:rPr lang="en-US" dirty="0" err="1" smtClean="0"/>
              <a:t>kinin</a:t>
            </a:r>
            <a:r>
              <a:rPr lang="en-US" dirty="0" smtClean="0"/>
              <a:t> and which irritates the sympathetic nerve endings in the heart causing cardiac pain.</a:t>
            </a:r>
          </a:p>
          <a:p>
            <a:endParaRPr lang="ar-EG"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552728"/>
          </a:xfrm>
        </p:spPr>
        <p:txBody>
          <a:bodyPr>
            <a:normAutofit/>
          </a:bodyPr>
          <a:lstStyle/>
          <a:p>
            <a:pPr>
              <a:buNone/>
            </a:pPr>
            <a:r>
              <a:rPr lang="en-US" b="1" dirty="0" smtClean="0"/>
              <a:t>Case 1:</a:t>
            </a:r>
            <a:endParaRPr lang="en-US" dirty="0" smtClean="0"/>
          </a:p>
          <a:p>
            <a:pPr>
              <a:buNone/>
            </a:pPr>
            <a:r>
              <a:rPr lang="en-US" dirty="0" smtClean="0"/>
              <a:t>A 62 years old male about 3 weeks before, he complained of </a:t>
            </a:r>
            <a:r>
              <a:rPr lang="en-US" dirty="0" err="1" smtClean="0"/>
              <a:t>substernal</a:t>
            </a:r>
            <a:r>
              <a:rPr lang="en-US" dirty="0" smtClean="0"/>
              <a:t> chest pain brought on by lifting heavy object on walking. He describes a crushing pain that never occurred at rest or particular time of day. When he stopped walking the pain subsides in 5 minutes. He is hospitalized for evaluation of chest pain, he suffers now from the same pain his resting vital signs include: B.P180/110 mm Hg, pulse 100/min, R.R22/min. ECG reveals ST segment depression without evidence of M.I. </a:t>
            </a:r>
          </a:p>
          <a:p>
            <a:endParaRPr lang="ar-EG"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lvl="0"/>
            <a:r>
              <a:rPr lang="en-US" dirty="0" smtClean="0"/>
              <a:t>What signs and symptoms would be significant for probable diagnosis?</a:t>
            </a:r>
          </a:p>
          <a:p>
            <a:pPr lvl="0"/>
            <a:r>
              <a:rPr lang="en-US" dirty="0" smtClean="0"/>
              <a:t>Is there other diagnostic procedure, which would be helpful in confirming the diagnosis?</a:t>
            </a:r>
          </a:p>
          <a:p>
            <a:pPr lvl="0"/>
            <a:r>
              <a:rPr lang="en-US" dirty="0" smtClean="0"/>
              <a:t>What will you give to the patient for the relieve of </a:t>
            </a:r>
            <a:r>
              <a:rPr lang="en-US" dirty="0" err="1" smtClean="0"/>
              <a:t>anginal</a:t>
            </a:r>
            <a:r>
              <a:rPr lang="en-US" dirty="0" smtClean="0"/>
              <a:t> pain? In what route and dose?</a:t>
            </a:r>
          </a:p>
          <a:p>
            <a:pPr lvl="0"/>
            <a:r>
              <a:rPr lang="en-US" dirty="0" smtClean="0"/>
              <a:t>What instructions should the patient receive with regard to uses of the above drug? How rapid will it relieve chest pain?</a:t>
            </a:r>
          </a:p>
          <a:p>
            <a:pPr lvl="0"/>
            <a:r>
              <a:rPr lang="en-US" dirty="0" smtClean="0"/>
              <a:t>What are the mechanisms by which the above treatment will relieve the pain?</a:t>
            </a:r>
          </a:p>
          <a:p>
            <a:pPr lvl="0"/>
            <a:r>
              <a:rPr lang="en-US" dirty="0" smtClean="0"/>
              <a:t>Would you give him any drugs after relieve of pain to protect against attacks?</a:t>
            </a:r>
          </a:p>
          <a:p>
            <a:pPr lvl="0"/>
            <a:r>
              <a:rPr lang="en-US" dirty="0" smtClean="0"/>
              <a:t>How can you evaluate the efficacy of the drug selected in question 6?</a:t>
            </a:r>
          </a:p>
          <a:p>
            <a:endParaRPr lang="ar-EG"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41368"/>
          </a:xfrm>
        </p:spPr>
        <p:txBody>
          <a:bodyPr>
            <a:normAutofit fontScale="77500" lnSpcReduction="20000"/>
          </a:bodyPr>
          <a:lstStyle/>
          <a:p>
            <a:pPr>
              <a:buNone/>
            </a:pPr>
            <a:r>
              <a:rPr lang="en-US" b="1" dirty="0" smtClean="0"/>
              <a:t>Case 2:</a:t>
            </a:r>
            <a:endParaRPr lang="en-US" dirty="0" smtClean="0"/>
          </a:p>
          <a:p>
            <a:pPr>
              <a:buNone/>
            </a:pPr>
            <a:r>
              <a:rPr lang="en-US" dirty="0" smtClean="0"/>
              <a:t>57 years old male is brought to the emergency room complaining of sever chest pain that occur 2 hours before and not relieved by sublingual NTG tablet. On Physical examination B.P was 90 / 60 mm, pulse 65/min RR.16 /; min ECG shows deep Q wave and ST segment elevation.</a:t>
            </a:r>
          </a:p>
          <a:p>
            <a:pPr lvl="0">
              <a:buNone/>
            </a:pPr>
            <a:r>
              <a:rPr lang="en-US" dirty="0" smtClean="0"/>
              <a:t>1-What is the possible diagnosis? What signs and symptoms are relevant to diagnosis? </a:t>
            </a:r>
          </a:p>
          <a:p>
            <a:pPr lvl="0">
              <a:buNone/>
            </a:pPr>
            <a:r>
              <a:rPr lang="en-US" dirty="0" smtClean="0"/>
              <a:t>2-What are the immediate lines of treatment?</a:t>
            </a:r>
          </a:p>
          <a:p>
            <a:pPr lvl="0">
              <a:buNone/>
            </a:pPr>
            <a:r>
              <a:rPr lang="en-US" dirty="0" smtClean="0"/>
              <a:t>3-What is the best analgesic drug, in what dose and why?</a:t>
            </a:r>
          </a:p>
          <a:p>
            <a:pPr lvl="0">
              <a:buNone/>
            </a:pPr>
            <a:r>
              <a:rPr lang="en-US" dirty="0" smtClean="0"/>
              <a:t>4-What is the other alternative analgesic? In which situation it is used? </a:t>
            </a:r>
          </a:p>
          <a:p>
            <a:pPr lvl="0">
              <a:buNone/>
            </a:pPr>
            <a:r>
              <a:rPr lang="en-US" dirty="0" smtClean="0"/>
              <a:t>5-What are the differences between the above alternative drugs? What are the possible side effects?</a:t>
            </a:r>
          </a:p>
          <a:p>
            <a:pPr lvl="0">
              <a:buNone/>
            </a:pPr>
            <a:r>
              <a:rPr lang="en-US" dirty="0" smtClean="0"/>
              <a:t>6-What are the </a:t>
            </a:r>
            <a:r>
              <a:rPr lang="en-US" dirty="0" err="1" smtClean="0"/>
              <a:t>opioid</a:t>
            </a:r>
            <a:r>
              <a:rPr lang="en-US" dirty="0" smtClean="0"/>
              <a:t> analgesics that are contraindicated and why?</a:t>
            </a:r>
          </a:p>
          <a:p>
            <a:pPr lvl="0">
              <a:buNone/>
            </a:pPr>
            <a:r>
              <a:rPr lang="en-US" dirty="0" smtClean="0"/>
              <a:t>7-What are other non-</a:t>
            </a:r>
            <a:r>
              <a:rPr lang="en-US" dirty="0" err="1" smtClean="0"/>
              <a:t>opioid</a:t>
            </a:r>
            <a:r>
              <a:rPr lang="en-US" dirty="0" smtClean="0"/>
              <a:t> analgesics that can be given?</a:t>
            </a:r>
          </a:p>
          <a:p>
            <a:pPr lvl="0">
              <a:buNone/>
            </a:pPr>
            <a:r>
              <a:rPr lang="en-US" dirty="0" smtClean="0"/>
              <a:t>8-How to give O2 and for how long?</a:t>
            </a:r>
          </a:p>
          <a:p>
            <a:endParaRPr lang="ar-EG"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012"/>
          <p:cNvPicPr>
            <a:picLocks noGrp="1" noChangeAspect="1" noChangeArrowheads="1" noCrop="1"/>
          </p:cNvPicPr>
          <p:nvPr>
            <p:ph idx="1"/>
          </p:nvPr>
        </p:nvPicPr>
        <p:blipFill>
          <a:blip r:embed="rId2"/>
          <a:srcRect/>
          <a:stretch>
            <a:fillRect/>
          </a:stretch>
        </p:blipFill>
        <p:spPr bwMode="auto">
          <a:xfrm>
            <a:off x="990600" y="1676401"/>
            <a:ext cx="7010399" cy="306784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b="1" u="sng" dirty="0" smtClean="0"/>
              <a:t>Etiology :</a:t>
            </a:r>
            <a:endParaRPr lang="en-US" b="1" dirty="0" smtClean="0"/>
          </a:p>
          <a:p>
            <a:pPr>
              <a:buNone/>
            </a:pPr>
            <a:r>
              <a:rPr lang="en-US" dirty="0" smtClean="0"/>
              <a:t> </a:t>
            </a:r>
          </a:p>
          <a:p>
            <a:pPr lvl="0">
              <a:buNone/>
            </a:pPr>
            <a:r>
              <a:rPr lang="en-US" dirty="0" smtClean="0"/>
              <a:t>1-Atherosclerosis of coronary artery is the most common cause. </a:t>
            </a:r>
          </a:p>
          <a:p>
            <a:pPr lvl="0">
              <a:buNone/>
            </a:pPr>
            <a:r>
              <a:rPr lang="en-US" dirty="0" smtClean="0"/>
              <a:t>2-Thrombi, spasm, and coronary emboli cause limitation of coronary blood flow.</a:t>
            </a:r>
          </a:p>
          <a:p>
            <a:pPr lvl="0">
              <a:buNone/>
            </a:pPr>
            <a:r>
              <a:rPr lang="en-US" dirty="0" smtClean="0"/>
              <a:t>3-Hypertension where the myocardial O</a:t>
            </a:r>
            <a:r>
              <a:rPr lang="en-US" baseline="-25000" dirty="0" smtClean="0"/>
              <a:t>2</a:t>
            </a:r>
            <a:r>
              <a:rPr lang="en-US" dirty="0" smtClean="0"/>
              <a:t> demands is increased due to ventricular hypertrophy. </a:t>
            </a:r>
          </a:p>
          <a:p>
            <a:pPr lvl="0">
              <a:buNone/>
            </a:pPr>
            <a:r>
              <a:rPr lang="en-US" dirty="0" smtClean="0"/>
              <a:t>4-Reduction in the O2 carrying capacity of the blood as in severe anemia.</a:t>
            </a:r>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None/>
            </a:pPr>
            <a:r>
              <a:rPr lang="en-US" b="1" u="sng" dirty="0" smtClean="0"/>
              <a:t>Types of Angina:</a:t>
            </a:r>
            <a:endParaRPr lang="en-US" dirty="0" smtClean="0"/>
          </a:p>
          <a:p>
            <a:pPr>
              <a:buNone/>
            </a:pPr>
            <a:r>
              <a:rPr lang="en-US" b="1" dirty="0" smtClean="0"/>
              <a:t> </a:t>
            </a:r>
            <a:endParaRPr lang="en-US" i="1" dirty="0" smtClean="0"/>
          </a:p>
          <a:p>
            <a:pPr lvl="0">
              <a:buNone/>
            </a:pPr>
            <a:r>
              <a:rPr lang="en-US" b="1" dirty="0" smtClean="0"/>
              <a:t>1-Stable angina: (Effort, typical angina, classic):</a:t>
            </a:r>
            <a:r>
              <a:rPr lang="en-US" dirty="0" smtClean="0"/>
              <a:t> The pain is commonly induced by exercise, emotion or heavy meals. It is due to atherosclerosis. </a:t>
            </a:r>
            <a:r>
              <a:rPr lang="en-US" sz="3100" dirty="0" smtClean="0"/>
              <a:t>Pain is induced by effort and disappears with rest.</a:t>
            </a:r>
          </a:p>
          <a:p>
            <a:pPr>
              <a:buNone/>
            </a:pPr>
            <a:r>
              <a:rPr lang="en-US" dirty="0" smtClean="0"/>
              <a:t>  </a:t>
            </a:r>
            <a:endParaRPr lang="en-US" i="1" dirty="0" smtClean="0"/>
          </a:p>
          <a:p>
            <a:pPr>
              <a:buNone/>
            </a:pPr>
            <a:r>
              <a:rPr lang="en-US" dirty="0" smtClean="0"/>
              <a:t> </a:t>
            </a:r>
            <a:r>
              <a:rPr lang="en-US" b="1" dirty="0" smtClean="0"/>
              <a:t>2-Variant angina: (</a:t>
            </a:r>
            <a:r>
              <a:rPr lang="en-US" b="1" dirty="0" err="1" smtClean="0"/>
              <a:t>Prinzmetal's</a:t>
            </a:r>
            <a:r>
              <a:rPr lang="en-US" b="1" dirty="0" smtClean="0"/>
              <a:t> angina, </a:t>
            </a:r>
            <a:r>
              <a:rPr lang="en-US" b="1" dirty="0" smtClean="0">
                <a:sym typeface="Symbol"/>
              </a:rPr>
              <a:t></a:t>
            </a:r>
            <a:r>
              <a:rPr lang="en-US" b="1" dirty="0" smtClean="0"/>
              <a:t>-receptor–mediated </a:t>
            </a:r>
            <a:r>
              <a:rPr lang="en-US" b="1" dirty="0" err="1" smtClean="0"/>
              <a:t>vasoconst-riction</a:t>
            </a:r>
            <a:r>
              <a:rPr lang="en-US" b="1" dirty="0" smtClean="0"/>
              <a:t>):</a:t>
            </a:r>
            <a:r>
              <a:rPr lang="en-US" i="1" dirty="0" smtClean="0"/>
              <a:t> the coronary artery undergoes severe </a:t>
            </a:r>
            <a:r>
              <a:rPr lang="en-US" i="1" u="dotted" dirty="0" smtClean="0"/>
              <a:t>spasm</a:t>
            </a:r>
            <a:r>
              <a:rPr lang="en-US" i="1" dirty="0" smtClean="0"/>
              <a:t> due to </a:t>
            </a:r>
            <a:r>
              <a:rPr lang="en-US" i="1" dirty="0" err="1" smtClean="0"/>
              <a:t>overactivity</a:t>
            </a:r>
            <a:r>
              <a:rPr lang="en-US" i="1" dirty="0" smtClean="0"/>
              <a:t> of α</a:t>
            </a:r>
            <a:r>
              <a:rPr lang="en-US" i="1" baseline="-25000" dirty="0" smtClean="0"/>
              <a:t>1</a:t>
            </a:r>
            <a:r>
              <a:rPr lang="en-US" i="1" dirty="0" smtClean="0"/>
              <a:t> receptors. </a:t>
            </a:r>
            <a:r>
              <a:rPr lang="en-US" b="1" dirty="0" smtClean="0"/>
              <a:t> </a:t>
            </a:r>
            <a:r>
              <a:rPr lang="en-US" dirty="0" smtClean="0"/>
              <a:t>May or may not be associated with atherosclerosis. Patient developed pain even at rest and exhibit elevation of ST segment.</a:t>
            </a:r>
            <a:r>
              <a:rPr lang="en-US" i="1" dirty="0" smtClean="0"/>
              <a:t> The patient develops pain at rest.</a:t>
            </a:r>
          </a:p>
          <a:p>
            <a:pPr>
              <a:buNone/>
            </a:pPr>
            <a:r>
              <a:rPr lang="en-US" dirty="0" smtClean="0"/>
              <a:t> </a:t>
            </a:r>
            <a:endParaRPr lang="en-US" i="1" dirty="0" smtClean="0"/>
          </a:p>
          <a:p>
            <a:pPr lvl="0">
              <a:buNone/>
            </a:pPr>
            <a:r>
              <a:rPr lang="en-US" b="1" dirty="0" smtClean="0"/>
              <a:t>3-Unstable angina: (accelerated angina =</a:t>
            </a:r>
            <a:r>
              <a:rPr lang="en-US" b="1" dirty="0" err="1" smtClean="0"/>
              <a:t>preinfarction</a:t>
            </a:r>
            <a:r>
              <a:rPr lang="en-US" b="1" dirty="0" smtClean="0"/>
              <a:t> syndrome ):</a:t>
            </a:r>
            <a:r>
              <a:rPr lang="en-US" dirty="0" smtClean="0"/>
              <a:t> There is a change in pattern, increase in frequency, severity and/or duration of pain.</a:t>
            </a:r>
            <a:r>
              <a:rPr lang="en-US" i="1" dirty="0" smtClean="0"/>
              <a:t> Any type of angina that developed recent changes in the character, duration, or frequency of pain. The patient must be hospitalized.</a:t>
            </a:r>
          </a:p>
          <a:p>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8928992" cy="6858000"/>
          </a:xfrm>
        </p:spPr>
        <p:txBody>
          <a:bodyPr>
            <a:normAutofit fontScale="85000" lnSpcReduction="20000"/>
          </a:bodyPr>
          <a:lstStyle/>
          <a:p>
            <a:pPr>
              <a:buNone/>
            </a:pPr>
            <a:r>
              <a:rPr lang="en-US" b="1" u="sng" dirty="0" smtClean="0"/>
              <a:t>Clinical manifestations:</a:t>
            </a:r>
            <a:endParaRPr lang="en-US" dirty="0" smtClean="0"/>
          </a:p>
          <a:p>
            <a:pPr>
              <a:buNone/>
            </a:pPr>
            <a:r>
              <a:rPr lang="en-US" b="1" dirty="0" smtClean="0"/>
              <a:t>1) Chronic stable angina</a:t>
            </a:r>
            <a:endParaRPr lang="en-US" dirty="0" smtClean="0"/>
          </a:p>
          <a:p>
            <a:pPr>
              <a:buNone/>
            </a:pPr>
            <a:r>
              <a:rPr lang="en-US" b="1" i="1" dirty="0" smtClean="0"/>
              <a:t>Symptoms:</a:t>
            </a:r>
            <a:endParaRPr lang="en-US" dirty="0" smtClean="0"/>
          </a:p>
          <a:p>
            <a:pPr>
              <a:buNone/>
            </a:pPr>
            <a:r>
              <a:rPr lang="en-US" b="1" dirty="0" smtClean="0"/>
              <a:t>Pain</a:t>
            </a:r>
            <a:r>
              <a:rPr lang="en-US" dirty="0" smtClean="0"/>
              <a:t> is the cardinal symptom it has a 4 important features:</a:t>
            </a:r>
          </a:p>
          <a:p>
            <a:pPr lvl="0">
              <a:buNone/>
            </a:pPr>
            <a:r>
              <a:rPr lang="en-US" u="sng" dirty="0" smtClean="0"/>
              <a:t>Site and radiation:</a:t>
            </a:r>
            <a:r>
              <a:rPr lang="en-US" dirty="0" smtClean="0"/>
              <a:t> </a:t>
            </a:r>
            <a:r>
              <a:rPr lang="en-US" dirty="0" err="1" smtClean="0"/>
              <a:t>retrosternal</a:t>
            </a:r>
            <a:r>
              <a:rPr lang="en-US" dirty="0" smtClean="0"/>
              <a:t> may radiate up to neck or down to </a:t>
            </a:r>
            <a:r>
              <a:rPr lang="en-US" dirty="0" err="1" smtClean="0"/>
              <a:t>epigastrium</a:t>
            </a:r>
            <a:r>
              <a:rPr lang="en-US" dirty="0" smtClean="0"/>
              <a:t> commonly referred to both arms or left only (</a:t>
            </a:r>
            <a:r>
              <a:rPr lang="en-US" dirty="0" err="1" smtClean="0"/>
              <a:t>ulnar</a:t>
            </a:r>
            <a:r>
              <a:rPr lang="en-US" dirty="0" smtClean="0"/>
              <a:t> side of elbow and wrist down to the fingers)</a:t>
            </a:r>
          </a:p>
          <a:p>
            <a:pPr lvl="0">
              <a:buNone/>
            </a:pPr>
            <a:r>
              <a:rPr lang="en-US" u="sng" dirty="0" smtClean="0"/>
              <a:t>Character:</a:t>
            </a:r>
            <a:r>
              <a:rPr lang="en-US" dirty="0" smtClean="0"/>
              <a:t> Tight, band like, crushing, aching or bursting, but never pricking or stabbing (never sharp). Occasionally it is burning or likened to intense indigestion.</a:t>
            </a:r>
          </a:p>
          <a:p>
            <a:pPr lvl="0">
              <a:buNone/>
            </a:pPr>
            <a:r>
              <a:rPr lang="en-US" u="sng" dirty="0" smtClean="0"/>
              <a:t>what increases it?:</a:t>
            </a:r>
            <a:r>
              <a:rPr lang="en-US" dirty="0" smtClean="0"/>
              <a:t> Typically, the pain always follows a certain amount of effort and increase gradually in intensity as the effort continues, until the patient is forced to stop. The pain is also provoked by cold weather, heavy meals and emotions.</a:t>
            </a:r>
          </a:p>
          <a:p>
            <a:pPr lvl="0">
              <a:buNone/>
            </a:pPr>
            <a:r>
              <a:rPr lang="en-US" b="1" u="sng" dirty="0" smtClean="0"/>
              <a:t>Duration:</a:t>
            </a:r>
            <a:r>
              <a:rPr lang="en-US" b="1" dirty="0" smtClean="0"/>
              <a:t> commonly lasts 2-5min. never more than 5 min. If more than 5 min → myocardial infarction.</a:t>
            </a:r>
          </a:p>
          <a:p>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pPr eaLnBrk="1" hangingPunct="1"/>
            <a:r>
              <a:rPr lang="en-US" smtClean="0"/>
              <a:t>Angina </a:t>
            </a:r>
          </a:p>
        </p:txBody>
      </p:sp>
      <p:pic>
        <p:nvPicPr>
          <p:cNvPr id="29699" name="Picture 5" descr="angina image"/>
          <p:cNvPicPr>
            <a:picLocks noChangeAspect="1" noChangeArrowheads="1"/>
          </p:cNvPicPr>
          <p:nvPr/>
        </p:nvPicPr>
        <p:blipFill>
          <a:blip r:embed="rId2"/>
          <a:srcRect/>
          <a:stretch>
            <a:fillRect/>
          </a:stretch>
        </p:blipFill>
        <p:spPr bwMode="auto">
          <a:xfrm>
            <a:off x="971600" y="1424136"/>
            <a:ext cx="7560839" cy="5029200"/>
          </a:xfrm>
          <a:prstGeom prst="rect">
            <a:avLst/>
          </a:prstGeom>
          <a:noFill/>
          <a:ln w="9525">
            <a:noFill/>
            <a:miter lim="800000"/>
            <a:headEnd/>
            <a:tailEnd/>
          </a:ln>
        </p:spPr>
      </p:pic>
    </p:spTree>
    <p:extLst>
      <p:ext uri="{BB962C8B-B14F-4D97-AF65-F5344CB8AC3E}">
        <p14:creationId xmlns:p14="http://schemas.microsoft.com/office/powerpoint/2010/main" val="785549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2654</Words>
  <Application>Microsoft Office PowerPoint</Application>
  <PresentationFormat>On-screen Show (4:3)</PresentationFormat>
  <Paragraphs>326</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Ischaemic heart diseases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Angina </vt:lpstr>
      <vt:lpstr>PowerPoint Presentation</vt:lpstr>
      <vt:lpstr>PowerPoint Presentation</vt:lpstr>
      <vt:lpstr>PowerPoint Presentation</vt:lpstr>
      <vt:lpstr>PowerPoint Presentation</vt:lpstr>
      <vt:lpstr>PowerPoint Presentation</vt:lpstr>
      <vt:lpstr>PowerPoint Presentation</vt:lpstr>
      <vt:lpstr>Dosing</vt:lpstr>
      <vt:lpstr>Sublingual Administration</vt:lpstr>
      <vt:lpstr>Sustained Released Tablet</vt:lpstr>
      <vt:lpstr>Nitroglycerine Patch</vt:lpstr>
      <vt:lpstr>Nitroglycerin Patch</vt:lpstr>
      <vt:lpstr>Nitroglycerine Ointment</vt:lpstr>
      <vt:lpstr>Nitroglycerine Ointment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Ischaemic heart diseases</dc:title>
  <dc:creator>Dr. Eman</dc:creator>
  <cp:lastModifiedBy>Mohammed Atia</cp:lastModifiedBy>
  <cp:revision>53</cp:revision>
  <dcterms:created xsi:type="dcterms:W3CDTF">2006-08-16T00:00:00Z</dcterms:created>
  <dcterms:modified xsi:type="dcterms:W3CDTF">2015-09-02T05:44:59Z</dcterms:modified>
</cp:coreProperties>
</file>