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26" r:id="rId3"/>
    <p:sldId id="328" r:id="rId4"/>
    <p:sldId id="329" r:id="rId5"/>
    <p:sldId id="332" r:id="rId6"/>
    <p:sldId id="257" r:id="rId7"/>
    <p:sldId id="258" r:id="rId8"/>
    <p:sldId id="264" r:id="rId9"/>
    <p:sldId id="331" r:id="rId10"/>
    <p:sldId id="319" r:id="rId11"/>
    <p:sldId id="320" r:id="rId12"/>
    <p:sldId id="322" r:id="rId13"/>
    <p:sldId id="323" r:id="rId14"/>
    <p:sldId id="324" r:id="rId15"/>
    <p:sldId id="333" r:id="rId16"/>
    <p:sldId id="265" r:id="rId17"/>
    <p:sldId id="351" r:id="rId18"/>
    <p:sldId id="352" r:id="rId19"/>
    <p:sldId id="340" r:id="rId20"/>
    <p:sldId id="353" r:id="rId21"/>
    <p:sldId id="354" r:id="rId22"/>
    <p:sldId id="355" r:id="rId23"/>
    <p:sldId id="356" r:id="rId24"/>
    <p:sldId id="358" r:id="rId25"/>
    <p:sldId id="359" r:id="rId26"/>
    <p:sldId id="270" r:id="rId27"/>
    <p:sldId id="300" r:id="rId28"/>
    <p:sldId id="301" r:id="rId29"/>
    <p:sldId id="303"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306" r:id="rId44"/>
    <p:sldId id="286" r:id="rId45"/>
    <p:sldId id="287" r:id="rId46"/>
    <p:sldId id="288" r:id="rId47"/>
    <p:sldId id="289" r:id="rId48"/>
    <p:sldId id="290" r:id="rId49"/>
    <p:sldId id="312" r:id="rId50"/>
    <p:sldId id="291" r:id="rId51"/>
    <p:sldId id="292" r:id="rId52"/>
    <p:sldId id="297" r:id="rId53"/>
    <p:sldId id="298" r:id="rId54"/>
    <p:sldId id="299" r:id="rId55"/>
    <p:sldId id="31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43BA31-ECF1-4903-9212-A3C3B114711A}" type="datetimeFigureOut">
              <a:rPr lang="ar-EG" smtClean="0"/>
              <a:pPr/>
              <a:t>23/11/1436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64E27A-389B-42FC-83F5-A27478856992}" type="slidenum">
              <a:rPr lang="ar-EG" smtClean="0"/>
              <a:pPr/>
              <a:t>‹#›</a:t>
            </a:fld>
            <a:endParaRPr lang="ar-EG"/>
          </a:p>
        </p:txBody>
      </p:sp>
    </p:spTree>
    <p:extLst>
      <p:ext uri="{BB962C8B-B14F-4D97-AF65-F5344CB8AC3E}">
        <p14:creationId xmlns:p14="http://schemas.microsoft.com/office/powerpoint/2010/main" val="36884293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2920BE-B523-414B-9774-9CBDA2DB9E84}"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latin typeface="Arial" pitchFamily="34" charset="0"/>
                <a:cs typeface="Arial" pitchFamily="34" charset="0"/>
              </a:rPr>
              <a:t>The Clinical Pharmacology of Heart Failure</a:t>
            </a:r>
          </a:p>
        </p:txBody>
      </p:sp>
      <p:sp>
        <p:nvSpPr>
          <p:cNvPr id="4505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E32307E8-B703-4142-BBE7-656B079CB3AC}" type="datetime1">
              <a:rPr lang="en-GB" smtClean="0">
                <a:latin typeface="Arial" pitchFamily="34" charset="0"/>
                <a:cs typeface="Arial" pitchFamily="34" charset="0"/>
              </a:rPr>
              <a:pPr/>
              <a:t>06/09/2015</a:t>
            </a:fld>
            <a:endParaRPr lang="en-GB" smtClean="0">
              <a:latin typeface="Arial" pitchFamily="34" charset="0"/>
              <a:cs typeface="Arial" pitchFamily="34" charset="0"/>
            </a:endParaRPr>
          </a:p>
        </p:txBody>
      </p:sp>
      <p:sp>
        <p:nvSpPr>
          <p:cNvPr id="4506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latin typeface="Arial" pitchFamily="34" charset="0"/>
                <a:cs typeface="Arial" pitchFamily="34" charset="0"/>
              </a:rPr>
              <a:t>Phase II Cardiovascular Course</a:t>
            </a:r>
          </a:p>
        </p:txBody>
      </p:sp>
      <p:sp>
        <p:nvSpPr>
          <p:cNvPr id="450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92F58C1-56A1-4938-987B-4F7E26715D48}" type="slidenum">
              <a:rPr lang="en-GB" smtClean="0">
                <a:latin typeface="Arial" pitchFamily="34" charset="0"/>
                <a:cs typeface="Arial" pitchFamily="34" charset="0"/>
              </a:rPr>
              <a:pPr/>
              <a:t>19</a:t>
            </a:fld>
            <a:endParaRPr lang="en-GB" smtClean="0">
              <a:latin typeface="Arial" pitchFamily="34" charset="0"/>
              <a:cs typeface="Arial" pitchFamily="34" charset="0"/>
            </a:endParaRPr>
          </a:p>
        </p:txBody>
      </p:sp>
      <p:sp>
        <p:nvSpPr>
          <p:cNvPr id="45062" name="Rectangle 2"/>
          <p:cNvSpPr>
            <a:spLocks noGrp="1" noRot="1" noChangeAspect="1" noChangeArrowheads="1" noTextEdit="1"/>
          </p:cNvSpPr>
          <p:nvPr>
            <p:ph type="sldImg"/>
          </p:nvPr>
        </p:nvSpPr>
        <p:spPr bwMode="auto">
          <a:xfrm>
            <a:off x="1150938" y="692150"/>
            <a:ext cx="4556125" cy="3417888"/>
          </a:xfrm>
          <a:solidFill>
            <a:srgbClr val="FFFFFF"/>
          </a:solidFill>
          <a:ln>
            <a:solidFill>
              <a:srgbClr val="000000"/>
            </a:solidFill>
            <a:miter lim="800000"/>
            <a:headEnd/>
            <a:tailEnd/>
          </a:ln>
        </p:spPr>
      </p:sp>
      <p:sp>
        <p:nvSpPr>
          <p:cNvPr id="45063" name="Rectangle 3"/>
          <p:cNvSpPr>
            <a:spLocks noGrp="1" noChangeArrowheads="1"/>
          </p:cNvSpPr>
          <p:nvPr>
            <p:ph type="body" idx="1"/>
          </p:nvPr>
        </p:nvSpPr>
        <p:spPr bwMode="auto">
          <a:xfrm>
            <a:off x="914400" y="4344988"/>
            <a:ext cx="5027613" cy="4111625"/>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Heart failure</a:t>
            </a:r>
            <a:endParaRPr lang="ar-EG" dirty="0"/>
          </a:p>
        </p:txBody>
      </p:sp>
      <p:sp>
        <p:nvSpPr>
          <p:cNvPr id="3" name="Subtitle 2"/>
          <p:cNvSpPr>
            <a:spLocks noGrp="1"/>
          </p:cNvSpPr>
          <p:nvPr>
            <p:ph type="subTitle" idx="1"/>
          </p:nvPr>
        </p:nvSpPr>
        <p:spPr/>
        <p:txBody>
          <a:bodyPr/>
          <a:lstStyle/>
          <a:p>
            <a:r>
              <a:rPr lang="en-US" dirty="0" smtClean="0"/>
              <a:t>By</a:t>
            </a:r>
          </a:p>
          <a:p>
            <a:r>
              <a:rPr lang="en-US" dirty="0" err="1" smtClean="0"/>
              <a:t>Dr.Mohamed</a:t>
            </a:r>
            <a:r>
              <a:rPr lang="en-US" dirty="0" smtClean="0"/>
              <a:t> </a:t>
            </a:r>
            <a:r>
              <a:rPr lang="en-US" dirty="0" err="1" smtClean="0"/>
              <a:t>Abd</a:t>
            </a:r>
            <a:r>
              <a:rPr lang="en-US" dirty="0" smtClean="0"/>
              <a:t> </a:t>
            </a:r>
            <a:r>
              <a:rPr lang="en-US" dirty="0" err="1" smtClean="0"/>
              <a:t>Almonein</a:t>
            </a:r>
            <a:r>
              <a:rPr lang="en-US" dirty="0" smtClean="0"/>
              <a:t> </a:t>
            </a:r>
            <a:r>
              <a:rPr lang="en-US" dirty="0" err="1" smtClean="0"/>
              <a:t>Attia</a:t>
            </a:r>
            <a:endParaRPr lang="ar-E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28600" y="277813"/>
            <a:ext cx="3048000" cy="1139825"/>
          </a:xfrm>
        </p:spPr>
        <p:txBody>
          <a:bodyPr>
            <a:normAutofit fontScale="90000"/>
          </a:bodyPr>
          <a:lstStyle/>
          <a:p>
            <a:pPr eaLnBrk="1" hangingPunct="1"/>
            <a:r>
              <a:rPr lang="en-US" dirty="0" smtClean="0"/>
              <a:t>Heart Failure</a:t>
            </a:r>
          </a:p>
        </p:txBody>
      </p:sp>
      <p:pic>
        <p:nvPicPr>
          <p:cNvPr id="18435" name="Picture 5" descr="heartfailure"/>
          <p:cNvPicPr>
            <a:picLocks noChangeAspect="1" noChangeArrowheads="1"/>
          </p:cNvPicPr>
          <p:nvPr/>
        </p:nvPicPr>
        <p:blipFill>
          <a:blip r:embed="rId2"/>
          <a:srcRect/>
          <a:stretch>
            <a:fillRect/>
          </a:stretch>
        </p:blipFill>
        <p:spPr bwMode="auto">
          <a:xfrm>
            <a:off x="3200400" y="685800"/>
            <a:ext cx="5638800" cy="5562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Clinical Slides\XRAYS&amp;ECGS\Mclay22001_0508BG.jpg"/>
          <p:cNvPicPr>
            <a:picLocks noChangeAspect="1" noChangeArrowheads="1"/>
          </p:cNvPicPr>
          <p:nvPr/>
        </p:nvPicPr>
        <p:blipFill>
          <a:blip r:embed="rId2"/>
          <a:srcRect/>
          <a:stretch>
            <a:fillRect/>
          </a:stretch>
        </p:blipFill>
        <p:spPr bwMode="auto">
          <a:xfrm>
            <a:off x="533400" y="381000"/>
            <a:ext cx="8153400" cy="5791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Pitting Edema</a:t>
            </a:r>
          </a:p>
        </p:txBody>
      </p:sp>
      <p:pic>
        <p:nvPicPr>
          <p:cNvPr id="21507" name="Picture 4" descr="pitting edema"/>
          <p:cNvPicPr>
            <a:picLocks noChangeAspect="1" noChangeArrowheads="1"/>
          </p:cNvPicPr>
          <p:nvPr/>
        </p:nvPicPr>
        <p:blipFill>
          <a:blip r:embed="rId2"/>
          <a:srcRect/>
          <a:stretch>
            <a:fillRect/>
          </a:stretch>
        </p:blipFill>
        <p:spPr bwMode="auto">
          <a:xfrm>
            <a:off x="1828800" y="1417637"/>
            <a:ext cx="4873625" cy="47545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mtClean="0"/>
              <a:t>Distended Jugular Vein</a:t>
            </a:r>
          </a:p>
        </p:txBody>
      </p:sp>
      <p:pic>
        <p:nvPicPr>
          <p:cNvPr id="22531" name="Picture 5" descr="distended jugullar veins"/>
          <p:cNvPicPr>
            <a:picLocks noChangeAspect="1" noChangeArrowheads="1"/>
          </p:cNvPicPr>
          <p:nvPr/>
        </p:nvPicPr>
        <p:blipFill>
          <a:blip r:embed="rId2"/>
          <a:srcRect/>
          <a:stretch>
            <a:fillRect/>
          </a:stretch>
        </p:blipFill>
        <p:spPr bwMode="auto">
          <a:xfrm>
            <a:off x="3478213" y="1447800"/>
            <a:ext cx="3103562" cy="4572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1143000"/>
          </a:xfrm>
          <a:noFill/>
        </p:spPr>
        <p:txBody>
          <a:bodyPr>
            <a:normAutofit fontScale="90000"/>
          </a:bodyPr>
          <a:lstStyle/>
          <a:p>
            <a:r>
              <a:rPr lang="en-US" smtClean="0"/>
              <a:t>What Are The Symptoms </a:t>
            </a:r>
            <a:br>
              <a:rPr lang="en-US" smtClean="0"/>
            </a:br>
            <a:r>
              <a:rPr lang="en-US" smtClean="0"/>
              <a:t>of Heart Failure?</a:t>
            </a:r>
          </a:p>
        </p:txBody>
      </p:sp>
      <p:sp>
        <p:nvSpPr>
          <p:cNvPr id="23555" name="Rectangle 3"/>
          <p:cNvSpPr>
            <a:spLocks noGrp="1" noChangeArrowheads="1"/>
          </p:cNvSpPr>
          <p:nvPr>
            <p:ph type="body" idx="1"/>
          </p:nvPr>
        </p:nvSpPr>
        <p:spPr>
          <a:xfrm>
            <a:off x="381000" y="1828800"/>
            <a:ext cx="8229600" cy="4267200"/>
          </a:xfrm>
          <a:noFill/>
        </p:spPr>
        <p:txBody>
          <a:bodyPr/>
          <a:lstStyle/>
          <a:p>
            <a:pPr>
              <a:buClr>
                <a:srgbClr val="00FFFF"/>
              </a:buClr>
              <a:buFontTx/>
              <a:buNone/>
            </a:pPr>
            <a:r>
              <a:rPr lang="en-US" sz="3100" dirty="0" smtClean="0"/>
              <a:t>Think </a:t>
            </a:r>
            <a:r>
              <a:rPr lang="en-US" sz="3100" b="1" dirty="0"/>
              <a:t>FACES...</a:t>
            </a:r>
          </a:p>
          <a:p>
            <a:pPr>
              <a:buClr>
                <a:srgbClr val="00FFFF"/>
              </a:buClr>
            </a:pPr>
            <a:r>
              <a:rPr lang="en-US" sz="3100" b="1" dirty="0"/>
              <a:t>F</a:t>
            </a:r>
            <a:r>
              <a:rPr lang="en-US" sz="3100" dirty="0"/>
              <a:t>atigue</a:t>
            </a:r>
          </a:p>
          <a:p>
            <a:pPr>
              <a:buClr>
                <a:srgbClr val="00FFFF"/>
              </a:buClr>
            </a:pPr>
            <a:r>
              <a:rPr lang="en-US" sz="3100" b="1" dirty="0"/>
              <a:t>A</a:t>
            </a:r>
            <a:r>
              <a:rPr lang="en-US" sz="3100" dirty="0"/>
              <a:t>ctivities limited</a:t>
            </a:r>
          </a:p>
          <a:p>
            <a:pPr>
              <a:buClr>
                <a:srgbClr val="00FFFF"/>
              </a:buClr>
            </a:pPr>
            <a:r>
              <a:rPr lang="en-US" sz="3100" b="1" dirty="0"/>
              <a:t>C</a:t>
            </a:r>
            <a:r>
              <a:rPr lang="en-US" sz="3100" dirty="0"/>
              <a:t>hest congestion</a:t>
            </a:r>
          </a:p>
          <a:p>
            <a:pPr>
              <a:buClr>
                <a:srgbClr val="00FFFF"/>
              </a:buClr>
            </a:pPr>
            <a:r>
              <a:rPr lang="en-US" sz="3100" b="1" dirty="0"/>
              <a:t>E</a:t>
            </a:r>
            <a:r>
              <a:rPr lang="en-US" sz="3100" dirty="0"/>
              <a:t>dema or ankle swelling</a:t>
            </a:r>
          </a:p>
          <a:p>
            <a:pPr>
              <a:buClr>
                <a:srgbClr val="00FFFF"/>
              </a:buClr>
            </a:pPr>
            <a:r>
              <a:rPr lang="en-US" sz="3100" b="1" dirty="0"/>
              <a:t>S</a:t>
            </a:r>
            <a:r>
              <a:rPr lang="en-US" sz="3100" dirty="0"/>
              <a:t>hortness </a:t>
            </a:r>
            <a:r>
              <a:rPr lang="en-US" sz="3100" dirty="0" smtClean="0"/>
              <a:t>of breath</a:t>
            </a:r>
          </a:p>
          <a:p>
            <a:pPr>
              <a:buClr>
                <a:srgbClr val="00FFFF"/>
              </a:buClr>
            </a:pPr>
            <a:endParaRPr lang="en-US" sz="3100" dirty="0" smtClean="0"/>
          </a:p>
          <a:p>
            <a:pPr>
              <a:buClr>
                <a:srgbClr val="00FFFF"/>
              </a:buClr>
            </a:pP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28601"/>
            <a:ext cx="8229600" cy="914399"/>
          </a:xfrm>
        </p:spPr>
        <p:txBody>
          <a:bodyPr/>
          <a:lstStyle/>
          <a:p>
            <a:r>
              <a:rPr lang="en-GB" dirty="0" err="1" smtClean="0"/>
              <a:t>Patho</a:t>
            </a:r>
            <a:r>
              <a:rPr lang="en-GB" dirty="0" smtClean="0"/>
              <a:t>-Physiology of heart failure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92500" lnSpcReduction="20000"/>
          </a:bodyPr>
          <a:lstStyle/>
          <a:p>
            <a:pPr>
              <a:buNone/>
            </a:pPr>
            <a:r>
              <a:rPr lang="en-US" dirty="0" smtClean="0"/>
              <a:t>How Do I Know </a:t>
            </a:r>
            <a:br>
              <a:rPr lang="en-US" dirty="0" smtClean="0"/>
            </a:br>
            <a:r>
              <a:rPr lang="en-US" dirty="0" smtClean="0"/>
              <a:t>if I Have Heart Failure ? by</a:t>
            </a:r>
          </a:p>
          <a:p>
            <a:pPr>
              <a:buNone/>
            </a:pPr>
            <a:r>
              <a:rPr lang="en-US" b="1" dirty="0" smtClean="0"/>
              <a:t>Investigations:</a:t>
            </a:r>
            <a:endParaRPr lang="en-US" dirty="0" smtClean="0"/>
          </a:p>
          <a:p>
            <a:pPr lvl="0">
              <a:buNone/>
            </a:pPr>
            <a:r>
              <a:rPr lang="en-US" b="1" i="1" u="sng" dirty="0" smtClean="0"/>
              <a:t>Electrocardiography</a:t>
            </a:r>
            <a:r>
              <a:rPr lang="en-US" b="1" dirty="0" smtClean="0"/>
              <a:t> (ECG):</a:t>
            </a:r>
            <a:r>
              <a:rPr lang="en-US" dirty="0" smtClean="0"/>
              <a:t> shows left or right ventricular hypertrophy or ischemia. </a:t>
            </a:r>
          </a:p>
          <a:p>
            <a:pPr lvl="0">
              <a:buNone/>
            </a:pPr>
            <a:r>
              <a:rPr lang="en-US" b="1" i="1" u="sng" dirty="0" smtClean="0"/>
              <a:t>X-ray</a:t>
            </a:r>
            <a:r>
              <a:rPr lang="en-US" b="1" dirty="0" smtClean="0"/>
              <a:t>:</a:t>
            </a:r>
            <a:r>
              <a:rPr lang="en-US" dirty="0" smtClean="0"/>
              <a:t> reveals left ventricular and left </a:t>
            </a:r>
            <a:r>
              <a:rPr lang="en-US" dirty="0" err="1" smtClean="0"/>
              <a:t>atrial</a:t>
            </a:r>
            <a:r>
              <a:rPr lang="en-US" dirty="0" smtClean="0"/>
              <a:t> enlargement, signs of lung congestion. </a:t>
            </a:r>
          </a:p>
          <a:p>
            <a:pPr lvl="0">
              <a:buNone/>
            </a:pPr>
            <a:r>
              <a:rPr lang="en-US" b="1" i="1" u="sng" dirty="0" smtClean="0"/>
              <a:t>ECHO</a:t>
            </a:r>
            <a:r>
              <a:rPr lang="en-US" b="1" dirty="0" smtClean="0"/>
              <a:t>:</a:t>
            </a:r>
            <a:r>
              <a:rPr lang="en-US" dirty="0" smtClean="0"/>
              <a:t> show dilated heart, impaired contractility, other pathology in the heart and measurement of ventricular function e.g. ejection fraction.</a:t>
            </a:r>
          </a:p>
          <a:p>
            <a:pPr>
              <a:buNone/>
            </a:pPr>
            <a:r>
              <a:rPr lang="en-US" b="1" dirty="0" smtClean="0"/>
              <a:t> </a:t>
            </a:r>
            <a:endParaRPr lang="en-US" b="1" i="1" dirty="0" smtClean="0"/>
          </a:p>
          <a:p>
            <a:pPr>
              <a:buNone/>
            </a:pPr>
            <a:r>
              <a:rPr lang="en-US" b="1" dirty="0" smtClean="0"/>
              <a:t>Ejection fraction: it is percent of ventricular volume expelled during systole. It is more than 60% normally. In CHF it is less than 40%.</a:t>
            </a:r>
            <a:endParaRPr lang="en-US" b="1" i="1" dirty="0" smtClean="0"/>
          </a:p>
          <a:p>
            <a:pPr>
              <a:buNone/>
            </a:pPr>
            <a:endParaRPr lang="ar-E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a:buNone/>
            </a:pPr>
            <a:r>
              <a:rPr lang="en-US" b="1" dirty="0" smtClean="0"/>
              <a:t>Treatment of heart failure</a:t>
            </a:r>
            <a:endParaRPr lang="en-US" sz="2400" b="1" dirty="0" smtClean="0"/>
          </a:p>
          <a:p>
            <a:pPr rtl="1">
              <a:buNone/>
            </a:pPr>
            <a:r>
              <a:rPr lang="en-US" dirty="0" smtClean="0"/>
              <a:t> </a:t>
            </a:r>
          </a:p>
          <a:p>
            <a:pPr lvl="0">
              <a:buNone/>
            </a:pPr>
            <a:r>
              <a:rPr lang="en-US" b="1" u="sng" dirty="0" smtClean="0"/>
              <a:t>Non-drug therapy = life style modification:</a:t>
            </a:r>
            <a:endParaRPr lang="en-US" sz="2800" dirty="0" smtClean="0"/>
          </a:p>
          <a:p>
            <a:pPr rtl="1">
              <a:buNone/>
            </a:pPr>
            <a:r>
              <a:rPr lang="en-US" sz="800" b="1" dirty="0" smtClean="0"/>
              <a:t> </a:t>
            </a:r>
            <a:endParaRPr lang="en-US" sz="4000" dirty="0" smtClean="0"/>
          </a:p>
          <a:p>
            <a:pPr lvl="0">
              <a:buNone/>
            </a:pPr>
            <a:r>
              <a:rPr lang="en-US" dirty="0" smtClean="0"/>
              <a:t>Rest. </a:t>
            </a:r>
            <a:endParaRPr lang="en-US" sz="1800" dirty="0" smtClean="0"/>
          </a:p>
          <a:p>
            <a:pPr lvl="0">
              <a:buNone/>
            </a:pPr>
            <a:r>
              <a:rPr lang="en-US" dirty="0" smtClean="0"/>
              <a:t>Dietary sodium and fat restriction.</a:t>
            </a:r>
            <a:endParaRPr lang="en-US" sz="1800" dirty="0" smtClean="0"/>
          </a:p>
          <a:p>
            <a:pPr lvl="0">
              <a:buNone/>
            </a:pPr>
            <a:r>
              <a:rPr lang="en-US" dirty="0" smtClean="0"/>
              <a:t>Weight reduction.</a:t>
            </a:r>
            <a:endParaRPr lang="en-US" sz="1800" dirty="0" smtClean="0"/>
          </a:p>
          <a:p>
            <a:pPr lvl="0">
              <a:buNone/>
            </a:pPr>
            <a:r>
              <a:rPr lang="en-US" dirty="0" smtClean="0"/>
              <a:t>Stop smoking, coffee, and alcohol.</a:t>
            </a:r>
            <a:endParaRPr lang="en-US" sz="1800" dirty="0" smtClean="0"/>
          </a:p>
          <a:p>
            <a:pPr lvl="0">
              <a:buNone/>
            </a:pPr>
            <a:r>
              <a:rPr lang="en-US" dirty="0" smtClean="0"/>
              <a:t>Encourage mild exercise.</a:t>
            </a:r>
            <a:endParaRPr lang="en-US" sz="1800" dirty="0" smtClean="0"/>
          </a:p>
          <a:p>
            <a:pPr lvl="0">
              <a:buNone/>
            </a:pPr>
            <a:r>
              <a:rPr lang="en-US" u="sng" dirty="0" smtClean="0"/>
              <a:t>Control of risk factors:</a:t>
            </a:r>
            <a:endParaRPr lang="en-US" sz="1800" dirty="0" smtClean="0"/>
          </a:p>
          <a:p>
            <a:pPr lvl="1">
              <a:buNone/>
            </a:pPr>
            <a:r>
              <a:rPr lang="en-US" dirty="0" smtClean="0"/>
              <a:t>Surgical correction of </a:t>
            </a:r>
            <a:r>
              <a:rPr lang="en-US" dirty="0" err="1" smtClean="0"/>
              <a:t>valvular</a:t>
            </a:r>
            <a:r>
              <a:rPr lang="en-US" dirty="0" smtClean="0"/>
              <a:t> diseases.</a:t>
            </a:r>
            <a:endParaRPr lang="en-US" sz="1600" dirty="0" smtClean="0"/>
          </a:p>
          <a:p>
            <a:pPr lvl="1">
              <a:buNone/>
            </a:pPr>
            <a:r>
              <a:rPr lang="en-US" dirty="0" smtClean="0"/>
              <a:t>Treatment of hyperthyroidism, hypertension, etc.</a:t>
            </a:r>
            <a:endParaRPr lang="en-US" sz="1600" dirty="0" smtClean="0"/>
          </a:p>
          <a:p>
            <a:pPr rtl="1">
              <a:buNone/>
            </a:pPr>
            <a:r>
              <a:rPr lang="en-US" sz="800" dirty="0" smtClean="0"/>
              <a:t> </a:t>
            </a:r>
            <a:endParaRPr lang="en-US" sz="4000" dirty="0" smtClean="0"/>
          </a:p>
          <a:p>
            <a:pPr lvl="0">
              <a:buNone/>
            </a:pPr>
            <a:r>
              <a:rPr lang="en-US" u="sng" dirty="0" smtClean="0"/>
              <a:t>Avoid drugs that ↑ BP:</a:t>
            </a:r>
            <a:r>
              <a:rPr lang="en-US" dirty="0" smtClean="0"/>
              <a:t> e.g. </a:t>
            </a:r>
            <a:r>
              <a:rPr lang="en-US" dirty="0" err="1" smtClean="0"/>
              <a:t>sympathomimetics</a:t>
            </a:r>
            <a:r>
              <a:rPr lang="en-US" dirty="0" smtClean="0"/>
              <a:t>, cortisone, sodium containing drugs, </a:t>
            </a:r>
            <a:r>
              <a:rPr lang="en-US" dirty="0" err="1" smtClean="0"/>
              <a:t>carbenoxolone</a:t>
            </a:r>
            <a:r>
              <a:rPr lang="en-US" dirty="0" smtClean="0"/>
              <a:t>, etc.</a:t>
            </a:r>
            <a:endParaRPr lang="en-US" sz="1800" dirty="0" smtClean="0"/>
          </a:p>
          <a:p>
            <a:pPr>
              <a:buNone/>
            </a:pPr>
            <a:endParaRPr lang="ar-E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Bed rest: </a:t>
            </a:r>
            <a:endParaRPr lang="en-US" dirty="0" smtClean="0"/>
          </a:p>
          <a:p>
            <a:pPr lvl="0">
              <a:buNone/>
            </a:pPr>
            <a:r>
              <a:rPr lang="en-US" dirty="0" smtClean="0"/>
              <a:t>Decrease the metabolic demands of the failing </a:t>
            </a:r>
            <a:r>
              <a:rPr lang="en-US" dirty="0" err="1" smtClean="0"/>
              <a:t>heart,subsequently</a:t>
            </a:r>
            <a:r>
              <a:rPr lang="en-US" dirty="0" smtClean="0"/>
              <a:t> </a:t>
            </a:r>
            <a:r>
              <a:rPr lang="en-US" dirty="0" smtClean="0"/>
              <a:t>increase renal perfusion resulting in diuresis.</a:t>
            </a:r>
          </a:p>
          <a:p>
            <a:pPr>
              <a:buNone/>
            </a:pPr>
            <a:r>
              <a:rPr lang="en-US" b="1" dirty="0" smtClean="0"/>
              <a:t> </a:t>
            </a:r>
            <a:endParaRPr lang="en-US" dirty="0" smtClean="0"/>
          </a:p>
          <a:p>
            <a:pPr>
              <a:buNone/>
            </a:pPr>
            <a:r>
              <a:rPr lang="en-US" b="1" dirty="0" smtClean="0"/>
              <a:t>Sodium restricted diet: </a:t>
            </a:r>
            <a:r>
              <a:rPr lang="en-US" dirty="0" smtClean="0"/>
              <a:t>In order to decrease blood volume (</a:t>
            </a:r>
            <a:r>
              <a:rPr lang="en-US" i="1" dirty="0" smtClean="0"/>
              <a:t>It can be reduced to 2-4 gm of </a:t>
            </a:r>
            <a:r>
              <a:rPr lang="en-US" i="1" dirty="0" err="1" smtClean="0"/>
              <a:t>NaCl</a:t>
            </a:r>
            <a:r>
              <a:rPr lang="en-US" i="1" dirty="0" smtClean="0"/>
              <a:t> by eliminating cooking salt</a:t>
            </a:r>
            <a:r>
              <a:rPr lang="en-US" dirty="0" smtClean="0"/>
              <a:t>).</a:t>
            </a:r>
          </a:p>
          <a:p>
            <a:pPr>
              <a:buNone/>
            </a:pPr>
            <a:r>
              <a:rPr lang="en-US" b="1" dirty="0" smtClean="0"/>
              <a:t> </a:t>
            </a:r>
            <a:endParaRPr lang="en-US" dirty="0" smtClean="0"/>
          </a:p>
          <a:p>
            <a:endParaRPr lang="ar-E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54050" y="-171400"/>
            <a:ext cx="7772400" cy="1143000"/>
          </a:xfrm>
        </p:spPr>
        <p:txBody>
          <a:bodyPr>
            <a:normAutofit fontScale="90000"/>
          </a:bodyPr>
          <a:lstStyle/>
          <a:p>
            <a:r>
              <a:rPr lang="en-US" dirty="0" smtClean="0"/>
              <a:t>Usual treatment today has two aims</a:t>
            </a:r>
          </a:p>
        </p:txBody>
      </p:sp>
      <p:sp>
        <p:nvSpPr>
          <p:cNvPr id="31748" name="Rectangle 3"/>
          <p:cNvSpPr>
            <a:spLocks noGrp="1" noChangeArrowheads="1"/>
          </p:cNvSpPr>
          <p:nvPr>
            <p:ph type="body" idx="1"/>
          </p:nvPr>
        </p:nvSpPr>
        <p:spPr>
          <a:xfrm>
            <a:off x="107504" y="1499841"/>
            <a:ext cx="9036496" cy="5358159"/>
          </a:xfrm>
        </p:spPr>
        <p:txBody>
          <a:bodyPr>
            <a:normAutofit/>
          </a:bodyPr>
          <a:lstStyle/>
          <a:p>
            <a:pPr>
              <a:buFontTx/>
              <a:buNone/>
            </a:pPr>
            <a:r>
              <a:rPr lang="en-US" sz="2800" b="1" dirty="0" smtClean="0"/>
              <a:t>To improve symptoms</a:t>
            </a:r>
          </a:p>
          <a:p>
            <a:pPr marL="342900" lvl="1" indent="-342900">
              <a:spcBef>
                <a:spcPct val="0"/>
              </a:spcBef>
              <a:buFont typeface="Arial" pitchFamily="34" charset="0"/>
              <a:buChar char="•"/>
            </a:pPr>
            <a:r>
              <a:rPr lang="en-US" sz="2600" dirty="0" smtClean="0"/>
              <a:t>Diuretics:</a:t>
            </a:r>
            <a:endParaRPr lang="en-GB" dirty="0"/>
          </a:p>
          <a:p>
            <a:pPr>
              <a:spcBef>
                <a:spcPct val="0"/>
              </a:spcBef>
            </a:pPr>
            <a:r>
              <a:rPr lang="en-US" sz="2600" dirty="0" smtClean="0"/>
              <a:t>Digoxin</a:t>
            </a:r>
            <a:endParaRPr lang="en-US" sz="2600" dirty="0" smtClean="0"/>
          </a:p>
          <a:p>
            <a:pPr>
              <a:spcBef>
                <a:spcPct val="0"/>
              </a:spcBef>
            </a:pPr>
            <a:r>
              <a:rPr lang="en-US" sz="2600" dirty="0" smtClean="0"/>
              <a:t>ACE inhibitors (V.D)</a:t>
            </a:r>
            <a:endParaRPr lang="en-US" sz="2800" dirty="0" smtClean="0"/>
          </a:p>
          <a:p>
            <a:pPr>
              <a:spcBef>
                <a:spcPct val="50000"/>
              </a:spcBef>
              <a:buFontTx/>
              <a:buNone/>
            </a:pPr>
            <a:r>
              <a:rPr lang="en-US" sz="2800" b="1" dirty="0" smtClean="0"/>
              <a:t>To improve survival</a:t>
            </a:r>
          </a:p>
          <a:p>
            <a:pPr>
              <a:spcBef>
                <a:spcPct val="0"/>
              </a:spcBef>
            </a:pPr>
            <a:r>
              <a:rPr lang="en-US" sz="2600" dirty="0" smtClean="0"/>
              <a:t>ACE </a:t>
            </a:r>
            <a:r>
              <a:rPr lang="en-US" sz="2600" dirty="0" smtClean="0"/>
              <a:t>inhibitors and ARBs</a:t>
            </a:r>
            <a:endParaRPr lang="en-US" sz="2600" dirty="0" smtClean="0"/>
          </a:p>
          <a:p>
            <a:pPr marL="342900" lvl="1" indent="-342900">
              <a:spcBef>
                <a:spcPct val="0"/>
              </a:spcBef>
              <a:buFont typeface="Arial" pitchFamily="34" charset="0"/>
              <a:buChar char="•"/>
            </a:pPr>
            <a:r>
              <a:rPr lang="en-US" sz="2600" dirty="0" smtClean="0">
                <a:sym typeface="Symbol" pitchFamily="18" charset="2"/>
              </a:rPr>
              <a:t> </a:t>
            </a:r>
            <a:r>
              <a:rPr lang="en-US" sz="2600" dirty="0" smtClean="0">
                <a:sym typeface="Symbol" pitchFamily="18" charset="2"/>
              </a:rPr>
              <a:t>Blockers: </a:t>
            </a:r>
          </a:p>
          <a:p>
            <a:pPr marL="342900" lvl="1" indent="-342900">
              <a:spcBef>
                <a:spcPct val="0"/>
              </a:spcBef>
              <a:buFont typeface="Arial" pitchFamily="34" charset="0"/>
              <a:buChar char="•"/>
            </a:pPr>
            <a:r>
              <a:rPr lang="en-US" sz="2600" dirty="0" smtClean="0">
                <a:sym typeface="Symbol" pitchFamily="18" charset="2"/>
              </a:rPr>
              <a:t>Spironolactone</a:t>
            </a:r>
            <a:endParaRPr lang="en-US" sz="2600" dirty="0" smtClean="0">
              <a:sym typeface="Symbol" pitchFamily="18" charset="2"/>
            </a:endParaRPr>
          </a:p>
        </p:txBody>
      </p:sp>
      <p:sp>
        <p:nvSpPr>
          <p:cNvPr id="31749" name="Text Box 4"/>
          <p:cNvSpPr txBox="1">
            <a:spLocks noChangeArrowheads="1"/>
          </p:cNvSpPr>
          <p:nvPr/>
        </p:nvSpPr>
        <p:spPr bwMode="auto">
          <a:xfrm>
            <a:off x="976313" y="980728"/>
            <a:ext cx="6491287" cy="519113"/>
          </a:xfrm>
          <a:prstGeom prst="rect">
            <a:avLst/>
          </a:prstGeom>
          <a:solidFill>
            <a:schemeClr val="tx1"/>
          </a:solidFill>
          <a:ln w="9525">
            <a:noFill/>
            <a:miter lim="800000"/>
            <a:headEnd/>
            <a:tailEnd/>
          </a:ln>
        </p:spPr>
        <p:txBody>
          <a:bodyPr anchor="ctr">
            <a:spAutoFit/>
          </a:bodyPr>
          <a:lstStyle/>
          <a:p>
            <a:pPr algn="ctr"/>
            <a:r>
              <a:rPr lang="en-US" sz="2800" b="1" dirty="0">
                <a:solidFill>
                  <a:srgbClr val="FFFF99"/>
                </a:solidFill>
                <a:latin typeface="Arial Narrow" pitchFamily="34" charset="0"/>
              </a:rPr>
              <a:t>Aims of heart failure management</a:t>
            </a:r>
          </a:p>
        </p:txBody>
      </p:sp>
      <p:sp>
        <p:nvSpPr>
          <p:cNvPr id="31750" name="Text Box 5"/>
          <p:cNvSpPr txBox="1">
            <a:spLocks noChangeArrowheads="1"/>
          </p:cNvSpPr>
          <p:nvPr/>
        </p:nvSpPr>
        <p:spPr bwMode="auto">
          <a:xfrm>
            <a:off x="304800" y="6399213"/>
            <a:ext cx="2366963" cy="304800"/>
          </a:xfrm>
          <a:prstGeom prst="rect">
            <a:avLst/>
          </a:prstGeom>
          <a:noFill/>
          <a:ln w="9525">
            <a:noFill/>
            <a:miter lim="800000"/>
            <a:headEnd/>
            <a:tailEnd/>
          </a:ln>
        </p:spPr>
        <p:txBody>
          <a:bodyPr wrap="none" anchor="ctr">
            <a:spAutoFit/>
          </a:bodyPr>
          <a:lstStyle/>
          <a:p>
            <a:pPr algn="ctr"/>
            <a:r>
              <a:rPr lang="en-US" sz="1400" b="1">
                <a:solidFill>
                  <a:schemeClr val="bg1"/>
                </a:solidFill>
                <a:latin typeface="Arial Narrow" pitchFamily="34" charset="0"/>
              </a:rPr>
              <a:t>Davies et al.  BMJ 2000;320:428-431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lvl="0">
              <a:buNone/>
            </a:pPr>
            <a:r>
              <a:rPr lang="en-US" b="1" u="sng" dirty="0" smtClean="0"/>
              <a:t>According to state of the COP:</a:t>
            </a:r>
            <a:endParaRPr lang="en-US" dirty="0" smtClean="0"/>
          </a:p>
          <a:p>
            <a:pPr lvl="0">
              <a:buNone/>
            </a:pPr>
            <a:r>
              <a:rPr lang="en-US" b="1" u="sng" dirty="0" smtClean="0"/>
              <a:t>High COP  failure:</a:t>
            </a:r>
            <a:endParaRPr lang="en-US" dirty="0" smtClean="0"/>
          </a:p>
          <a:p>
            <a:pPr>
              <a:buNone/>
            </a:pPr>
            <a:r>
              <a:rPr lang="en-US" dirty="0" smtClean="0"/>
              <a:t>Occurs when the heart fails to pump enough blood to meet the metabolic demands of the tissue although there is increased all cardiac properties but it exceeds physiological limits e.g. In hyperthyroidism the metabolic demands are greater than normal, or in severe anemia where tissues require a greater volume of blood to supply normal metabolic need.</a:t>
            </a:r>
          </a:p>
          <a:p>
            <a:pPr lvl="0">
              <a:buNone/>
            </a:pPr>
            <a:r>
              <a:rPr lang="en-US" dirty="0" smtClean="0"/>
              <a:t>The heart increases its work to match the high tissue need, but finally fails.</a:t>
            </a:r>
          </a:p>
          <a:p>
            <a:pPr lvl="0">
              <a:buNone/>
            </a:pPr>
            <a:r>
              <a:rPr lang="en-US" dirty="0" smtClean="0"/>
              <a:t>The aim of therapy in this condition is to treat the cause.   </a:t>
            </a:r>
          </a:p>
          <a:p>
            <a:pPr lvl="0">
              <a:buNone/>
            </a:pPr>
            <a:endParaRPr lang="en-US" b="1" u="sng" dirty="0" smtClean="0"/>
          </a:p>
          <a:p>
            <a:pPr lvl="0">
              <a:buNone/>
            </a:pPr>
            <a:r>
              <a:rPr lang="en-US" b="1" u="sng" dirty="0" smtClean="0"/>
              <a:t>Low output failure (congestive)</a:t>
            </a:r>
            <a:r>
              <a:rPr lang="en-US" b="1" dirty="0" smtClean="0"/>
              <a:t>: </a:t>
            </a:r>
            <a:endParaRPr lang="en-US" dirty="0" smtClean="0"/>
          </a:p>
          <a:p>
            <a:pPr>
              <a:buNone/>
            </a:pPr>
            <a:r>
              <a:rPr lang="en-US" dirty="0" smtClean="0"/>
              <a:t>Occurs when the heart is unable to pump all the blood filling the ventricles</a:t>
            </a:r>
            <a:r>
              <a:rPr lang="en-US" dirty="0"/>
              <a:t>. Inability of the heart to pump sufficient blood to meet the body’s need.</a:t>
            </a:r>
          </a:p>
          <a:p>
            <a:pPr lvl="0">
              <a:buNone/>
            </a:pPr>
            <a:r>
              <a:rPr lang="en-US" dirty="0" smtClean="0"/>
              <a:t>The </a:t>
            </a:r>
            <a:r>
              <a:rPr lang="en-US" dirty="0" smtClean="0"/>
              <a:t>aim of therapy in this condition is to </a:t>
            </a:r>
            <a:r>
              <a:rPr lang="en-US" b="1" dirty="0" smtClean="0"/>
              <a:t>strengthen the cardiac ms</a:t>
            </a:r>
            <a:r>
              <a:rPr lang="en-US" dirty="0" smtClean="0"/>
              <a:t> (e.g. by a +</a:t>
            </a:r>
            <a:r>
              <a:rPr lang="en-US" dirty="0" err="1" smtClean="0"/>
              <a:t>ve</a:t>
            </a:r>
            <a:r>
              <a:rPr lang="en-US" dirty="0" smtClean="0"/>
              <a:t> </a:t>
            </a:r>
            <a:r>
              <a:rPr lang="en-US" dirty="0" err="1" smtClean="0"/>
              <a:t>inotropic</a:t>
            </a:r>
            <a:r>
              <a:rPr lang="en-US" dirty="0" smtClean="0"/>
              <a:t> drug) </a:t>
            </a:r>
          </a:p>
          <a:p>
            <a:pPr>
              <a:buNone/>
            </a:pPr>
            <a:r>
              <a:rPr lang="en-US" dirty="0" smtClean="0"/>
              <a:t>There is pathology in the heart.</a:t>
            </a:r>
          </a:p>
          <a:p>
            <a:pPr>
              <a:buNone/>
            </a:pPr>
            <a:r>
              <a:rPr lang="en-US" dirty="0" smtClean="0"/>
              <a:t> </a:t>
            </a:r>
          </a:p>
          <a:p>
            <a:endParaRPr lang="ar-E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lvl="0">
              <a:buNone/>
            </a:pPr>
            <a:r>
              <a:rPr lang="en-US" b="1" u="sng" dirty="0" smtClean="0"/>
              <a:t>Diuretics:</a:t>
            </a:r>
            <a:endParaRPr lang="en-US" b="1" dirty="0" smtClean="0"/>
          </a:p>
          <a:p>
            <a:pPr rtl="1">
              <a:buNone/>
            </a:pPr>
            <a:r>
              <a:rPr lang="en-US" dirty="0" smtClean="0"/>
              <a:t> </a:t>
            </a:r>
          </a:p>
          <a:p>
            <a:pPr rtl="1">
              <a:buNone/>
            </a:pPr>
            <a:r>
              <a:rPr lang="en-US" b="1" u="sng" dirty="0" smtClean="0"/>
              <a:t>Indications in HF:</a:t>
            </a:r>
            <a:endParaRPr lang="en-US" dirty="0" smtClean="0"/>
          </a:p>
          <a:p>
            <a:pPr rtl="1">
              <a:buNone/>
            </a:pPr>
            <a:r>
              <a:rPr lang="en-US" b="1" dirty="0" smtClean="0"/>
              <a:t> </a:t>
            </a:r>
            <a:endParaRPr lang="en-US" dirty="0" smtClean="0"/>
          </a:p>
          <a:p>
            <a:pPr lvl="0">
              <a:buNone/>
            </a:pPr>
            <a:r>
              <a:rPr lang="en-US" dirty="0" smtClean="0"/>
              <a:t>1-Furosemide </a:t>
            </a:r>
            <a:r>
              <a:rPr lang="en-US" dirty="0" smtClean="0"/>
              <a:t>and </a:t>
            </a:r>
            <a:r>
              <a:rPr lang="en-US" dirty="0" smtClean="0">
                <a:latin typeface="Book Antiqua" pitchFamily="18" charset="0"/>
              </a:rPr>
              <a:t>bumetanide are the most effective and commonly used </a:t>
            </a:r>
            <a:r>
              <a:rPr lang="en-US" dirty="0" err="1" smtClean="0">
                <a:latin typeface="Book Antiqua" pitchFamily="18" charset="0"/>
              </a:rPr>
              <a:t>alsoin</a:t>
            </a:r>
            <a:r>
              <a:rPr lang="en-US" dirty="0" smtClean="0">
                <a:latin typeface="Book Antiqua" pitchFamily="18" charset="0"/>
              </a:rPr>
              <a:t> </a:t>
            </a:r>
            <a:r>
              <a:rPr lang="en-US" dirty="0" smtClean="0"/>
              <a:t> severe cases of  HF</a:t>
            </a:r>
          </a:p>
          <a:p>
            <a:pPr lvl="0">
              <a:buNone/>
            </a:pPr>
            <a:r>
              <a:rPr lang="en-US" dirty="0" smtClean="0"/>
              <a:t>2-Thiazide </a:t>
            </a:r>
            <a:r>
              <a:rPr lang="en-US" dirty="0" smtClean="0"/>
              <a:t>are used in mild to moderate HF</a:t>
            </a:r>
          </a:p>
          <a:p>
            <a:pPr lvl="0">
              <a:buNone/>
            </a:pPr>
            <a:r>
              <a:rPr lang="en-US" dirty="0" smtClean="0"/>
              <a:t>3-K</a:t>
            </a:r>
            <a:r>
              <a:rPr lang="en-US" baseline="30000" dirty="0" smtClean="0"/>
              <a:t>+</a:t>
            </a:r>
            <a:r>
              <a:rPr lang="en-US" dirty="0" smtClean="0"/>
              <a:t>-retaining diuretics are used in HF associated with </a:t>
            </a:r>
            <a:r>
              <a:rPr lang="en-US" dirty="0" err="1" smtClean="0"/>
              <a:t>hyperaldosteronism</a:t>
            </a:r>
            <a:r>
              <a:rPr lang="en-US" dirty="0" smtClean="0"/>
              <a:t>.</a:t>
            </a:r>
            <a:r>
              <a:rPr lang="en-US" dirty="0" smtClean="0">
                <a:latin typeface="Book Antiqua" pitchFamily="18" charset="0"/>
              </a:rPr>
              <a:t>  Also, </a:t>
            </a:r>
            <a:r>
              <a:rPr lang="en-US" dirty="0" err="1" smtClean="0">
                <a:latin typeface="Book Antiqua" pitchFamily="18" charset="0"/>
              </a:rPr>
              <a:t>spirnolactone</a:t>
            </a:r>
            <a:r>
              <a:rPr lang="en-US" dirty="0" smtClean="0">
                <a:latin typeface="Book Antiqua" pitchFamily="18" charset="0"/>
              </a:rPr>
              <a:t> minimize </a:t>
            </a:r>
            <a:r>
              <a:rPr lang="en-US" dirty="0" smtClean="0">
                <a:latin typeface="Book Antiqua" pitchFamily="18" charset="0"/>
              </a:rPr>
              <a:t>potassium loss, prevent sodium and water retention, endothelial dysfunction and myocardial fibrosis.</a:t>
            </a:r>
            <a:endParaRPr lang="en-US" dirty="0" smtClean="0"/>
          </a:p>
          <a:p>
            <a:pPr rtl="1">
              <a:buNone/>
            </a:pPr>
            <a:r>
              <a:rPr lang="en-US" dirty="0" smtClean="0"/>
              <a:t> </a:t>
            </a:r>
          </a:p>
          <a:p>
            <a:pPr rtl="1">
              <a:buNone/>
            </a:pPr>
            <a:r>
              <a:rPr lang="en-US" b="1" u="sng" dirty="0" smtClean="0"/>
              <a:t>Mechanism in HF:</a:t>
            </a:r>
            <a:endParaRPr lang="en-US" dirty="0" smtClean="0"/>
          </a:p>
          <a:p>
            <a:pPr rtl="1">
              <a:buNone/>
            </a:pPr>
            <a:r>
              <a:rPr lang="en-US" b="1" dirty="0" smtClean="0"/>
              <a:t> </a:t>
            </a:r>
            <a:endParaRPr lang="en-US" dirty="0" smtClean="0"/>
          </a:p>
          <a:p>
            <a:pPr lvl="0">
              <a:buNone/>
            </a:pPr>
            <a:r>
              <a:rPr lang="en-US" dirty="0" smtClean="0"/>
              <a:t>They ↓ ECF volume and prevent and fluid retention.</a:t>
            </a:r>
          </a:p>
          <a:p>
            <a:pPr lvl="0">
              <a:buNone/>
            </a:pPr>
            <a:r>
              <a:rPr lang="en-US" dirty="0" smtClean="0"/>
              <a:t>They ↓ pulmonary congestion and improve tissue oxygenation.</a:t>
            </a:r>
          </a:p>
          <a:p>
            <a:pPr lvl="0">
              <a:buNone/>
            </a:pPr>
            <a:r>
              <a:rPr lang="en-US" dirty="0" smtClean="0"/>
              <a:t>They ↓ preload and </a:t>
            </a:r>
            <a:r>
              <a:rPr lang="en-US" dirty="0" err="1" smtClean="0"/>
              <a:t>afterload</a:t>
            </a:r>
            <a:r>
              <a:rPr lang="en-US" dirty="0" smtClean="0"/>
              <a:t>.</a:t>
            </a:r>
          </a:p>
          <a:p>
            <a:endParaRPr lang="ar-EG" dirty="0"/>
          </a:p>
        </p:txBody>
      </p:sp>
    </p:spTree>
    <p:extLst>
      <p:ext uri="{BB962C8B-B14F-4D97-AF65-F5344CB8AC3E}">
        <p14:creationId xmlns:p14="http://schemas.microsoft.com/office/powerpoint/2010/main" val="1261621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buNone/>
            </a:pPr>
            <a:r>
              <a:rPr lang="en-US" b="1" u="sng" dirty="0" smtClean="0"/>
              <a:t>Vasodilators:</a:t>
            </a:r>
            <a:endParaRPr lang="en-US" b="1" dirty="0" smtClean="0"/>
          </a:p>
          <a:p>
            <a:pPr rtl="1">
              <a:buNone/>
            </a:pPr>
            <a:r>
              <a:rPr lang="en-US" b="1" u="sng" dirty="0" smtClean="0"/>
              <a:t>Mechanism </a:t>
            </a:r>
            <a:r>
              <a:rPr lang="en-US" b="1" u="sng" dirty="0" smtClean="0"/>
              <a:t>in HF:</a:t>
            </a:r>
            <a:endParaRPr lang="en-US" dirty="0" smtClean="0"/>
          </a:p>
          <a:p>
            <a:pPr rtl="1">
              <a:buNone/>
            </a:pPr>
            <a:endParaRPr lang="en-US" dirty="0" smtClean="0"/>
          </a:p>
          <a:p>
            <a:pPr lvl="0">
              <a:buNone/>
            </a:pPr>
            <a:r>
              <a:rPr lang="en-US" dirty="0" err="1" smtClean="0"/>
              <a:t>Arteriolodilators</a:t>
            </a:r>
            <a:r>
              <a:rPr lang="en-US" dirty="0" smtClean="0"/>
              <a:t> → ↓ BP (</a:t>
            </a:r>
            <a:r>
              <a:rPr lang="en-US" dirty="0" err="1" smtClean="0"/>
              <a:t>afterload</a:t>
            </a:r>
            <a:r>
              <a:rPr lang="en-US" dirty="0" smtClean="0"/>
              <a:t>) → ↓ myocardial strain and myocardial O</a:t>
            </a:r>
            <a:r>
              <a:rPr lang="en-US" baseline="-25000" dirty="0" smtClean="0"/>
              <a:t>2</a:t>
            </a:r>
            <a:r>
              <a:rPr lang="en-US" dirty="0" smtClean="0"/>
              <a:t> demand.</a:t>
            </a:r>
          </a:p>
          <a:p>
            <a:pPr lvl="0">
              <a:buNone/>
            </a:pPr>
            <a:r>
              <a:rPr lang="en-US" dirty="0" err="1" smtClean="0"/>
              <a:t>Venodilators</a:t>
            </a:r>
            <a:r>
              <a:rPr lang="en-US" dirty="0" smtClean="0"/>
              <a:t> → ↓ VR (preload) → ↓ heart work and myocardial O</a:t>
            </a:r>
            <a:r>
              <a:rPr lang="en-US" baseline="-25000" dirty="0" smtClean="0"/>
              <a:t>2</a:t>
            </a:r>
            <a:r>
              <a:rPr lang="en-US" dirty="0" smtClean="0"/>
              <a:t> demand.</a:t>
            </a:r>
          </a:p>
          <a:p>
            <a:pPr>
              <a:buNone/>
            </a:pPr>
            <a:r>
              <a:rPr lang="en-US" b="1" dirty="0" smtClean="0"/>
              <a:t> </a:t>
            </a:r>
          </a:p>
          <a:p>
            <a:pPr lvl="0">
              <a:buNone/>
            </a:pPr>
            <a:r>
              <a:rPr lang="en-US" b="1" u="sng" dirty="0" smtClean="0"/>
              <a:t>ACEIs:</a:t>
            </a:r>
            <a:r>
              <a:rPr lang="en-US" b="1" dirty="0" smtClean="0"/>
              <a:t> </a:t>
            </a:r>
            <a:r>
              <a:rPr lang="en-US" dirty="0" smtClean="0"/>
              <a:t>See before</a:t>
            </a:r>
            <a:endParaRPr lang="en-US" b="1" dirty="0" smtClean="0"/>
          </a:p>
          <a:p>
            <a:endParaRPr lang="ar-EG" dirty="0"/>
          </a:p>
        </p:txBody>
      </p:sp>
    </p:spTree>
    <p:extLst>
      <p:ext uri="{BB962C8B-B14F-4D97-AF65-F5344CB8AC3E}">
        <p14:creationId xmlns:p14="http://schemas.microsoft.com/office/powerpoint/2010/main" val="62615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28600" y="381000"/>
            <a:ext cx="8382000" cy="6096000"/>
          </a:xfrm>
        </p:spPr>
        <p:txBody>
          <a:bodyPr>
            <a:normAutofit/>
          </a:bodyPr>
          <a:lstStyle/>
          <a:p>
            <a:pPr eaLnBrk="1" hangingPunct="1">
              <a:buFont typeface="Wingdings" pitchFamily="2" charset="2"/>
              <a:buNone/>
            </a:pPr>
            <a:r>
              <a:rPr lang="en-US" b="1" dirty="0" smtClean="0">
                <a:solidFill>
                  <a:srgbClr val="FF0000"/>
                </a:solidFill>
                <a:latin typeface="Book Antiqua" pitchFamily="18" charset="0"/>
              </a:rPr>
              <a:t>Vasodilators :</a:t>
            </a:r>
          </a:p>
          <a:p>
            <a:pPr eaLnBrk="1" hangingPunct="1"/>
            <a:r>
              <a:rPr lang="en-US" dirty="0" err="1" smtClean="0">
                <a:latin typeface="Book Antiqua" pitchFamily="18" charset="0"/>
              </a:rPr>
              <a:t>Isosorbide</a:t>
            </a:r>
            <a:r>
              <a:rPr lang="en-US" dirty="0" smtClean="0">
                <a:latin typeface="Book Antiqua" pitchFamily="18" charset="0"/>
              </a:rPr>
              <a:t> </a:t>
            </a:r>
            <a:r>
              <a:rPr lang="en-US" dirty="0" err="1" smtClean="0">
                <a:latin typeface="Book Antiqua" pitchFamily="18" charset="0"/>
              </a:rPr>
              <a:t>dinitrate</a:t>
            </a:r>
            <a:r>
              <a:rPr lang="en-US" dirty="0" smtClean="0">
                <a:latin typeface="Book Antiqua" pitchFamily="18" charset="0"/>
              </a:rPr>
              <a:t> and </a:t>
            </a:r>
            <a:r>
              <a:rPr lang="en-US" dirty="0" err="1" smtClean="0">
                <a:latin typeface="Book Antiqua" pitchFamily="18" charset="0"/>
              </a:rPr>
              <a:t>hydralazine</a:t>
            </a:r>
            <a:r>
              <a:rPr lang="en-US" dirty="0" smtClean="0">
                <a:latin typeface="Book Antiqua" pitchFamily="18" charset="0"/>
              </a:rPr>
              <a:t> also used specially in patients who cannot tolerate ACE inhibitors.</a:t>
            </a:r>
          </a:p>
          <a:p>
            <a:pPr eaLnBrk="1" hangingPunct="1"/>
            <a:r>
              <a:rPr lang="en-US" dirty="0" err="1" smtClean="0">
                <a:latin typeface="Book Antiqua" pitchFamily="18" charset="0"/>
              </a:rPr>
              <a:t>Amlodipine</a:t>
            </a:r>
            <a:r>
              <a:rPr lang="en-US" dirty="0" smtClean="0">
                <a:latin typeface="Book Antiqua" pitchFamily="18" charset="0"/>
              </a:rPr>
              <a:t> and </a:t>
            </a:r>
            <a:r>
              <a:rPr lang="en-US" dirty="0" err="1" smtClean="0">
                <a:latin typeface="Book Antiqua" pitchFamily="18" charset="0"/>
              </a:rPr>
              <a:t>prazosin</a:t>
            </a:r>
            <a:r>
              <a:rPr lang="en-US" dirty="0" smtClean="0">
                <a:latin typeface="Book Antiqua" pitchFamily="18" charset="0"/>
              </a:rPr>
              <a:t> are other vasodilators can be used in CCF.</a:t>
            </a:r>
          </a:p>
          <a:p>
            <a:pPr algn="ctr" eaLnBrk="1" hangingPunct="1">
              <a:buFont typeface="Arial" pitchFamily="34" charset="0"/>
              <a:buNone/>
            </a:pPr>
            <a:r>
              <a:rPr lang="en-US" sz="6000" b="1" dirty="0" smtClean="0">
                <a:solidFill>
                  <a:srgbClr val="FF0000"/>
                </a:solidFill>
              </a:rPr>
              <a:t>METHYLXANTHINES</a:t>
            </a:r>
            <a:endParaRPr lang="en-US" dirty="0" smtClean="0">
              <a:solidFill>
                <a:srgbClr val="FF0000"/>
              </a:solidFill>
            </a:endParaRPr>
          </a:p>
          <a:p>
            <a:pPr eaLnBrk="1" hangingPunct="1"/>
            <a:r>
              <a:rPr lang="en-US" dirty="0" smtClean="0"/>
              <a:t>They act by increase concentration of </a:t>
            </a:r>
            <a:r>
              <a:rPr lang="en-US" dirty="0" err="1" smtClean="0"/>
              <a:t>cAMP</a:t>
            </a:r>
            <a:r>
              <a:rPr lang="en-US" dirty="0" smtClean="0"/>
              <a:t> ,increase intracellular calcium  and blockade of adenosine receptors e.g. </a:t>
            </a:r>
            <a:r>
              <a:rPr lang="en-US" dirty="0" err="1" smtClean="0"/>
              <a:t>aminophylline</a:t>
            </a:r>
            <a:r>
              <a:rPr lang="en-US" dirty="0" smtClean="0"/>
              <a:t>.</a:t>
            </a:r>
          </a:p>
          <a:p>
            <a:pPr eaLnBrk="1" hangingPunct="1"/>
            <a:endParaRPr lang="en-US" dirty="0" smtClean="0">
              <a:latin typeface="Book Antiqua" pitchFamily="18" charset="0"/>
            </a:endParaRPr>
          </a:p>
        </p:txBody>
      </p:sp>
    </p:spTree>
    <p:extLst>
      <p:ext uri="{BB962C8B-B14F-4D97-AF65-F5344CB8AC3E}">
        <p14:creationId xmlns:p14="http://schemas.microsoft.com/office/powerpoint/2010/main" val="345155393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152400"/>
            <a:ext cx="7543800" cy="609600"/>
          </a:xfrm>
        </p:spPr>
        <p:txBody>
          <a:bodyPr>
            <a:normAutofit fontScale="90000"/>
          </a:bodyPr>
          <a:lstStyle/>
          <a:p>
            <a:pPr eaLnBrk="1" hangingPunct="1"/>
            <a:r>
              <a:rPr lang="en-US" sz="4000" smtClean="0">
                <a:solidFill>
                  <a:schemeClr val="tx1"/>
                </a:solidFill>
                <a:latin typeface="Book Antiqua" pitchFamily="18" charset="0"/>
              </a:rPr>
              <a:t>     Beta blockers in CCF</a:t>
            </a:r>
          </a:p>
        </p:txBody>
      </p:sp>
      <p:pic>
        <p:nvPicPr>
          <p:cNvPr id="30723" name="Picture 4" descr="beta blockers"/>
          <p:cNvPicPr>
            <a:picLocks noGrp="1" noChangeAspect="1" noChangeArrowheads="1"/>
          </p:cNvPicPr>
          <p:nvPr>
            <p:ph type="body" idx="1"/>
          </p:nvPr>
        </p:nvPicPr>
        <p:blipFill>
          <a:blip r:embed="rId2"/>
          <a:srcRect l="2400" t="5070" b="5070"/>
          <a:stretch>
            <a:fillRect/>
          </a:stretch>
        </p:blipFill>
        <p:spPr>
          <a:xfrm>
            <a:off x="152400" y="762000"/>
            <a:ext cx="8839200" cy="6008688"/>
          </a:xfrm>
          <a:noFill/>
        </p:spPr>
      </p:pic>
    </p:spTree>
    <p:extLst>
      <p:ext uri="{BB962C8B-B14F-4D97-AF65-F5344CB8AC3E}">
        <p14:creationId xmlns:p14="http://schemas.microsoft.com/office/powerpoint/2010/main" val="18892615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9036496" cy="6741368"/>
          </a:xfrm>
        </p:spPr>
        <p:txBody>
          <a:bodyPr>
            <a:normAutofit fontScale="62500" lnSpcReduction="20000"/>
          </a:bodyPr>
          <a:lstStyle/>
          <a:p>
            <a:pPr rtl="1">
              <a:buNone/>
            </a:pPr>
            <a:r>
              <a:rPr lang="en-US" b="1" u="sng" dirty="0" smtClean="0"/>
              <a:t>Rational for use of β-blockers in heart failure:</a:t>
            </a:r>
            <a:endParaRPr lang="en-US" dirty="0" smtClean="0"/>
          </a:p>
          <a:p>
            <a:pPr marL="342900" lvl="1" indent="-342900" rtl="1">
              <a:buNone/>
            </a:pPr>
            <a:r>
              <a:rPr lang="en-GB" sz="2400" dirty="0" smtClean="0"/>
              <a:t>The use of beta blockers in the treatment of CHF is potentially hazardous and patients must be selected carefully</a:t>
            </a:r>
          </a:p>
          <a:p>
            <a:pPr lvl="0">
              <a:buNone/>
            </a:pPr>
            <a:r>
              <a:rPr lang="en-US" dirty="0" smtClean="0"/>
              <a:t>β-blockers are generally not recommended in heart failure because they produce –</a:t>
            </a:r>
            <a:r>
              <a:rPr lang="en-US" dirty="0" err="1" smtClean="0"/>
              <a:t>ve</a:t>
            </a:r>
            <a:r>
              <a:rPr lang="en-US" dirty="0" smtClean="0"/>
              <a:t> </a:t>
            </a:r>
            <a:r>
              <a:rPr lang="en-US" dirty="0" err="1" smtClean="0"/>
              <a:t>inotropic</a:t>
            </a:r>
            <a:r>
              <a:rPr lang="en-US" dirty="0" smtClean="0"/>
              <a:t> effect and cardiac </a:t>
            </a:r>
            <a:r>
              <a:rPr lang="en-US" dirty="0" err="1" smtClean="0"/>
              <a:t>decompensation</a:t>
            </a:r>
            <a:r>
              <a:rPr lang="en-US" dirty="0" smtClean="0"/>
              <a:t>.</a:t>
            </a:r>
          </a:p>
          <a:p>
            <a:pPr lvl="0">
              <a:buNone/>
            </a:pPr>
            <a:r>
              <a:rPr lang="en-US" dirty="0" smtClean="0"/>
              <a:t>In spite of this, β-blockers may have some benefits in heart failure because most patients with HF have </a:t>
            </a:r>
            <a:r>
              <a:rPr lang="en-US" u="sng" dirty="0" smtClean="0"/>
              <a:t>↑ sympathetic activity</a:t>
            </a:r>
            <a:r>
              <a:rPr lang="en-US" dirty="0" smtClean="0"/>
              <a:t>. </a:t>
            </a:r>
          </a:p>
          <a:p>
            <a:pPr rtl="1">
              <a:buNone/>
            </a:pPr>
            <a:r>
              <a:rPr lang="en-US" b="1" dirty="0" smtClean="0"/>
              <a:t> </a:t>
            </a:r>
            <a:endParaRPr lang="en-US" dirty="0" smtClean="0"/>
          </a:p>
          <a:p>
            <a:pPr rtl="1">
              <a:buNone/>
            </a:pPr>
            <a:r>
              <a:rPr lang="en-US" b="1" u="dash" dirty="0" smtClean="0"/>
              <a:t>Beneficial effects of β-blockers in HF:</a:t>
            </a:r>
            <a:endParaRPr lang="en-US" dirty="0" smtClean="0"/>
          </a:p>
          <a:p>
            <a:pPr lvl="1"/>
            <a:r>
              <a:rPr lang="en-GB" sz="3200" dirty="0"/>
              <a:t>Have been demonstrated to reduce morbidity and mortality in mild/moderate and severe heart failure by 30%</a:t>
            </a:r>
          </a:p>
          <a:p>
            <a:pPr lvl="1"/>
            <a:r>
              <a:rPr lang="en-GB" sz="3200" dirty="0"/>
              <a:t>Should be used only when a patient has been stabilized and not during an acute presentation</a:t>
            </a:r>
          </a:p>
          <a:p>
            <a:pPr lvl="1"/>
            <a:r>
              <a:rPr lang="en-GB" sz="3200" dirty="0"/>
              <a:t>Specialist use only</a:t>
            </a:r>
          </a:p>
          <a:p>
            <a:r>
              <a:rPr lang="en-US" dirty="0">
                <a:latin typeface="Book Antiqua" pitchFamily="18" charset="0"/>
              </a:rPr>
              <a:t>Start at low dose and monitor for bradycardia </a:t>
            </a:r>
          </a:p>
          <a:p>
            <a:pPr rtl="1">
              <a:buNone/>
            </a:pPr>
            <a:r>
              <a:rPr lang="en-US" dirty="0" smtClean="0"/>
              <a:t> </a:t>
            </a:r>
          </a:p>
          <a:p>
            <a:pPr lvl="0">
              <a:buNone/>
            </a:pPr>
            <a:r>
              <a:rPr lang="en-US" dirty="0" smtClean="0"/>
              <a:t>β-blockers ↓ tachycardia and myocardial O</a:t>
            </a:r>
            <a:r>
              <a:rPr lang="en-US" baseline="-25000" dirty="0" smtClean="0"/>
              <a:t>2</a:t>
            </a:r>
            <a:r>
              <a:rPr lang="en-US" dirty="0" smtClean="0"/>
              <a:t> demand.</a:t>
            </a:r>
          </a:p>
          <a:p>
            <a:pPr lvl="0">
              <a:buNone/>
            </a:pPr>
            <a:r>
              <a:rPr lang="en-US" dirty="0" smtClean="0"/>
              <a:t>β-blockers ↓ blood pressure and reduce ventricular </a:t>
            </a:r>
            <a:r>
              <a:rPr lang="en-US" u="sng" dirty="0" smtClean="0"/>
              <a:t>strain</a:t>
            </a:r>
            <a:r>
              <a:rPr lang="en-US" dirty="0" smtClean="0"/>
              <a:t> associated with HF.</a:t>
            </a:r>
          </a:p>
          <a:p>
            <a:pPr lvl="0">
              <a:buNone/>
            </a:pPr>
            <a:r>
              <a:rPr lang="en-US" dirty="0" smtClean="0"/>
              <a:t>β-blockers ↓ cardiac </a:t>
            </a:r>
            <a:r>
              <a:rPr lang="en-US" u="sng" dirty="0" smtClean="0"/>
              <a:t>remodeling</a:t>
            </a:r>
            <a:r>
              <a:rPr lang="en-US" dirty="0" smtClean="0"/>
              <a:t> through inhibition of the </a:t>
            </a:r>
            <a:r>
              <a:rPr lang="en-US" dirty="0" err="1" smtClean="0"/>
              <a:t>mitogenic</a:t>
            </a:r>
            <a:r>
              <a:rPr lang="en-US" dirty="0" smtClean="0"/>
              <a:t> activity of </a:t>
            </a:r>
            <a:r>
              <a:rPr lang="en-US" dirty="0" err="1" smtClean="0"/>
              <a:t>catecholamines</a:t>
            </a:r>
            <a:r>
              <a:rPr lang="en-US" dirty="0" smtClean="0"/>
              <a:t> and </a:t>
            </a:r>
            <a:r>
              <a:rPr lang="en-US" dirty="0" err="1" smtClean="0"/>
              <a:t>renin</a:t>
            </a:r>
            <a:r>
              <a:rPr lang="en-US" dirty="0" smtClean="0"/>
              <a:t>-</a:t>
            </a:r>
            <a:r>
              <a:rPr lang="en-US" dirty="0" err="1" smtClean="0"/>
              <a:t>ang</a:t>
            </a:r>
            <a:r>
              <a:rPr lang="en-US" dirty="0" smtClean="0"/>
              <a:t>-II system.</a:t>
            </a:r>
          </a:p>
          <a:p>
            <a:pPr>
              <a:buNone/>
            </a:pPr>
            <a:r>
              <a:rPr lang="en-US" b="1" dirty="0" err="1" smtClean="0"/>
              <a:t>Carvedilo</a:t>
            </a:r>
            <a:r>
              <a:rPr lang="en-US" b="1" dirty="0" smtClean="0"/>
              <a:t> </a:t>
            </a:r>
            <a:r>
              <a:rPr lang="en-US" dirty="0" smtClean="0"/>
              <a:t>Also</a:t>
            </a:r>
            <a:r>
              <a:rPr lang="en-US" dirty="0"/>
              <a:t>,</a:t>
            </a:r>
            <a:r>
              <a:rPr lang="en-GB" dirty="0"/>
              <a:t> </a:t>
            </a:r>
            <a:r>
              <a:rPr lang="en-GB" b="1" dirty="0"/>
              <a:t>BISOPROLOL and METOPROLOL</a:t>
            </a:r>
            <a:r>
              <a:rPr lang="en-GB" dirty="0"/>
              <a:t> </a:t>
            </a:r>
            <a:endParaRPr lang="en-US" dirty="0"/>
          </a:p>
          <a:p>
            <a:pPr lvl="0">
              <a:buNone/>
            </a:pPr>
            <a:r>
              <a:rPr lang="en-US" b="1" dirty="0" smtClean="0"/>
              <a:t>l</a:t>
            </a:r>
            <a:r>
              <a:rPr lang="en-US" dirty="0" smtClean="0"/>
              <a:t> </a:t>
            </a:r>
            <a:r>
              <a:rPr lang="en-US" dirty="0" smtClean="0"/>
              <a:t>is a new beta-blocker with additional </a:t>
            </a:r>
            <a:r>
              <a:rPr lang="en-US" u="sng" dirty="0" smtClean="0"/>
              <a:t>VD</a:t>
            </a:r>
            <a:r>
              <a:rPr lang="en-US" dirty="0" smtClean="0"/>
              <a:t> and </a:t>
            </a:r>
            <a:r>
              <a:rPr lang="en-US" u="sng" dirty="0" smtClean="0"/>
              <a:t>antioxidant</a:t>
            </a:r>
            <a:r>
              <a:rPr lang="en-US" dirty="0" smtClean="0"/>
              <a:t> properties.</a:t>
            </a:r>
          </a:p>
          <a:p>
            <a:pPr marL="342900" lvl="1" indent="-342900">
              <a:buNone/>
            </a:pPr>
            <a:r>
              <a:rPr lang="en-US" dirty="0"/>
              <a:t>Beta blockers are used in selected patients (mild/moderate failure, low dose) </a:t>
            </a:r>
          </a:p>
          <a:p>
            <a:pPr>
              <a:buNone/>
            </a:pPr>
            <a:endParaRPr lang="ar-EG" dirty="0"/>
          </a:p>
        </p:txBody>
      </p:sp>
    </p:spTree>
    <p:extLst>
      <p:ext uri="{BB962C8B-B14F-4D97-AF65-F5344CB8AC3E}">
        <p14:creationId xmlns:p14="http://schemas.microsoft.com/office/powerpoint/2010/main" val="291846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rtl="1">
              <a:buNone/>
            </a:pPr>
            <a:r>
              <a:rPr lang="en-US" b="1" u="dash" dirty="0" smtClean="0"/>
              <a:t>Beta-blockers are specially indicated in the following cases:</a:t>
            </a:r>
            <a:endParaRPr lang="en-US" dirty="0" smtClean="0"/>
          </a:p>
          <a:p>
            <a:pPr rtl="1">
              <a:buNone/>
            </a:pPr>
            <a:r>
              <a:rPr lang="en-US" b="1" dirty="0" smtClean="0"/>
              <a:t> </a:t>
            </a:r>
            <a:endParaRPr lang="en-US" dirty="0" smtClean="0"/>
          </a:p>
          <a:p>
            <a:pPr lvl="0">
              <a:buNone/>
            </a:pPr>
            <a:r>
              <a:rPr lang="en-US" dirty="0" smtClean="0"/>
              <a:t>1-HF </a:t>
            </a:r>
            <a:r>
              <a:rPr lang="en-US" dirty="0" smtClean="0"/>
              <a:t>associated with ↑ </a:t>
            </a:r>
            <a:r>
              <a:rPr lang="en-US" i="1" dirty="0" smtClean="0"/>
              <a:t>sympathetic </a:t>
            </a:r>
            <a:r>
              <a:rPr lang="en-US" i="1" dirty="0" err="1" smtClean="0"/>
              <a:t>overactivity</a:t>
            </a:r>
            <a:r>
              <a:rPr lang="en-US" i="1" dirty="0" smtClean="0"/>
              <a:t>. </a:t>
            </a:r>
            <a:endParaRPr lang="en-US" dirty="0" smtClean="0"/>
          </a:p>
          <a:p>
            <a:pPr lvl="0">
              <a:buNone/>
            </a:pPr>
            <a:r>
              <a:rPr lang="en-US" dirty="0" smtClean="0"/>
              <a:t>2-HF </a:t>
            </a:r>
            <a:r>
              <a:rPr lang="en-US" dirty="0" smtClean="0"/>
              <a:t>associated with </a:t>
            </a:r>
            <a:r>
              <a:rPr lang="en-US" i="1" dirty="0" err="1" smtClean="0"/>
              <a:t>pheochromocytoma</a:t>
            </a:r>
            <a:r>
              <a:rPr lang="en-US" i="1" dirty="0" smtClean="0"/>
              <a:t>.</a:t>
            </a:r>
            <a:endParaRPr lang="en-US" dirty="0" smtClean="0"/>
          </a:p>
          <a:p>
            <a:pPr lvl="0">
              <a:buNone/>
            </a:pPr>
            <a:r>
              <a:rPr lang="en-US" dirty="0" smtClean="0"/>
              <a:t>3-HF </a:t>
            </a:r>
            <a:r>
              <a:rPr lang="en-US" dirty="0" smtClean="0"/>
              <a:t>associated with </a:t>
            </a:r>
            <a:r>
              <a:rPr lang="en-US" i="1" dirty="0" smtClean="0"/>
              <a:t>thyrotoxicosis.</a:t>
            </a:r>
            <a:endParaRPr lang="en-US" dirty="0" smtClean="0"/>
          </a:p>
          <a:p>
            <a:pPr rtl="1">
              <a:buNone/>
            </a:pPr>
            <a:r>
              <a:rPr lang="en-US" dirty="0" smtClean="0"/>
              <a:t> </a:t>
            </a:r>
          </a:p>
          <a:p>
            <a:endParaRPr lang="ar-EG" dirty="0"/>
          </a:p>
        </p:txBody>
      </p:sp>
    </p:spTree>
    <p:extLst>
      <p:ext uri="{BB962C8B-B14F-4D97-AF65-F5344CB8AC3E}">
        <p14:creationId xmlns:p14="http://schemas.microsoft.com/office/powerpoint/2010/main" val="296586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lvl="0">
              <a:buNone/>
            </a:pPr>
            <a:r>
              <a:rPr lang="en-US" b="1" dirty="0" smtClean="0"/>
              <a:t>Positive </a:t>
            </a:r>
            <a:r>
              <a:rPr lang="en-US" b="1" dirty="0" err="1" smtClean="0"/>
              <a:t>inotropic</a:t>
            </a:r>
            <a:r>
              <a:rPr lang="en-US" b="1" dirty="0" smtClean="0"/>
              <a:t> drugs: </a:t>
            </a:r>
            <a:endParaRPr lang="en-US" dirty="0" smtClean="0"/>
          </a:p>
          <a:p>
            <a:pPr lvl="0">
              <a:buNone/>
            </a:pPr>
            <a:r>
              <a:rPr lang="en-US" dirty="0" smtClean="0"/>
              <a:t>Digitalis </a:t>
            </a:r>
          </a:p>
          <a:p>
            <a:pPr lvl="0">
              <a:buNone/>
            </a:pPr>
            <a:r>
              <a:rPr lang="en-US" dirty="0" smtClean="0"/>
              <a:t>Dopamine and </a:t>
            </a:r>
            <a:r>
              <a:rPr lang="en-US" dirty="0" err="1" smtClean="0"/>
              <a:t>dobutamine</a:t>
            </a:r>
            <a:r>
              <a:rPr lang="en-US" dirty="0" smtClean="0"/>
              <a:t> </a:t>
            </a:r>
            <a:r>
              <a:rPr lang="en-US" u="dotted" dirty="0" smtClean="0"/>
              <a:t>(used for </a:t>
            </a:r>
            <a:r>
              <a:rPr lang="en-US" b="1" u="dotted" dirty="0" smtClean="0"/>
              <a:t>short term</a:t>
            </a:r>
            <a:r>
              <a:rPr lang="en-US" u="dotted" dirty="0" smtClean="0"/>
              <a:t> only).</a:t>
            </a:r>
            <a:endParaRPr lang="en-US" dirty="0" smtClean="0"/>
          </a:p>
          <a:p>
            <a:pPr lvl="0">
              <a:buNone/>
            </a:pPr>
            <a:r>
              <a:rPr lang="en-US" dirty="0" err="1" smtClean="0"/>
              <a:t>Phosphodiesterase</a:t>
            </a:r>
            <a:r>
              <a:rPr lang="en-US" dirty="0" smtClean="0"/>
              <a:t> (PDE) inhibitors: </a:t>
            </a:r>
            <a:r>
              <a:rPr lang="en-US" dirty="0" err="1" smtClean="0"/>
              <a:t>amrinone</a:t>
            </a:r>
            <a:r>
              <a:rPr lang="en-US" dirty="0" smtClean="0"/>
              <a:t> and </a:t>
            </a:r>
            <a:r>
              <a:rPr lang="en-US" dirty="0" err="1" smtClean="0"/>
              <a:t>milrinone</a:t>
            </a:r>
            <a:r>
              <a:rPr lang="en-US" dirty="0" smtClean="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381000" y="166688"/>
            <a:ext cx="8113713" cy="738187"/>
          </a:xfrm>
          <a:prstGeom prst="rect">
            <a:avLst/>
          </a:prstGeom>
          <a:noFill/>
          <a:ln>
            <a:noFill/>
          </a:ln>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marL="742950" indent="-742950" eaLnBrk="1" hangingPunct="1">
              <a:defRPr/>
            </a:pPr>
            <a:r>
              <a:rPr lang="en-US" sz="4200" dirty="0" smtClean="0">
                <a:solidFill>
                  <a:srgbClr val="FF1430"/>
                </a:solidFill>
                <a:effectLst>
                  <a:outerShdw blurRad="38100" dist="38100" dir="2700000" algn="tl">
                    <a:srgbClr val="000000">
                      <a:alpha val="43137"/>
                    </a:srgbClr>
                  </a:outerShdw>
                </a:effectLst>
                <a:latin typeface="Cooper Black" pitchFamily="16" charset="0"/>
                <a:ea typeface="+mj-ea"/>
                <a:cs typeface="+mj-cs"/>
              </a:rPr>
              <a:t>Cardiac glycosides (digitalis)</a:t>
            </a:r>
            <a:endParaRPr lang="en-GB" sz="4200" dirty="0">
              <a:solidFill>
                <a:srgbClr val="FF1430"/>
              </a:solidFill>
              <a:effectLst>
                <a:outerShdw blurRad="38100" dist="38100" dir="2700000" algn="tl">
                  <a:srgbClr val="000000">
                    <a:alpha val="43137"/>
                  </a:srgbClr>
                </a:outerShdw>
              </a:effectLst>
              <a:latin typeface="Cooper Black" pitchFamily="16" charset="0"/>
              <a:ea typeface="+mj-ea"/>
              <a:cs typeface="+mj-cs"/>
            </a:endParaRPr>
          </a:p>
        </p:txBody>
      </p:sp>
      <p:graphicFrame>
        <p:nvGraphicFramePr>
          <p:cNvPr id="1026" name="Object 2"/>
          <p:cNvGraphicFramePr>
            <a:graphicFrameLocks noChangeAspect="1"/>
          </p:cNvGraphicFramePr>
          <p:nvPr/>
        </p:nvGraphicFramePr>
        <p:xfrm>
          <a:off x="762000" y="990600"/>
          <a:ext cx="7620000" cy="5715000"/>
        </p:xfrm>
        <a:graphic>
          <a:graphicData uri="http://schemas.openxmlformats.org/presentationml/2006/ole">
            <mc:AlternateContent xmlns:mc="http://schemas.openxmlformats.org/markup-compatibility/2006">
              <mc:Choice xmlns:v="urn:schemas-microsoft-com:vml" Requires="v">
                <p:oleObj spid="_x0000_s1040" name="Slide" r:id="rId3" imgW="4572000" imgH="3429000" progId="PowerPoint.Slide.8">
                  <p:embed/>
                </p:oleObj>
              </mc:Choice>
              <mc:Fallback>
                <p:oleObj name="Slide" r:id="rId3" imgW="4572000" imgH="3429000" progId="PowerPoint.Slid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Cardiac Glycosides</a:t>
            </a:r>
          </a:p>
        </p:txBody>
      </p:sp>
      <p:sp>
        <p:nvSpPr>
          <p:cNvPr id="110595" name="Rectangle 3"/>
          <p:cNvSpPr>
            <a:spLocks noGrp="1" noChangeArrowheads="1"/>
          </p:cNvSpPr>
          <p:nvPr>
            <p:ph type="body" idx="1"/>
          </p:nvPr>
        </p:nvSpPr>
        <p:spPr>
          <a:xfrm>
            <a:off x="457200" y="990600"/>
            <a:ext cx="8229600" cy="5140325"/>
          </a:xfrm>
        </p:spPr>
        <p:txBody>
          <a:bodyPr/>
          <a:lstStyle/>
          <a:p>
            <a:pPr eaLnBrk="1" hangingPunct="1"/>
            <a:r>
              <a:rPr lang="en-US" smtClean="0"/>
              <a:t>Oldest and most effective group of cardiac drugs.</a:t>
            </a:r>
          </a:p>
          <a:p>
            <a:pPr eaLnBrk="1" hangingPunct="1"/>
            <a:r>
              <a:rPr lang="en-US" smtClean="0"/>
              <a:t>Comes from the plant “fox glove”.</a:t>
            </a:r>
          </a:p>
          <a:p>
            <a:pPr eaLnBrk="1" hangingPunct="1"/>
            <a:r>
              <a:rPr lang="en-US" smtClean="0"/>
              <a:t>Digoxin or Lanoxin is the only commonly used digitalis glycoside. Can be given orally or IV</a:t>
            </a:r>
          </a:p>
          <a:p>
            <a:pPr eaLnBrk="1" hangingPunct="1"/>
            <a:endParaRPr lang="en-US" smtClean="0"/>
          </a:p>
          <a:p>
            <a:pPr eaLnBrk="1" hangingPunct="1"/>
            <a:endParaRPr lang="en-US" smtClean="0"/>
          </a:p>
        </p:txBody>
      </p:sp>
      <p:pic>
        <p:nvPicPr>
          <p:cNvPr id="110596" name="Picture 4" descr="foxglove_1"/>
          <p:cNvPicPr>
            <a:picLocks noChangeAspect="1" noChangeArrowheads="1"/>
          </p:cNvPicPr>
          <p:nvPr/>
        </p:nvPicPr>
        <p:blipFill>
          <a:blip r:embed="rId2"/>
          <a:srcRect/>
          <a:stretch>
            <a:fillRect/>
          </a:stretch>
        </p:blipFill>
        <p:spPr bwMode="auto">
          <a:xfrm>
            <a:off x="3352800" y="3708400"/>
            <a:ext cx="3962400" cy="2692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274637"/>
          </a:xfrm>
        </p:spPr>
        <p:txBody>
          <a:bodyPr>
            <a:normAutofit fontScale="90000"/>
          </a:bodyPr>
          <a:lstStyle/>
          <a:p>
            <a:pPr eaLnBrk="1" hangingPunct="1"/>
            <a:r>
              <a:rPr lang="en-US" sz="4000" b="1" dirty="0" smtClean="0"/>
              <a:t>Pharmacokinetics</a:t>
            </a:r>
            <a:endParaRPr lang="en-US" sz="4000" dirty="0" smtClean="0"/>
          </a:p>
        </p:txBody>
      </p:sp>
      <p:pic>
        <p:nvPicPr>
          <p:cNvPr id="15363" name="Picture 2"/>
          <p:cNvPicPr>
            <a:picLocks noGrp="1" noChangeAspect="1" noChangeArrowheads="1"/>
          </p:cNvPicPr>
          <p:nvPr>
            <p:ph idx="4294967295"/>
          </p:nvPr>
        </p:nvPicPr>
        <p:blipFill>
          <a:blip r:embed="rId2"/>
          <a:srcRect/>
          <a:stretch>
            <a:fillRect/>
          </a:stretch>
        </p:blipFill>
        <p:spPr>
          <a:xfrm>
            <a:off x="250825" y="762000"/>
            <a:ext cx="8569325" cy="5832475"/>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buNone/>
            </a:pPr>
            <a:r>
              <a:rPr lang="en-US" b="1" u="sng" dirty="0" smtClean="0"/>
              <a:t>Classification of heart failure:</a:t>
            </a:r>
          </a:p>
          <a:p>
            <a:pPr lvl="0">
              <a:buNone/>
            </a:pPr>
            <a:r>
              <a:rPr lang="en-US" b="1" u="sng" dirty="0" smtClean="0"/>
              <a:t>1-</a:t>
            </a:r>
            <a:r>
              <a:rPr lang="en-US" b="1" u="sng" dirty="0" smtClean="0"/>
              <a:t>According </a:t>
            </a:r>
            <a:r>
              <a:rPr lang="en-US" b="1" u="sng" dirty="0" smtClean="0"/>
              <a:t>to clinical presentation:</a:t>
            </a:r>
            <a:endParaRPr lang="en-US" dirty="0" smtClean="0"/>
          </a:p>
          <a:p>
            <a:pPr rtl="1">
              <a:buNone/>
            </a:pPr>
            <a:r>
              <a:rPr lang="en-US" dirty="0" smtClean="0"/>
              <a:t> </a:t>
            </a:r>
          </a:p>
          <a:p>
            <a:pPr lvl="0">
              <a:buNone/>
            </a:pPr>
            <a:r>
              <a:rPr lang="en-US" b="1" u="sng" dirty="0" smtClean="0"/>
              <a:t>Acute heart failure:</a:t>
            </a:r>
            <a:endParaRPr lang="en-US" dirty="0" smtClean="0"/>
          </a:p>
          <a:p>
            <a:pPr lvl="0">
              <a:buNone/>
            </a:pPr>
            <a:r>
              <a:rPr lang="en-US" dirty="0" smtClean="0"/>
              <a:t>Heart </a:t>
            </a:r>
            <a:r>
              <a:rPr lang="en-US" dirty="0" smtClean="0"/>
              <a:t>failure of sudden onset (hours or days).</a:t>
            </a:r>
          </a:p>
          <a:p>
            <a:pPr lvl="0">
              <a:buNone/>
            </a:pPr>
            <a:r>
              <a:rPr lang="en-US" dirty="0" smtClean="0"/>
              <a:t>The aim of therapy is to </a:t>
            </a:r>
            <a:r>
              <a:rPr lang="en-US" b="1" dirty="0" smtClean="0"/>
              <a:t>↓ both </a:t>
            </a:r>
            <a:r>
              <a:rPr lang="en-US" b="1" dirty="0" err="1" smtClean="0"/>
              <a:t>afterload</a:t>
            </a:r>
            <a:r>
              <a:rPr lang="en-US" b="1" dirty="0" smtClean="0"/>
              <a:t> and preload </a:t>
            </a:r>
            <a:r>
              <a:rPr lang="en-US" dirty="0" smtClean="0"/>
              <a:t>(e.g. by mixed VDs).</a:t>
            </a:r>
          </a:p>
          <a:p>
            <a:pPr rtl="1">
              <a:buNone/>
            </a:pPr>
            <a:r>
              <a:rPr lang="en-US" dirty="0" smtClean="0"/>
              <a:t> </a:t>
            </a:r>
          </a:p>
          <a:p>
            <a:pPr lvl="0">
              <a:buNone/>
            </a:pPr>
            <a:r>
              <a:rPr lang="en-US" b="1" u="sng" dirty="0" smtClean="0"/>
              <a:t>Chronic heart failure:</a:t>
            </a:r>
            <a:endParaRPr lang="en-US" dirty="0" smtClean="0"/>
          </a:p>
          <a:p>
            <a:pPr lvl="0">
              <a:buNone/>
            </a:pPr>
            <a:r>
              <a:rPr lang="en-US" dirty="0" smtClean="0"/>
              <a:t>Heart </a:t>
            </a:r>
            <a:r>
              <a:rPr lang="en-US" dirty="0" smtClean="0"/>
              <a:t>failure develops slowly (months).</a:t>
            </a:r>
          </a:p>
          <a:p>
            <a:pPr lvl="0">
              <a:buNone/>
            </a:pPr>
            <a:r>
              <a:rPr lang="en-US" dirty="0" smtClean="0"/>
              <a:t>Occurs </a:t>
            </a:r>
            <a:r>
              <a:rPr lang="en-US" i="1" dirty="0" smtClean="0"/>
              <a:t>de novo</a:t>
            </a:r>
            <a:r>
              <a:rPr lang="en-US" dirty="0" smtClean="0"/>
              <a:t> or follows AHF.</a:t>
            </a:r>
          </a:p>
          <a:p>
            <a:endParaRPr lang="ar-E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a:buNone/>
            </a:pPr>
            <a:r>
              <a:rPr lang="en-US" b="1" u="sng" dirty="0" smtClean="0"/>
              <a:t>Mechanism of action:</a:t>
            </a:r>
            <a:endParaRPr lang="en-US" b="1" dirty="0" smtClean="0"/>
          </a:p>
          <a:p>
            <a:pPr>
              <a:buNone/>
            </a:pPr>
            <a:r>
              <a:rPr lang="en-US" dirty="0" smtClean="0"/>
              <a:t> </a:t>
            </a:r>
            <a:endParaRPr lang="en-US" b="1" dirty="0" smtClean="0"/>
          </a:p>
          <a:p>
            <a:pPr>
              <a:buNone/>
            </a:pPr>
            <a:r>
              <a:rPr lang="en-US" b="1" u="dash" dirty="0" smtClean="0"/>
              <a:t>1. Positive </a:t>
            </a:r>
            <a:r>
              <a:rPr lang="en-US" b="1" u="dash" dirty="0" err="1" smtClean="0"/>
              <a:t>inotropic</a:t>
            </a:r>
            <a:r>
              <a:rPr lang="en-US" b="1" u="dash" dirty="0" smtClean="0"/>
              <a:t> action:</a:t>
            </a:r>
            <a:endParaRPr lang="en-US" b="1" dirty="0" smtClean="0"/>
          </a:p>
          <a:p>
            <a:pPr>
              <a:buNone/>
            </a:pPr>
            <a:r>
              <a:rPr lang="en-US" b="1" dirty="0" smtClean="0"/>
              <a:t> </a:t>
            </a:r>
          </a:p>
          <a:p>
            <a:pPr>
              <a:buNone/>
            </a:pPr>
            <a:r>
              <a:rPr lang="en-US" b="1" dirty="0" smtClean="0"/>
              <a:t>Digitalis ↑ cardiac contractility by increasing free intracellular Ca</a:t>
            </a:r>
            <a:r>
              <a:rPr lang="en-US" b="1" baseline="30000" dirty="0" smtClean="0"/>
              <a:t>2+</a:t>
            </a:r>
            <a:r>
              <a:rPr lang="en-US" b="1" dirty="0" smtClean="0"/>
              <a:t> through inhibition of membrane-bound</a:t>
            </a:r>
            <a:r>
              <a:rPr lang="en-US" b="1" i="1" dirty="0" smtClean="0"/>
              <a:t> Na</a:t>
            </a:r>
            <a:r>
              <a:rPr lang="en-US" b="1" i="1" baseline="30000" dirty="0" smtClean="0"/>
              <a:t>+</a:t>
            </a:r>
            <a:r>
              <a:rPr lang="en-US" b="1" i="1" dirty="0" smtClean="0"/>
              <a:t>/K</a:t>
            </a:r>
            <a:r>
              <a:rPr lang="en-US" b="1" i="1" baseline="30000" dirty="0" smtClean="0"/>
              <a:t>+</a:t>
            </a:r>
            <a:r>
              <a:rPr lang="en-US" b="1" i="1" dirty="0" smtClean="0"/>
              <a:t> </a:t>
            </a:r>
            <a:r>
              <a:rPr lang="en-US" b="1" i="1" dirty="0" err="1" smtClean="0"/>
              <a:t>ATPase</a:t>
            </a:r>
            <a:r>
              <a:rPr lang="en-US" b="1" i="1" dirty="0" smtClean="0"/>
              <a:t> enzyme</a:t>
            </a:r>
            <a:r>
              <a:rPr lang="en-US" b="1" dirty="0" smtClean="0"/>
              <a:t>. This result in inhibition of Na</a:t>
            </a:r>
            <a:r>
              <a:rPr lang="en-US" b="1" baseline="30000" dirty="0" smtClean="0"/>
              <a:t>+</a:t>
            </a:r>
            <a:r>
              <a:rPr lang="en-US" b="1" dirty="0" smtClean="0"/>
              <a:t>/K</a:t>
            </a:r>
            <a:r>
              <a:rPr lang="en-US" b="1" baseline="30000" dirty="0" smtClean="0"/>
              <a:t>+</a:t>
            </a:r>
            <a:r>
              <a:rPr lang="en-US" b="1" dirty="0" smtClean="0"/>
              <a:t> pump with subsequent accumulation of intracellular Na</a:t>
            </a:r>
            <a:r>
              <a:rPr lang="en-US" b="1" baseline="30000" dirty="0" smtClean="0"/>
              <a:t>+</a:t>
            </a:r>
            <a:r>
              <a:rPr lang="en-US" b="1" dirty="0" smtClean="0"/>
              <a:t> and Ca</a:t>
            </a:r>
            <a:r>
              <a:rPr lang="en-US" b="1" baseline="30000" dirty="0" smtClean="0"/>
              <a:t>2+</a:t>
            </a:r>
            <a:r>
              <a:rPr lang="en-US" b="1" dirty="0" smtClean="0"/>
              <a:t> via:</a:t>
            </a:r>
          </a:p>
          <a:p>
            <a:pPr>
              <a:buNone/>
            </a:pPr>
            <a:r>
              <a:rPr lang="en-US" b="1" dirty="0" smtClean="0"/>
              <a:t> </a:t>
            </a:r>
          </a:p>
          <a:p>
            <a:pPr lvl="0">
              <a:buNone/>
            </a:pPr>
            <a:r>
              <a:rPr lang="en-US" b="1" dirty="0" smtClean="0"/>
              <a:t>↑ Ca</a:t>
            </a:r>
            <a:r>
              <a:rPr lang="en-US" b="1" baseline="30000" dirty="0" smtClean="0"/>
              <a:t>2+</a:t>
            </a:r>
            <a:r>
              <a:rPr lang="en-US" b="1" dirty="0" smtClean="0"/>
              <a:t> release from the </a:t>
            </a:r>
            <a:r>
              <a:rPr lang="en-US" b="1" dirty="0" err="1" smtClean="0"/>
              <a:t>sarcoplasmic</a:t>
            </a:r>
            <a:r>
              <a:rPr lang="en-US" b="1" dirty="0" smtClean="0"/>
              <a:t> reticulum.</a:t>
            </a:r>
          </a:p>
          <a:p>
            <a:pPr lvl="0">
              <a:buNone/>
            </a:pPr>
            <a:r>
              <a:rPr lang="en-US" b="1" dirty="0" smtClean="0"/>
              <a:t>Displacement of intracellular Ca</a:t>
            </a:r>
            <a:r>
              <a:rPr lang="en-US" b="1" baseline="30000" dirty="0" smtClean="0"/>
              <a:t>2+</a:t>
            </a:r>
            <a:r>
              <a:rPr lang="en-US" b="1" dirty="0" smtClean="0"/>
              <a:t> from its binding sites.</a:t>
            </a:r>
          </a:p>
          <a:p>
            <a:pPr lvl="0">
              <a:buNone/>
            </a:pPr>
            <a:r>
              <a:rPr lang="en-US" b="1" dirty="0" smtClean="0"/>
              <a:t>↑ Ca</a:t>
            </a:r>
            <a:r>
              <a:rPr lang="en-US" b="1" baseline="30000" dirty="0" smtClean="0"/>
              <a:t>2+</a:t>
            </a:r>
            <a:r>
              <a:rPr lang="en-US" b="1" dirty="0" smtClean="0"/>
              <a:t> entry into the cardiac ms cells.</a:t>
            </a:r>
          </a:p>
          <a:p>
            <a:pPr lvl="0">
              <a:buNone/>
            </a:pPr>
            <a:r>
              <a:rPr lang="en-US" b="1" dirty="0" smtClean="0"/>
              <a:t>↓ exchange of extracellular Na</a:t>
            </a:r>
            <a:r>
              <a:rPr lang="en-US" b="1" baseline="30000" dirty="0" smtClean="0"/>
              <a:t>+</a:t>
            </a:r>
            <a:r>
              <a:rPr lang="en-US" b="1" dirty="0" smtClean="0"/>
              <a:t> for the intracellular Ca</a:t>
            </a:r>
            <a:r>
              <a:rPr lang="en-US" b="1" baseline="30000" dirty="0" smtClean="0"/>
              <a:t>2+</a:t>
            </a:r>
            <a:r>
              <a:rPr lang="en-US" b="1" dirty="0" smtClean="0"/>
              <a:t>.</a:t>
            </a:r>
          </a:p>
          <a:p>
            <a:pPr>
              <a:buNone/>
            </a:pPr>
            <a:r>
              <a:rPr lang="en-US" dirty="0" smtClean="0"/>
              <a:t> </a:t>
            </a:r>
            <a:endParaRPr lang="en-US" b="1" dirty="0" smtClean="0"/>
          </a:p>
          <a:p>
            <a:endParaRPr lang="ar-E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buNone/>
            </a:pPr>
            <a:r>
              <a:rPr lang="en-US" b="1" u="dash" dirty="0" smtClean="0"/>
              <a:t>Autonomic effects:</a:t>
            </a:r>
            <a:endParaRPr lang="en-US" b="1" dirty="0" smtClean="0"/>
          </a:p>
          <a:p>
            <a:pPr>
              <a:buNone/>
            </a:pPr>
            <a:r>
              <a:rPr lang="en-US" dirty="0" smtClean="0"/>
              <a:t> </a:t>
            </a:r>
            <a:r>
              <a:rPr lang="en-US" dirty="0" smtClean="0">
                <a:latin typeface="Book Antiqua" pitchFamily="18" charset="0"/>
              </a:rPr>
              <a:t> It restores the </a:t>
            </a:r>
            <a:r>
              <a:rPr lang="en-US" dirty="0" err="1" smtClean="0">
                <a:latin typeface="Book Antiqua" pitchFamily="18" charset="0"/>
              </a:rPr>
              <a:t>vagal</a:t>
            </a:r>
            <a:r>
              <a:rPr lang="en-US" dirty="0" smtClean="0">
                <a:latin typeface="Book Antiqua" pitchFamily="18" charset="0"/>
              </a:rPr>
              <a:t> tone and abolishes the sympathetic  over activity.</a:t>
            </a:r>
          </a:p>
          <a:p>
            <a:pPr>
              <a:buNone/>
            </a:pPr>
            <a:endParaRPr lang="en-US" b="1" dirty="0" smtClean="0"/>
          </a:p>
          <a:p>
            <a:pPr>
              <a:buNone/>
            </a:pPr>
            <a:r>
              <a:rPr lang="en-US" b="1" dirty="0" smtClean="0"/>
              <a:t>a. </a:t>
            </a:r>
            <a:r>
              <a:rPr lang="en-US" b="1" dirty="0" err="1" smtClean="0"/>
              <a:t>Vagal</a:t>
            </a:r>
            <a:r>
              <a:rPr lang="en-US" b="1" dirty="0" smtClean="0"/>
              <a:t> actions:</a:t>
            </a:r>
          </a:p>
          <a:p>
            <a:pPr lvl="0">
              <a:buNone/>
            </a:pPr>
            <a:r>
              <a:rPr lang="en-US" b="1" dirty="0" smtClean="0"/>
              <a:t>Direct stimulation of central </a:t>
            </a:r>
            <a:r>
              <a:rPr lang="en-US" b="1" dirty="0" err="1" smtClean="0"/>
              <a:t>vagal</a:t>
            </a:r>
            <a:r>
              <a:rPr lang="en-US" b="1" dirty="0" smtClean="0"/>
              <a:t> nucleus.</a:t>
            </a:r>
          </a:p>
          <a:p>
            <a:pPr lvl="0">
              <a:buNone/>
            </a:pPr>
            <a:r>
              <a:rPr lang="en-US" b="1" dirty="0" smtClean="0"/>
              <a:t>Reflex </a:t>
            </a:r>
            <a:r>
              <a:rPr lang="en-US" b="1" dirty="0" err="1" smtClean="0"/>
              <a:t>vagal</a:t>
            </a:r>
            <a:r>
              <a:rPr lang="en-US" b="1" dirty="0" smtClean="0"/>
              <a:t> stimulation due to increased sensitivity of </a:t>
            </a:r>
            <a:r>
              <a:rPr lang="en-US" b="1" dirty="0" err="1" smtClean="0"/>
              <a:t>baroreceptors</a:t>
            </a:r>
            <a:r>
              <a:rPr lang="en-US" b="1" dirty="0" smtClean="0"/>
              <a:t>.</a:t>
            </a:r>
          </a:p>
          <a:p>
            <a:pPr>
              <a:buNone/>
            </a:pPr>
            <a:r>
              <a:rPr lang="en-US" dirty="0" smtClean="0"/>
              <a:t> </a:t>
            </a:r>
            <a:endParaRPr lang="en-US" b="1" dirty="0" smtClean="0"/>
          </a:p>
          <a:p>
            <a:pPr>
              <a:buNone/>
            </a:pPr>
            <a:r>
              <a:rPr lang="en-US" b="1" dirty="0" smtClean="0"/>
              <a:t>b. Sympathetic action:</a:t>
            </a:r>
          </a:p>
          <a:p>
            <a:pPr>
              <a:buNone/>
            </a:pPr>
            <a:r>
              <a:rPr lang="en-US" b="1" dirty="0" smtClean="0"/>
              <a:t>In therapeutic doses, digitalis </a:t>
            </a:r>
            <a:r>
              <a:rPr lang="en-US" b="1" u="sng" dirty="0" smtClean="0"/>
              <a:t>reduces sympathetic discharge</a:t>
            </a:r>
            <a:r>
              <a:rPr lang="en-US" b="1" dirty="0" smtClean="0"/>
              <a:t> to the heart but toxic doses may increase cardiac sympathetic activity.</a:t>
            </a:r>
          </a:p>
          <a:p>
            <a:endParaRPr lang="ar-E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a:buNone/>
            </a:pPr>
            <a:r>
              <a:rPr lang="en-US" b="1" u="sng" dirty="0" smtClean="0"/>
              <a:t>Pharmacological effects:</a:t>
            </a:r>
            <a:endParaRPr lang="en-US" b="1" dirty="0" smtClean="0"/>
          </a:p>
          <a:p>
            <a:pPr>
              <a:buNone/>
            </a:pPr>
            <a:r>
              <a:rPr lang="en-US" dirty="0" smtClean="0"/>
              <a:t> </a:t>
            </a:r>
            <a:endParaRPr lang="en-US" b="1" dirty="0" smtClean="0"/>
          </a:p>
          <a:p>
            <a:pPr>
              <a:buNone/>
            </a:pPr>
            <a:r>
              <a:rPr lang="en-US" b="1" u="sng" dirty="0" smtClean="0"/>
              <a:t>CVS:</a:t>
            </a:r>
            <a:endParaRPr lang="en-US" b="1" dirty="0" smtClean="0"/>
          </a:p>
          <a:p>
            <a:pPr>
              <a:buNone/>
            </a:pPr>
            <a:r>
              <a:rPr lang="en-US" dirty="0" smtClean="0"/>
              <a:t> </a:t>
            </a:r>
            <a:endParaRPr lang="en-US" b="1" dirty="0" smtClean="0"/>
          </a:p>
          <a:p>
            <a:pPr lvl="0">
              <a:buNone/>
            </a:pPr>
            <a:r>
              <a:rPr lang="en-US" b="1" dirty="0" smtClean="0"/>
              <a:t>↑↑ Cardiac contractility and COP leading to better tissue perfusion. </a:t>
            </a:r>
          </a:p>
          <a:p>
            <a:pPr>
              <a:buNone/>
            </a:pPr>
            <a:r>
              <a:rPr lang="en-US" b="1" dirty="0" smtClean="0"/>
              <a:t> </a:t>
            </a:r>
          </a:p>
          <a:p>
            <a:pPr lvl="0">
              <a:buNone/>
            </a:pPr>
            <a:r>
              <a:rPr lang="en-US" b="1" dirty="0" smtClean="0"/>
              <a:t>HR: </a:t>
            </a:r>
            <a:r>
              <a:rPr lang="en-US" b="1" dirty="0" err="1" smtClean="0"/>
              <a:t>Bradycardia</a:t>
            </a:r>
            <a:r>
              <a:rPr lang="en-US" b="1" dirty="0" smtClean="0"/>
              <a:t> due to:</a:t>
            </a:r>
          </a:p>
          <a:p>
            <a:pPr>
              <a:buNone/>
            </a:pPr>
            <a:r>
              <a:rPr lang="en-US" b="1" dirty="0" smtClean="0"/>
              <a:t>Vagal effect: </a:t>
            </a:r>
            <a:r>
              <a:rPr lang="en-US" b="1" dirty="0" smtClean="0"/>
              <a:t>…..</a:t>
            </a:r>
            <a:r>
              <a:rPr lang="en-US" b="1" dirty="0" smtClean="0"/>
              <a:t>see before</a:t>
            </a:r>
          </a:p>
          <a:p>
            <a:pPr>
              <a:buNone/>
            </a:pPr>
            <a:r>
              <a:rPr lang="en-US" b="1" dirty="0" smtClean="0"/>
              <a:t> </a:t>
            </a:r>
          </a:p>
          <a:p>
            <a:pPr>
              <a:buNone/>
            </a:pPr>
            <a:r>
              <a:rPr lang="en-US" b="1" dirty="0" err="1" smtClean="0"/>
              <a:t>Extravagal</a:t>
            </a:r>
            <a:r>
              <a:rPr lang="en-US" b="1" dirty="0" smtClean="0"/>
              <a:t> effects:</a:t>
            </a:r>
          </a:p>
          <a:p>
            <a:pPr lvl="0">
              <a:buNone/>
            </a:pPr>
            <a:r>
              <a:rPr lang="en-US" b="1" dirty="0" smtClean="0"/>
              <a:t>Direct inhibition of the A-V conducting system.</a:t>
            </a:r>
          </a:p>
          <a:p>
            <a:pPr lvl="0">
              <a:buNone/>
            </a:pPr>
            <a:r>
              <a:rPr lang="en-US" b="1" dirty="0" smtClean="0"/>
              <a:t>↓ sympathetic discharge to the heart due to relieve of hypoxia and improved </a:t>
            </a:r>
            <a:r>
              <a:rPr lang="en-US" b="1" dirty="0" err="1" smtClean="0"/>
              <a:t>hemodynamics</a:t>
            </a:r>
            <a:r>
              <a:rPr lang="en-US" b="1" dirty="0" smtClean="0"/>
              <a:t>. </a:t>
            </a:r>
          </a:p>
          <a:p>
            <a:endParaRPr lang="ar-E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lvl="0">
              <a:buNone/>
            </a:pPr>
            <a:r>
              <a:rPr lang="en-US" b="1" dirty="0" smtClean="0"/>
              <a:t>Conduction velocity:</a:t>
            </a:r>
          </a:p>
          <a:p>
            <a:pPr lvl="0">
              <a:buNone/>
            </a:pPr>
            <a:r>
              <a:rPr lang="en-US" b="1" dirty="0" err="1" smtClean="0"/>
              <a:t>Atrial</a:t>
            </a:r>
            <a:r>
              <a:rPr lang="en-US" b="1" dirty="0" smtClean="0"/>
              <a:t> conduction: small dose ↑ it (</a:t>
            </a:r>
            <a:r>
              <a:rPr lang="en-US" b="1" dirty="0" err="1" smtClean="0"/>
              <a:t>vagal</a:t>
            </a:r>
            <a:r>
              <a:rPr lang="en-US" b="1" dirty="0" smtClean="0"/>
              <a:t> </a:t>
            </a:r>
            <a:r>
              <a:rPr lang="en-US" b="1" dirty="0" err="1" smtClean="0"/>
              <a:t>stim</a:t>
            </a:r>
            <a:r>
              <a:rPr lang="en-US" b="1" dirty="0" smtClean="0"/>
              <a:t>) but large dose ↓ it (direct effect).</a:t>
            </a:r>
          </a:p>
          <a:p>
            <a:pPr lvl="0">
              <a:buNone/>
            </a:pPr>
            <a:r>
              <a:rPr lang="en-US" b="1" u="sng" dirty="0" smtClean="0"/>
              <a:t>A-V conduction: ↓↓ by direct and </a:t>
            </a:r>
            <a:r>
              <a:rPr lang="en-US" b="1" u="sng" dirty="0" err="1" smtClean="0"/>
              <a:t>vagal</a:t>
            </a:r>
            <a:r>
              <a:rPr lang="en-US" b="1" u="sng" dirty="0" smtClean="0"/>
              <a:t> effects.</a:t>
            </a:r>
          </a:p>
          <a:p>
            <a:pPr lvl="0">
              <a:buNone/>
            </a:pPr>
            <a:r>
              <a:rPr lang="en-US" b="1" dirty="0" smtClean="0"/>
              <a:t>Purkinje fibers: ↓ by direct effect only.</a:t>
            </a:r>
          </a:p>
          <a:p>
            <a:pPr>
              <a:buNone/>
            </a:pPr>
            <a:r>
              <a:rPr lang="en-US" b="1" dirty="0" smtClean="0"/>
              <a:t> </a:t>
            </a:r>
          </a:p>
          <a:p>
            <a:pPr lvl="0">
              <a:buNone/>
            </a:pPr>
            <a:r>
              <a:rPr lang="en-US" b="1" dirty="0" smtClean="0"/>
              <a:t>Excitability: small dose ↑ excitability while large dose ↓ it.</a:t>
            </a:r>
          </a:p>
          <a:p>
            <a:pPr>
              <a:buNone/>
            </a:pPr>
            <a:r>
              <a:rPr lang="en-US" b="1" dirty="0" smtClean="0"/>
              <a:t>In cases of CHF, digitalis may ↓ excitability 2ry to relief of hypoxia.</a:t>
            </a:r>
          </a:p>
          <a:p>
            <a:pPr>
              <a:buNone/>
            </a:pPr>
            <a:r>
              <a:rPr lang="en-US" b="1" dirty="0" smtClean="0"/>
              <a:t> </a:t>
            </a:r>
          </a:p>
          <a:p>
            <a:pPr lvl="0">
              <a:buNone/>
            </a:pPr>
            <a:r>
              <a:rPr lang="en-US" b="1" dirty="0" smtClean="0"/>
              <a:t>Automaticity: ↑… Digitalis increase the ability of ventricular muscles and Purkinje fibers to generate ectopic beats leading to arrhythmia of any type (</a:t>
            </a:r>
            <a:r>
              <a:rPr lang="en-US" b="1" i="1" dirty="0" smtClean="0"/>
              <a:t>usually </a:t>
            </a:r>
            <a:r>
              <a:rPr lang="en-US" b="1" i="1" dirty="0" err="1" smtClean="0"/>
              <a:t>bigeminy</a:t>
            </a:r>
            <a:r>
              <a:rPr lang="en-US" b="1" dirty="0" smtClean="0"/>
              <a:t>, </a:t>
            </a:r>
            <a:r>
              <a:rPr lang="en-US" b="1" i="1" dirty="0" err="1" smtClean="0"/>
              <a:t>trigeminy</a:t>
            </a:r>
            <a:r>
              <a:rPr lang="en-US" b="1" i="1" dirty="0" smtClean="0"/>
              <a:t>, heart block, etc.</a:t>
            </a:r>
            <a:r>
              <a:rPr lang="en-US" b="1" dirty="0" smtClean="0"/>
              <a:t>). </a:t>
            </a:r>
            <a:r>
              <a:rPr lang="en-US" b="1" u="sng" dirty="0" smtClean="0"/>
              <a:t>The causes of this arrhythmia are:</a:t>
            </a:r>
            <a:endParaRPr lang="en-US" b="1" dirty="0" smtClean="0"/>
          </a:p>
          <a:p>
            <a:pPr lvl="0">
              <a:buNone/>
            </a:pPr>
            <a:r>
              <a:rPr lang="en-US" b="1" dirty="0" smtClean="0"/>
              <a:t>Accumulation of intracellular Na</a:t>
            </a:r>
            <a:r>
              <a:rPr lang="en-US" b="1" baseline="30000" dirty="0" smtClean="0"/>
              <a:t>+</a:t>
            </a:r>
            <a:r>
              <a:rPr lang="en-US" b="1" dirty="0" smtClean="0"/>
              <a:t> and loss of intracellular K</a:t>
            </a:r>
            <a:r>
              <a:rPr lang="en-US" b="1" baseline="30000" dirty="0" smtClean="0"/>
              <a:t>+</a:t>
            </a:r>
            <a:r>
              <a:rPr lang="en-US" b="1" dirty="0" smtClean="0"/>
              <a:t>.</a:t>
            </a:r>
          </a:p>
          <a:p>
            <a:pPr lvl="0">
              <a:buNone/>
            </a:pPr>
            <a:r>
              <a:rPr lang="en-US" b="1" dirty="0" smtClean="0"/>
              <a:t>Digitalis ↓ A-V conduction leading to varying degree of heart block.</a:t>
            </a:r>
          </a:p>
          <a:p>
            <a:pPr lvl="0">
              <a:buNone/>
            </a:pPr>
            <a:r>
              <a:rPr lang="en-US" b="1" dirty="0" smtClean="0"/>
              <a:t>Digitalis ↓ action potential duration.</a:t>
            </a:r>
          </a:p>
          <a:p>
            <a:pPr>
              <a:buNone/>
            </a:pPr>
            <a:endParaRPr lang="ar-EG"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chemeClr val="bg1"/>
          </a:solidFill>
        </p:spPr>
        <p:txBody>
          <a:bodyPr/>
          <a:lstStyle/>
          <a:p>
            <a:pPr lvl="0">
              <a:buNone/>
            </a:pPr>
            <a:r>
              <a:rPr lang="en-US" b="1" dirty="0" smtClean="0"/>
              <a:t>ECG changes:</a:t>
            </a:r>
          </a:p>
          <a:p>
            <a:pPr lvl="0">
              <a:buNone/>
            </a:pPr>
            <a:r>
              <a:rPr lang="en-US" b="1" dirty="0" smtClean="0"/>
              <a:t>*↑ PR interval (due to ↓ A-V conduction).</a:t>
            </a:r>
          </a:p>
          <a:p>
            <a:pPr lvl="0">
              <a:buNone/>
            </a:pPr>
            <a:r>
              <a:rPr lang="en-US" b="1" dirty="0" smtClean="0"/>
              <a:t>*Tall R wave (due to ↑ ventricular contraction)</a:t>
            </a:r>
          </a:p>
          <a:p>
            <a:pPr lvl="0">
              <a:buNone/>
            </a:pPr>
            <a:r>
              <a:rPr lang="en-US" b="1" dirty="0" smtClean="0"/>
              <a:t>*↓ QT interval.</a:t>
            </a:r>
          </a:p>
          <a:p>
            <a:pPr lvl="0">
              <a:buNone/>
            </a:pPr>
            <a:r>
              <a:rPr lang="en-US" b="1" dirty="0" smtClean="0"/>
              <a:t>*ST segment depression and T-wave inversion.</a:t>
            </a:r>
          </a:p>
          <a:p>
            <a:pPr lvl="0">
              <a:buNone/>
            </a:pPr>
            <a:r>
              <a:rPr lang="en-US" b="1" dirty="0" smtClean="0"/>
              <a:t>*Arrhythmia of any type.</a:t>
            </a:r>
          </a:p>
          <a:p>
            <a:pPr lvl="0">
              <a:buNone/>
            </a:pPr>
            <a:r>
              <a:rPr lang="en-US" b="1" dirty="0" smtClean="0"/>
              <a:t>*Normalization of arterial and venous pressures due to improved </a:t>
            </a:r>
            <a:r>
              <a:rPr lang="en-US" b="1" dirty="0" err="1" smtClean="0"/>
              <a:t>hemodynamics</a:t>
            </a:r>
            <a:r>
              <a:rPr lang="en-US" b="1" dirty="0" smtClean="0"/>
              <a:t>.</a:t>
            </a:r>
          </a:p>
          <a:p>
            <a:endParaRPr lang="ar-E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85000" lnSpcReduction="20000"/>
          </a:bodyPr>
          <a:lstStyle/>
          <a:p>
            <a:pPr>
              <a:buNone/>
            </a:pPr>
            <a:r>
              <a:rPr lang="en-US" b="1" u="sng" dirty="0" smtClean="0"/>
              <a:t>Kidney effects:</a:t>
            </a:r>
            <a:r>
              <a:rPr lang="en-US" b="1" dirty="0" smtClean="0"/>
              <a:t> </a:t>
            </a:r>
            <a:r>
              <a:rPr lang="en-US" b="1" u="sng" dirty="0" smtClean="0"/>
              <a:t>↑ </a:t>
            </a:r>
            <a:r>
              <a:rPr lang="en-US" b="1" u="sng" dirty="0" err="1" smtClean="0"/>
              <a:t>diuresis</a:t>
            </a:r>
            <a:r>
              <a:rPr lang="en-US" b="1" i="1" dirty="0" smtClean="0"/>
              <a:t> </a:t>
            </a:r>
            <a:r>
              <a:rPr lang="en-US" b="1" i="1" u="dotted" dirty="0" smtClean="0"/>
              <a:t>“The best diuretic in case of CHF is digitalis”</a:t>
            </a:r>
            <a:r>
              <a:rPr lang="en-US" b="1" dirty="0" smtClean="0"/>
              <a:t> due to:</a:t>
            </a:r>
          </a:p>
          <a:p>
            <a:pPr rtl="1">
              <a:buNone/>
            </a:pPr>
            <a:r>
              <a:rPr lang="en-US" dirty="0" smtClean="0"/>
              <a:t> </a:t>
            </a:r>
          </a:p>
          <a:p>
            <a:pPr lvl="0">
              <a:buNone/>
            </a:pPr>
            <a:r>
              <a:rPr lang="en-US" dirty="0" smtClean="0"/>
              <a:t>↑ COP → ↑ RBF and ↑ GFR.</a:t>
            </a:r>
          </a:p>
          <a:p>
            <a:pPr lvl="0">
              <a:buNone/>
            </a:pPr>
            <a:r>
              <a:rPr lang="en-US" dirty="0" smtClean="0"/>
              <a:t>↓ Na</a:t>
            </a:r>
            <a:r>
              <a:rPr lang="en-US" baseline="30000" dirty="0" smtClean="0"/>
              <a:t>+</a:t>
            </a:r>
            <a:r>
              <a:rPr lang="en-US" dirty="0" smtClean="0"/>
              <a:t> </a:t>
            </a:r>
            <a:r>
              <a:rPr lang="en-US" dirty="0" err="1" smtClean="0"/>
              <a:t>reabsorption</a:t>
            </a:r>
            <a:r>
              <a:rPr lang="en-US" dirty="0" smtClean="0"/>
              <a:t> due to inhibition of </a:t>
            </a:r>
            <a:r>
              <a:rPr lang="en-US" i="1" dirty="0" smtClean="0"/>
              <a:t>Na</a:t>
            </a:r>
            <a:r>
              <a:rPr lang="en-US" i="1" baseline="30000" dirty="0" smtClean="0"/>
              <a:t>+</a:t>
            </a:r>
            <a:r>
              <a:rPr lang="en-US" i="1" dirty="0" smtClean="0"/>
              <a:t>/K</a:t>
            </a:r>
            <a:r>
              <a:rPr lang="en-US" i="1" baseline="30000" dirty="0" smtClean="0"/>
              <a:t>+</a:t>
            </a:r>
            <a:r>
              <a:rPr lang="en-US" i="1" dirty="0" smtClean="0"/>
              <a:t> </a:t>
            </a:r>
            <a:r>
              <a:rPr lang="en-US" i="1" dirty="0" err="1" smtClean="0"/>
              <a:t>ATPase</a:t>
            </a:r>
            <a:r>
              <a:rPr lang="en-US" dirty="0" smtClean="0"/>
              <a:t> enzyme in the tubular cells.</a:t>
            </a:r>
          </a:p>
          <a:p>
            <a:pPr lvl="0">
              <a:buNone/>
            </a:pPr>
            <a:r>
              <a:rPr lang="en-US" dirty="0" smtClean="0"/>
              <a:t>Competitive antagonism with </a:t>
            </a:r>
            <a:r>
              <a:rPr lang="en-US" dirty="0" err="1" smtClean="0"/>
              <a:t>aldosterone</a:t>
            </a:r>
            <a:r>
              <a:rPr lang="en-US" dirty="0" smtClean="0"/>
              <a:t> (steroid structure).</a:t>
            </a:r>
          </a:p>
          <a:p>
            <a:pPr rtl="1">
              <a:buNone/>
            </a:pPr>
            <a:r>
              <a:rPr lang="en-US" dirty="0" smtClean="0"/>
              <a:t> </a:t>
            </a:r>
          </a:p>
          <a:p>
            <a:pPr>
              <a:buNone/>
            </a:pPr>
            <a:r>
              <a:rPr lang="en-US" b="1" u="sng" dirty="0" smtClean="0"/>
              <a:t>GIT effects:</a:t>
            </a:r>
            <a:endParaRPr lang="en-US" b="1" dirty="0" smtClean="0"/>
          </a:p>
          <a:p>
            <a:pPr>
              <a:buNone/>
            </a:pPr>
            <a:r>
              <a:rPr lang="en-US" dirty="0" smtClean="0"/>
              <a:t> </a:t>
            </a:r>
            <a:endParaRPr lang="en-US" b="1" dirty="0" smtClean="0"/>
          </a:p>
          <a:p>
            <a:pPr lvl="0">
              <a:buNone/>
            </a:pPr>
            <a:r>
              <a:rPr lang="en-US" dirty="0" smtClean="0"/>
              <a:t>Stimulation of CTZ → nausea and vomiting.</a:t>
            </a:r>
          </a:p>
          <a:p>
            <a:pPr lvl="0">
              <a:buNone/>
            </a:pPr>
            <a:r>
              <a:rPr lang="en-US" dirty="0" smtClean="0"/>
              <a:t>Anorexia and diarrhea.</a:t>
            </a:r>
          </a:p>
          <a:p>
            <a:pPr>
              <a:buNone/>
            </a:pPr>
            <a:endParaRPr lang="ar-E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a:buNone/>
            </a:pPr>
            <a:r>
              <a:rPr lang="en-US" b="1" u="sng" dirty="0" smtClean="0"/>
              <a:t>CNS effects:</a:t>
            </a:r>
            <a:endParaRPr lang="en-US" b="1" dirty="0" smtClean="0"/>
          </a:p>
          <a:p>
            <a:pPr>
              <a:buNone/>
            </a:pPr>
            <a:r>
              <a:rPr lang="en-US" sz="800" dirty="0" smtClean="0"/>
              <a:t> </a:t>
            </a:r>
            <a:endParaRPr lang="en-US" sz="4000" b="1" dirty="0" smtClean="0"/>
          </a:p>
          <a:p>
            <a:pPr lvl="0">
              <a:buNone/>
            </a:pPr>
            <a:r>
              <a:rPr lang="en-US" dirty="0" smtClean="0"/>
              <a:t>CNS stimulation → excitation and convulsions (in high dose).</a:t>
            </a:r>
            <a:endParaRPr lang="en-US" sz="1800" dirty="0" smtClean="0"/>
          </a:p>
          <a:p>
            <a:pPr lvl="0">
              <a:buNone/>
            </a:pPr>
            <a:r>
              <a:rPr lang="en-US" dirty="0" smtClean="0"/>
              <a:t>Stimulation of the visual area causing </a:t>
            </a:r>
            <a:r>
              <a:rPr lang="en-US" b="1" dirty="0" smtClean="0"/>
              <a:t>yellow vision</a:t>
            </a:r>
            <a:endParaRPr lang="en-US" sz="1800" dirty="0" smtClean="0"/>
          </a:p>
          <a:p>
            <a:pPr rtl="1">
              <a:buNone/>
            </a:pPr>
            <a:r>
              <a:rPr lang="en-US" b="1" dirty="0" smtClean="0"/>
              <a:t> </a:t>
            </a:r>
            <a:endParaRPr lang="en-US" sz="1800" dirty="0" smtClean="0"/>
          </a:p>
          <a:p>
            <a:pPr rtl="1">
              <a:buNone/>
            </a:pPr>
            <a:r>
              <a:rPr lang="en-US" b="1" u="sng" dirty="0" smtClean="0"/>
              <a:t>Therapeutic indications:</a:t>
            </a:r>
            <a:endParaRPr lang="en-US" sz="1800" dirty="0" smtClean="0"/>
          </a:p>
          <a:p>
            <a:pPr rtl="1">
              <a:buNone/>
            </a:pPr>
            <a:r>
              <a:rPr lang="en-US" sz="800" b="1" dirty="0" smtClean="0"/>
              <a:t> </a:t>
            </a:r>
            <a:endParaRPr lang="en-US" sz="4000" dirty="0" smtClean="0"/>
          </a:p>
          <a:p>
            <a:pPr lvl="0">
              <a:buNone/>
            </a:pPr>
            <a:r>
              <a:rPr lang="en-US" b="1" dirty="0" smtClean="0"/>
              <a:t>The major indication is </a:t>
            </a:r>
            <a:r>
              <a:rPr lang="en-US" b="1" u="dotted" dirty="0" smtClean="0"/>
              <a:t>chronic CHF associated with </a:t>
            </a:r>
            <a:r>
              <a:rPr lang="en-US" b="1" u="dotted" dirty="0" err="1" smtClean="0"/>
              <a:t>atrial</a:t>
            </a:r>
            <a:r>
              <a:rPr lang="en-US" b="1" u="dotted" dirty="0" smtClean="0"/>
              <a:t> fibrillation</a:t>
            </a:r>
            <a:r>
              <a:rPr lang="en-US" b="1" dirty="0" smtClean="0"/>
              <a:t>.</a:t>
            </a:r>
            <a:endParaRPr lang="en-US" sz="1800" dirty="0" smtClean="0"/>
          </a:p>
          <a:p>
            <a:pPr rtl="1">
              <a:buNone/>
            </a:pPr>
            <a:r>
              <a:rPr lang="en-US" sz="800" dirty="0" smtClean="0"/>
              <a:t> </a:t>
            </a:r>
            <a:endParaRPr lang="en-US" sz="4000" dirty="0" smtClean="0"/>
          </a:p>
          <a:p>
            <a:pPr lvl="0">
              <a:buNone/>
            </a:pPr>
            <a:r>
              <a:rPr lang="en-US" b="1" dirty="0" smtClean="0"/>
              <a:t>Treatment of heart failure failing to respond to other drugs</a:t>
            </a:r>
            <a:r>
              <a:rPr lang="en-US" dirty="0" smtClean="0"/>
              <a:t>.</a:t>
            </a:r>
            <a:endParaRPr lang="en-US" sz="1800" dirty="0" smtClean="0"/>
          </a:p>
          <a:p>
            <a:pPr rtl="1">
              <a:buNone/>
            </a:pPr>
            <a:r>
              <a:rPr lang="en-US" sz="800" dirty="0" smtClean="0"/>
              <a:t> </a:t>
            </a:r>
            <a:endParaRPr lang="en-US" sz="4000" dirty="0" smtClean="0"/>
          </a:p>
          <a:p>
            <a:pPr lvl="0">
              <a:buNone/>
            </a:pPr>
            <a:r>
              <a:rPr lang="en-US" b="1" dirty="0" err="1" smtClean="0"/>
              <a:t>Atrial</a:t>
            </a:r>
            <a:r>
              <a:rPr lang="en-US" b="1" dirty="0" smtClean="0"/>
              <a:t> flutter: </a:t>
            </a:r>
            <a:r>
              <a:rPr lang="en-US" dirty="0" smtClean="0"/>
              <a:t>(the atria beat </a:t>
            </a:r>
            <a:r>
              <a:rPr lang="en-US" u="sng" dirty="0" smtClean="0"/>
              <a:t>regularly</a:t>
            </a:r>
            <a:r>
              <a:rPr lang="en-US" dirty="0" smtClean="0"/>
              <a:t> at 200-400 </a:t>
            </a:r>
            <a:r>
              <a:rPr lang="en-US" dirty="0" err="1" smtClean="0"/>
              <a:t>bpm</a:t>
            </a:r>
            <a:r>
              <a:rPr lang="en-US" dirty="0" smtClean="0"/>
              <a:t>)</a:t>
            </a:r>
            <a:r>
              <a:rPr lang="en-US" b="1" dirty="0" smtClean="0"/>
              <a:t> due to:</a:t>
            </a:r>
            <a:endParaRPr lang="en-US" sz="1800" dirty="0" smtClean="0"/>
          </a:p>
          <a:p>
            <a:pPr lvl="1">
              <a:buNone/>
            </a:pPr>
            <a:r>
              <a:rPr lang="en-US" dirty="0" smtClean="0"/>
              <a:t>↓ A-V conduction and protects the ventricles from the accelerated atria.</a:t>
            </a:r>
            <a:endParaRPr lang="en-US" sz="1600" dirty="0" smtClean="0"/>
          </a:p>
          <a:p>
            <a:pPr lvl="1">
              <a:buNone/>
            </a:pPr>
            <a:r>
              <a:rPr lang="en-US" dirty="0" smtClean="0"/>
              <a:t>Improvement of ventricular function.</a:t>
            </a:r>
            <a:endParaRPr lang="en-US" sz="1600" dirty="0" smtClean="0"/>
          </a:p>
          <a:p>
            <a:pPr lvl="1">
              <a:buNone/>
            </a:pPr>
            <a:endParaRPr lang="en-US" sz="1600" dirty="0" smtClean="0"/>
          </a:p>
          <a:p>
            <a:pPr rtl="1">
              <a:buNone/>
            </a:pPr>
            <a:r>
              <a:rPr lang="en-US" sz="800" dirty="0" smtClean="0"/>
              <a:t> </a:t>
            </a:r>
            <a:endParaRPr lang="en-US" sz="4000" dirty="0" smtClean="0"/>
          </a:p>
          <a:p>
            <a:pPr lvl="0">
              <a:buNone/>
            </a:pPr>
            <a:r>
              <a:rPr lang="en-US" b="1" dirty="0" err="1" smtClean="0"/>
              <a:t>Atrial</a:t>
            </a:r>
            <a:r>
              <a:rPr lang="en-US" b="1" dirty="0" smtClean="0"/>
              <a:t> fibrillation: </a:t>
            </a:r>
            <a:r>
              <a:rPr lang="en-US" dirty="0" smtClean="0"/>
              <a:t>(the atria beat </a:t>
            </a:r>
            <a:r>
              <a:rPr lang="en-US" u="sng" dirty="0" smtClean="0"/>
              <a:t>irregularly</a:t>
            </a:r>
            <a:r>
              <a:rPr lang="en-US" dirty="0" smtClean="0"/>
              <a:t> at 400-600 </a:t>
            </a:r>
            <a:r>
              <a:rPr lang="en-US" dirty="0" err="1" smtClean="0"/>
              <a:t>bpm</a:t>
            </a:r>
            <a:r>
              <a:rPr lang="en-US" dirty="0" smtClean="0"/>
              <a:t>)</a:t>
            </a:r>
            <a:endParaRPr lang="en-US" sz="1800" dirty="0" smtClean="0"/>
          </a:p>
          <a:p>
            <a:pPr rtl="1">
              <a:buNone/>
            </a:pPr>
            <a:r>
              <a:rPr lang="en-US" dirty="0" smtClean="0"/>
              <a:t>The same mechanism as </a:t>
            </a:r>
            <a:r>
              <a:rPr lang="en-US" dirty="0" err="1" smtClean="0"/>
              <a:t>atrial</a:t>
            </a:r>
            <a:r>
              <a:rPr lang="en-US" dirty="0" smtClean="0"/>
              <a:t> flutter.</a:t>
            </a:r>
            <a:endParaRPr lang="en-US" sz="1800" dirty="0" smtClean="0"/>
          </a:p>
          <a:p>
            <a:pPr rtl="1">
              <a:buNone/>
            </a:pPr>
            <a:r>
              <a:rPr lang="en-US" sz="800" dirty="0" smtClean="0"/>
              <a:t> </a:t>
            </a:r>
            <a:endParaRPr lang="en-US" sz="4000" dirty="0" smtClean="0"/>
          </a:p>
          <a:p>
            <a:pPr lvl="0">
              <a:buNone/>
            </a:pPr>
            <a:r>
              <a:rPr lang="en-US" b="1" dirty="0" smtClean="0"/>
              <a:t>Paroxysmal </a:t>
            </a:r>
            <a:r>
              <a:rPr lang="en-US" b="1" dirty="0" err="1" smtClean="0"/>
              <a:t>atrial</a:t>
            </a:r>
            <a:r>
              <a:rPr lang="en-US" b="1" dirty="0" smtClean="0"/>
              <a:t> tachycardia:</a:t>
            </a:r>
            <a:endParaRPr lang="en-US" sz="1800" dirty="0" smtClean="0"/>
          </a:p>
          <a:p>
            <a:pPr rtl="1">
              <a:buNone/>
            </a:pPr>
            <a:r>
              <a:rPr lang="en-US" dirty="0" smtClean="0"/>
              <a:t>To ↓ A-V conduction → protects the ventricles from the accelerated atria.</a:t>
            </a:r>
            <a:endParaRPr lang="en-US" sz="1800" dirty="0" smtClean="0"/>
          </a:p>
          <a:p>
            <a:endParaRPr lang="ar-E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rtl="1">
              <a:buNone/>
            </a:pPr>
            <a:r>
              <a:rPr lang="en-US" b="1" dirty="0" smtClean="0"/>
              <a:t> </a:t>
            </a:r>
            <a:endParaRPr lang="en-US" dirty="0" smtClean="0"/>
          </a:p>
          <a:p>
            <a:pPr rtl="1">
              <a:buNone/>
            </a:pPr>
            <a:r>
              <a:rPr lang="en-US" b="1" dirty="0" smtClean="0"/>
              <a:t> </a:t>
            </a:r>
            <a:endParaRPr lang="en-US" dirty="0" smtClean="0"/>
          </a:p>
          <a:p>
            <a:pPr lvl="0">
              <a:buNone/>
            </a:pPr>
            <a:r>
              <a:rPr lang="en-US" b="1" u="sng" dirty="0" smtClean="0"/>
              <a:t>Absolute contraindications:</a:t>
            </a:r>
            <a:endParaRPr lang="en-US" dirty="0" smtClean="0"/>
          </a:p>
          <a:p>
            <a:pPr rtl="1">
              <a:buNone/>
            </a:pPr>
            <a:r>
              <a:rPr lang="en-US" b="1" dirty="0" smtClean="0"/>
              <a:t> </a:t>
            </a:r>
            <a:endParaRPr lang="en-US" dirty="0" smtClean="0"/>
          </a:p>
          <a:p>
            <a:pPr lvl="0">
              <a:buNone/>
            </a:pPr>
            <a:r>
              <a:rPr lang="en-US" b="1" dirty="0" smtClean="0"/>
              <a:t>Heart block:</a:t>
            </a:r>
            <a:r>
              <a:rPr lang="en-US" dirty="0" smtClean="0"/>
              <a:t> because digitalis ↓ conduction by direct and </a:t>
            </a:r>
            <a:r>
              <a:rPr lang="en-US" dirty="0" err="1" smtClean="0"/>
              <a:t>vagal</a:t>
            </a:r>
            <a:r>
              <a:rPr lang="en-US" dirty="0" smtClean="0"/>
              <a:t> effects.</a:t>
            </a:r>
          </a:p>
          <a:p>
            <a:pPr rtl="1">
              <a:buNone/>
            </a:pPr>
            <a:r>
              <a:rPr lang="en-US" dirty="0" smtClean="0"/>
              <a:t> </a:t>
            </a:r>
          </a:p>
          <a:p>
            <a:pPr lvl="0">
              <a:buNone/>
            </a:pPr>
            <a:r>
              <a:rPr lang="en-US" b="1" dirty="0" smtClean="0"/>
              <a:t>Hypertrophic obstructive </a:t>
            </a:r>
            <a:r>
              <a:rPr lang="en-US" b="1" dirty="0" err="1" smtClean="0"/>
              <a:t>cardiomyopathy</a:t>
            </a:r>
            <a:r>
              <a:rPr lang="en-US" b="1" dirty="0" smtClean="0"/>
              <a:t> (IHSS):</a:t>
            </a:r>
            <a:r>
              <a:rPr lang="en-US" dirty="0" smtClean="0"/>
              <a:t> because increasing cardiac contractility will ↑ the outflow tract resistance and accelerate heart failure.</a:t>
            </a:r>
          </a:p>
          <a:p>
            <a:pPr>
              <a:buNone/>
            </a:pPr>
            <a:r>
              <a:rPr lang="en-US" dirty="0" smtClean="0"/>
              <a:t> </a:t>
            </a:r>
          </a:p>
          <a:p>
            <a:pPr lvl="0">
              <a:buNone/>
            </a:pPr>
            <a:r>
              <a:rPr lang="en-US" b="1" dirty="0" smtClean="0"/>
              <a:t>Wolff-Parkinson-White (WPW) syndrome:</a:t>
            </a:r>
            <a:r>
              <a:rPr lang="en-US" dirty="0" smtClean="0"/>
              <a:t> although digitalis (also BB and </a:t>
            </a:r>
            <a:r>
              <a:rPr lang="en-US" dirty="0" err="1" smtClean="0"/>
              <a:t>verapamil</a:t>
            </a:r>
            <a:r>
              <a:rPr lang="en-US" dirty="0" smtClean="0"/>
              <a:t>) ↓ conduction in the normal pathway, they can ↑ conduction in the abnormal pathway leading to ↑ arrhythmia .</a:t>
            </a:r>
          </a:p>
          <a:p>
            <a:pPr>
              <a:buNone/>
            </a:pPr>
            <a:r>
              <a:rPr lang="en-US" dirty="0" smtClean="0"/>
              <a:t> </a:t>
            </a:r>
          </a:p>
          <a:p>
            <a:pPr lvl="0">
              <a:buNone/>
            </a:pPr>
            <a:r>
              <a:rPr lang="en-US" b="1" dirty="0" smtClean="0"/>
              <a:t>Paroxysmal ventricular tachycardia: </a:t>
            </a:r>
            <a:r>
              <a:rPr lang="en-US" dirty="0" smtClean="0"/>
              <a:t>because digitalis ↑ excitability and automaticity</a:t>
            </a:r>
            <a:r>
              <a:rPr lang="en-US" u="sng" dirty="0" smtClean="0"/>
              <a:t>.</a:t>
            </a:r>
            <a:endParaRPr lang="en-US" dirty="0" smtClean="0"/>
          </a:p>
          <a:p>
            <a:endParaRPr lang="ar-E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rtl="1">
              <a:buNone/>
            </a:pPr>
            <a:r>
              <a:rPr lang="en-US" b="1" u="sng" dirty="0" smtClean="0"/>
              <a:t>Contraindications:</a:t>
            </a:r>
            <a:endParaRPr lang="en-US" dirty="0" smtClean="0"/>
          </a:p>
          <a:p>
            <a:pPr rtl="1">
              <a:buNone/>
            </a:pPr>
            <a:r>
              <a:rPr lang="en-US" b="1" dirty="0" smtClean="0"/>
              <a:t> </a:t>
            </a:r>
            <a:endParaRPr lang="en-US" dirty="0" smtClean="0"/>
          </a:p>
          <a:p>
            <a:pPr lvl="0">
              <a:buNone/>
            </a:pPr>
            <a:r>
              <a:rPr lang="en-US" b="1" u="sng" dirty="0" smtClean="0"/>
              <a:t>Relative contraindications:</a:t>
            </a:r>
            <a:endParaRPr lang="en-US" dirty="0" smtClean="0"/>
          </a:p>
          <a:p>
            <a:pPr rtl="1">
              <a:buNone/>
            </a:pPr>
            <a:r>
              <a:rPr lang="en-US" b="1" dirty="0" smtClean="0"/>
              <a:t>(= Factors modifying the response to digitalis)</a:t>
            </a:r>
            <a:endParaRPr lang="en-US" dirty="0" smtClean="0"/>
          </a:p>
          <a:p>
            <a:pPr rtl="1">
              <a:buNone/>
            </a:pPr>
            <a:r>
              <a:rPr lang="en-US" b="1" dirty="0" smtClean="0"/>
              <a:t> </a:t>
            </a:r>
            <a:endParaRPr lang="en-US" dirty="0" smtClean="0"/>
          </a:p>
          <a:p>
            <a:pPr lvl="0">
              <a:buNone/>
            </a:pPr>
            <a:r>
              <a:rPr lang="en-US" dirty="0" err="1" smtClean="0"/>
              <a:t>Bradycardia</a:t>
            </a:r>
            <a:r>
              <a:rPr lang="en-US" dirty="0" smtClean="0"/>
              <a:t> or sick sinus syndrome….	Severe </a:t>
            </a:r>
            <a:r>
              <a:rPr lang="en-US" dirty="0" err="1" smtClean="0"/>
              <a:t>bradycardia</a:t>
            </a:r>
            <a:r>
              <a:rPr lang="en-US" dirty="0" smtClean="0"/>
              <a:t> may occur.</a:t>
            </a:r>
          </a:p>
          <a:p>
            <a:pPr lvl="0">
              <a:buNone/>
            </a:pPr>
            <a:r>
              <a:rPr lang="en-US" dirty="0" smtClean="0"/>
              <a:t>Hypersensitive carotid sinus………….	Severe </a:t>
            </a:r>
            <a:r>
              <a:rPr lang="en-US" dirty="0" err="1" smtClean="0"/>
              <a:t>bradycardia</a:t>
            </a:r>
            <a:r>
              <a:rPr lang="en-US" dirty="0" smtClean="0"/>
              <a:t> may occur.</a:t>
            </a:r>
          </a:p>
          <a:p>
            <a:pPr lvl="0">
              <a:buNone/>
            </a:pPr>
            <a:r>
              <a:rPr lang="en-US" dirty="0" smtClean="0"/>
              <a:t>With beta-blockers or with </a:t>
            </a:r>
            <a:r>
              <a:rPr lang="en-US" dirty="0" err="1" smtClean="0"/>
              <a:t>verapamil</a:t>
            </a:r>
            <a:r>
              <a:rPr lang="en-US" dirty="0" smtClean="0"/>
              <a:t>…	Severe </a:t>
            </a:r>
            <a:r>
              <a:rPr lang="en-US" dirty="0" err="1" smtClean="0"/>
              <a:t>bradycardia</a:t>
            </a:r>
            <a:r>
              <a:rPr lang="en-US" dirty="0" smtClean="0"/>
              <a:t> may occur.</a:t>
            </a:r>
          </a:p>
          <a:p>
            <a:pPr rtl="1">
              <a:buNone/>
            </a:pPr>
            <a:r>
              <a:rPr lang="en-US" dirty="0" smtClean="0"/>
              <a:t> </a:t>
            </a:r>
          </a:p>
          <a:p>
            <a:pPr lvl="0">
              <a:buNone/>
            </a:pPr>
            <a:r>
              <a:rPr lang="en-US" dirty="0" smtClean="0"/>
              <a:t>In hypertensive HF: digitalis will ↑ the strain of the left ventricle.</a:t>
            </a:r>
          </a:p>
          <a:p>
            <a:endParaRPr lang="ar-E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lvl="0">
              <a:buNone/>
            </a:pPr>
            <a:r>
              <a:rPr lang="en-US" u="sng" dirty="0" smtClean="0"/>
              <a:t>Cardiopulmonary diseases:</a:t>
            </a:r>
            <a:r>
              <a:rPr lang="en-US" dirty="0" smtClean="0"/>
              <a:t> pulmonary hypertension, chronic lung disease, severe hypoxia, etc.</a:t>
            </a:r>
          </a:p>
          <a:p>
            <a:pPr lvl="0">
              <a:buNone/>
            </a:pPr>
            <a:r>
              <a:rPr lang="en-US" u="sng" dirty="0" smtClean="0"/>
              <a:t>Renal or hepatic diseases</a:t>
            </a:r>
            <a:r>
              <a:rPr lang="en-US" dirty="0" smtClean="0"/>
              <a:t>: </a:t>
            </a:r>
            <a:r>
              <a:rPr lang="en-US" dirty="0" err="1" smtClean="0"/>
              <a:t>digoxin</a:t>
            </a:r>
            <a:r>
              <a:rPr lang="en-US" dirty="0" smtClean="0"/>
              <a:t> must be avoided in </a:t>
            </a:r>
            <a:r>
              <a:rPr lang="en-US" i="1" dirty="0" smtClean="0"/>
              <a:t>renal</a:t>
            </a:r>
            <a:r>
              <a:rPr lang="en-US" dirty="0" smtClean="0"/>
              <a:t> patients while </a:t>
            </a:r>
            <a:r>
              <a:rPr lang="en-US" dirty="0" err="1" smtClean="0"/>
              <a:t>digi</a:t>
            </a:r>
            <a:r>
              <a:rPr lang="en-US" b="1" dirty="0" err="1" smtClean="0"/>
              <a:t>t</a:t>
            </a:r>
            <a:r>
              <a:rPr lang="en-US" dirty="0" err="1" smtClean="0"/>
              <a:t>oxin</a:t>
            </a:r>
            <a:r>
              <a:rPr lang="en-US" dirty="0" smtClean="0"/>
              <a:t> must be avoided in </a:t>
            </a:r>
            <a:r>
              <a:rPr lang="en-US" i="1" dirty="0" smtClean="0"/>
              <a:t>hepa</a:t>
            </a:r>
            <a:r>
              <a:rPr lang="en-US" b="1" i="1" dirty="0" smtClean="0"/>
              <a:t>t</a:t>
            </a:r>
            <a:r>
              <a:rPr lang="en-US" i="1" dirty="0" smtClean="0"/>
              <a:t>ic</a:t>
            </a:r>
            <a:r>
              <a:rPr lang="en-US" dirty="0" smtClean="0"/>
              <a:t> patients. </a:t>
            </a:r>
          </a:p>
          <a:p>
            <a:pPr lvl="0">
              <a:buNone/>
            </a:pPr>
            <a:r>
              <a:rPr lang="en-US" u="sng" dirty="0" err="1" smtClean="0"/>
              <a:t>Myxedema</a:t>
            </a:r>
            <a:r>
              <a:rPr lang="en-US" u="sng" dirty="0" smtClean="0"/>
              <a:t>:</a:t>
            </a:r>
            <a:r>
              <a:rPr lang="en-US" dirty="0" smtClean="0"/>
              <a:t> renders the heart more sensitive to digitalis.</a:t>
            </a:r>
          </a:p>
          <a:p>
            <a:pPr lvl="0">
              <a:buNone/>
            </a:pPr>
            <a:r>
              <a:rPr lang="en-US" b="1" u="sng" dirty="0" smtClean="0"/>
              <a:t>Concomitant drugs:</a:t>
            </a:r>
            <a:endParaRPr lang="en-US" b="1" dirty="0" smtClean="0"/>
          </a:p>
          <a:p>
            <a:r>
              <a:rPr lang="en-US" dirty="0" smtClean="0"/>
              <a:t>Narrow therapeutic index……………………..</a:t>
            </a:r>
            <a:endParaRPr lang="ar-E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4619852"/>
              </p:ext>
            </p:extLst>
          </p:nvPr>
        </p:nvGraphicFramePr>
        <p:xfrm>
          <a:off x="0" y="1"/>
          <a:ext cx="9144000" cy="6857999"/>
        </p:xfrm>
        <a:graphic>
          <a:graphicData uri="http://schemas.openxmlformats.org/drawingml/2006/table">
            <a:tbl>
              <a:tblPr rtl="1" firstRow="1" bandRow="1">
                <a:tableStyleId>{5C22544A-7EE6-4342-B048-85BDC9FD1C3A}</a:tableStyleId>
              </a:tblPr>
              <a:tblGrid>
                <a:gridCol w="3048000"/>
                <a:gridCol w="3048000"/>
                <a:gridCol w="3048000"/>
              </a:tblGrid>
              <a:tr h="954156">
                <a:tc>
                  <a:txBody>
                    <a:bodyPr/>
                    <a:lstStyle/>
                    <a:p>
                      <a:pPr rtl="1"/>
                      <a:r>
                        <a:rPr lang="en-US" sz="1800" b="1" kern="1200" dirty="0" smtClean="0">
                          <a:solidFill>
                            <a:schemeClr val="lt1"/>
                          </a:solidFill>
                          <a:latin typeface="+mn-lt"/>
                          <a:ea typeface="+mn-ea"/>
                          <a:cs typeface="+mn-cs"/>
                        </a:rPr>
                        <a:t>Chronic</a:t>
                      </a:r>
                      <a:endParaRPr lang="ar-EG" dirty="0"/>
                    </a:p>
                  </a:txBody>
                  <a:tcPr/>
                </a:tc>
                <a:tc>
                  <a:txBody>
                    <a:bodyPr/>
                    <a:lstStyle/>
                    <a:p>
                      <a:pPr rtl="1"/>
                      <a:r>
                        <a:rPr lang="en-US" sz="1800" b="1" kern="1200" dirty="0" smtClean="0">
                          <a:solidFill>
                            <a:schemeClr val="lt1"/>
                          </a:solidFill>
                          <a:latin typeface="+mn-lt"/>
                          <a:ea typeface="+mn-ea"/>
                          <a:cs typeface="+mn-cs"/>
                        </a:rPr>
                        <a:t>Acute</a:t>
                      </a:r>
                      <a:endParaRPr lang="ar-EG" dirty="0"/>
                    </a:p>
                  </a:txBody>
                  <a:tcPr/>
                </a:tc>
                <a:tc>
                  <a:txBody>
                    <a:bodyPr/>
                    <a:lstStyle/>
                    <a:p>
                      <a:pPr rtl="1"/>
                      <a:endParaRPr lang="ar-EG"/>
                    </a:p>
                  </a:txBody>
                  <a:tcPr/>
                </a:tc>
              </a:tr>
              <a:tr h="834887">
                <a:tc>
                  <a:txBody>
                    <a:bodyPr/>
                    <a:lstStyle/>
                    <a:p>
                      <a:pPr rtl="1"/>
                      <a:r>
                        <a:rPr lang="en-US" sz="1800" kern="1200" dirty="0" smtClean="0">
                          <a:solidFill>
                            <a:schemeClr val="dk1"/>
                          </a:solidFill>
                          <a:latin typeface="+mn-lt"/>
                          <a:ea typeface="+mn-ea"/>
                          <a:cs typeface="+mn-cs"/>
                        </a:rPr>
                        <a:t>Weeks or Months</a:t>
                      </a:r>
                      <a:endParaRPr lang="ar-EG" dirty="0"/>
                    </a:p>
                  </a:txBody>
                  <a:tcPr/>
                </a:tc>
                <a:tc>
                  <a:txBody>
                    <a:bodyPr/>
                    <a:lstStyle/>
                    <a:p>
                      <a:pPr rtl="1"/>
                      <a:r>
                        <a:rPr lang="en-US" sz="1800" kern="1200" dirty="0" smtClean="0">
                          <a:solidFill>
                            <a:schemeClr val="dk1"/>
                          </a:solidFill>
                          <a:latin typeface="+mn-lt"/>
                          <a:ea typeface="+mn-ea"/>
                          <a:cs typeface="+mn-cs"/>
                        </a:rPr>
                        <a:t>Sudden (Hours–a few days)</a:t>
                      </a:r>
                      <a:endParaRPr lang="ar-EG" dirty="0"/>
                    </a:p>
                  </a:txBody>
                  <a:tcPr/>
                </a:tc>
                <a:tc>
                  <a:txBody>
                    <a:bodyPr/>
                    <a:lstStyle/>
                    <a:p>
                      <a:pPr rtl="1"/>
                      <a:r>
                        <a:rPr lang="en-US" sz="1800" b="1" kern="1200" dirty="0" smtClean="0">
                          <a:solidFill>
                            <a:schemeClr val="dk1"/>
                          </a:solidFill>
                          <a:latin typeface="+mn-lt"/>
                          <a:ea typeface="+mn-ea"/>
                          <a:cs typeface="+mn-cs"/>
                        </a:rPr>
                        <a:t>Time factor </a:t>
                      </a:r>
                      <a:endParaRPr lang="ar-EG" dirty="0"/>
                    </a:p>
                  </a:txBody>
                  <a:tcPr/>
                </a:tc>
              </a:tr>
              <a:tr h="2683565">
                <a:tc>
                  <a:txBody>
                    <a:bodyPr/>
                    <a:lstStyle/>
                    <a:p>
                      <a:pPr rtl="0"/>
                      <a:r>
                        <a:rPr lang="en-US" sz="1800" kern="1200" dirty="0" smtClean="0">
                          <a:solidFill>
                            <a:schemeClr val="dk1"/>
                          </a:solidFill>
                          <a:latin typeface="+mn-lt"/>
                          <a:ea typeface="+mn-ea"/>
                          <a:cs typeface="+mn-cs"/>
                        </a:rPr>
                        <a:t>a) </a:t>
                      </a:r>
                      <a:r>
                        <a:rPr lang="en-US" sz="1800" b="1" kern="1200" dirty="0" smtClean="0">
                          <a:solidFill>
                            <a:schemeClr val="dk1"/>
                          </a:solidFill>
                          <a:latin typeface="+mn-lt"/>
                          <a:ea typeface="+mn-ea"/>
                          <a:cs typeface="+mn-cs"/>
                        </a:rPr>
                        <a:t>Chronic</a:t>
                      </a:r>
                      <a:r>
                        <a:rPr lang="en-US" sz="1800" kern="1200" dirty="0" smtClean="0">
                          <a:solidFill>
                            <a:schemeClr val="dk1"/>
                          </a:solidFill>
                          <a:latin typeface="+mn-lt"/>
                          <a:ea typeface="+mn-ea"/>
                          <a:cs typeface="+mn-cs"/>
                        </a:rPr>
                        <a:t> hypertension</a:t>
                      </a:r>
                    </a:p>
                    <a:p>
                      <a:pPr rtl="0"/>
                      <a:r>
                        <a:rPr lang="en-US" sz="1800" kern="1200" dirty="0" smtClean="0">
                          <a:solidFill>
                            <a:schemeClr val="dk1"/>
                          </a:solidFill>
                          <a:latin typeface="+mn-lt"/>
                          <a:ea typeface="+mn-ea"/>
                          <a:cs typeface="+mn-cs"/>
                        </a:rPr>
                        <a:t>(b) </a:t>
                      </a:r>
                      <a:r>
                        <a:rPr lang="en-US" sz="1800" b="1" kern="1200" dirty="0" smtClean="0">
                          <a:solidFill>
                            <a:schemeClr val="dk1"/>
                          </a:solidFill>
                          <a:latin typeface="+mn-lt"/>
                          <a:ea typeface="+mn-ea"/>
                          <a:cs typeface="+mn-cs"/>
                        </a:rPr>
                        <a:t>Chronic</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valvular</a:t>
                      </a:r>
                      <a:r>
                        <a:rPr lang="en-US" sz="1800" kern="1200" dirty="0" smtClean="0">
                          <a:solidFill>
                            <a:schemeClr val="dk1"/>
                          </a:solidFill>
                          <a:latin typeface="+mn-lt"/>
                          <a:ea typeface="+mn-ea"/>
                          <a:cs typeface="+mn-cs"/>
                        </a:rPr>
                        <a:t> diseases </a:t>
                      </a:r>
                    </a:p>
                    <a:p>
                      <a:pPr rtl="0"/>
                      <a:r>
                        <a:rPr lang="en-US" sz="1800" kern="1200" dirty="0" smtClean="0">
                          <a:solidFill>
                            <a:schemeClr val="dk1"/>
                          </a:solidFill>
                          <a:latin typeface="+mn-lt"/>
                          <a:ea typeface="+mn-ea"/>
                          <a:cs typeface="+mn-cs"/>
                        </a:rPr>
                        <a:t>(d) </a:t>
                      </a:r>
                      <a:r>
                        <a:rPr lang="en-US" sz="1800" b="1" kern="1200" dirty="0" smtClean="0">
                          <a:solidFill>
                            <a:schemeClr val="dk1"/>
                          </a:solidFill>
                          <a:latin typeface="+mn-lt"/>
                          <a:ea typeface="+mn-ea"/>
                          <a:cs typeface="+mn-cs"/>
                        </a:rPr>
                        <a:t>Chronic</a:t>
                      </a:r>
                      <a:r>
                        <a:rPr lang="en-US" sz="1800" kern="1200" dirty="0" smtClean="0">
                          <a:solidFill>
                            <a:schemeClr val="dk1"/>
                          </a:solidFill>
                          <a:latin typeface="+mn-lt"/>
                          <a:ea typeface="+mn-ea"/>
                          <a:cs typeface="+mn-cs"/>
                        </a:rPr>
                        <a:t> lung diseases</a:t>
                      </a:r>
                    </a:p>
                    <a:p>
                      <a:pPr rtl="0"/>
                      <a:r>
                        <a:rPr lang="en-US" sz="1800" kern="1200" dirty="0" smtClean="0">
                          <a:solidFill>
                            <a:schemeClr val="dk1"/>
                          </a:solidFill>
                          <a:latin typeface="+mn-lt"/>
                          <a:ea typeface="+mn-ea"/>
                          <a:cs typeface="+mn-cs"/>
                        </a:rPr>
                        <a:t>(e) </a:t>
                      </a:r>
                      <a:r>
                        <a:rPr lang="en-US" sz="1800" b="1" kern="1200" dirty="0" smtClean="0">
                          <a:solidFill>
                            <a:schemeClr val="dk1"/>
                          </a:solidFill>
                          <a:latin typeface="+mn-lt"/>
                          <a:ea typeface="+mn-ea"/>
                          <a:cs typeface="+mn-cs"/>
                        </a:rPr>
                        <a:t>Chronic</a:t>
                      </a:r>
                      <a:r>
                        <a:rPr lang="en-US" sz="1800" kern="1200" dirty="0" smtClean="0">
                          <a:solidFill>
                            <a:schemeClr val="dk1"/>
                          </a:solidFill>
                          <a:latin typeface="+mn-lt"/>
                          <a:ea typeface="+mn-ea"/>
                          <a:cs typeface="+mn-cs"/>
                        </a:rPr>
                        <a:t> severe </a:t>
                      </a:r>
                      <a:r>
                        <a:rPr lang="en-US" sz="1800" kern="1200" dirty="0" err="1" smtClean="0">
                          <a:solidFill>
                            <a:schemeClr val="dk1"/>
                          </a:solidFill>
                          <a:latin typeface="+mn-lt"/>
                          <a:ea typeface="+mn-ea"/>
                          <a:cs typeface="+mn-cs"/>
                        </a:rPr>
                        <a:t>anaemia</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(f) </a:t>
                      </a:r>
                      <a:r>
                        <a:rPr lang="en-US" sz="1800" b="1" kern="1200" dirty="0" smtClean="0">
                          <a:solidFill>
                            <a:schemeClr val="dk1"/>
                          </a:solidFill>
                          <a:latin typeface="+mn-lt"/>
                          <a:ea typeface="+mn-ea"/>
                          <a:cs typeface="+mn-cs"/>
                        </a:rPr>
                        <a:t>Chronic</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thyrotoxicosis</a:t>
                      </a:r>
                      <a:endParaRPr lang="ar-EG" dirty="0"/>
                    </a:p>
                  </a:txBody>
                  <a:tcPr/>
                </a:tc>
                <a:tc>
                  <a:txBody>
                    <a:bodyPr/>
                    <a:lstStyle/>
                    <a:p>
                      <a:pPr rtl="0"/>
                      <a:r>
                        <a:rPr lang="en-US" sz="1800" kern="1200" dirty="0" smtClean="0">
                          <a:solidFill>
                            <a:schemeClr val="dk1"/>
                          </a:solidFill>
                          <a:latin typeface="+mn-lt"/>
                          <a:ea typeface="+mn-ea"/>
                          <a:cs typeface="+mn-cs"/>
                        </a:rPr>
                        <a:t>a) Acute coronary artery </a:t>
                      </a:r>
                    </a:p>
                    <a:p>
                      <a:pPr rtl="0"/>
                      <a:r>
                        <a:rPr lang="en-US" sz="1800" kern="1200" dirty="0" smtClean="0">
                          <a:solidFill>
                            <a:schemeClr val="dk1"/>
                          </a:solidFill>
                          <a:latin typeface="+mn-lt"/>
                          <a:ea typeface="+mn-ea"/>
                          <a:cs typeface="+mn-cs"/>
                        </a:rPr>
                        <a:t>     occlusion with infarction or </a:t>
                      </a:r>
                    </a:p>
                    <a:p>
                      <a:pPr rtl="0"/>
                      <a:r>
                        <a:rPr lang="en-US" sz="1800" kern="1200" dirty="0" smtClean="0">
                          <a:solidFill>
                            <a:schemeClr val="dk1"/>
                          </a:solidFill>
                          <a:latin typeface="+mn-lt"/>
                          <a:ea typeface="+mn-ea"/>
                          <a:cs typeface="+mn-cs"/>
                        </a:rPr>
                        <a:t>     arrhythmia</a:t>
                      </a:r>
                    </a:p>
                    <a:p>
                      <a:pPr rtl="0"/>
                      <a:r>
                        <a:rPr lang="en-US" sz="1800" kern="1200" dirty="0" smtClean="0">
                          <a:solidFill>
                            <a:schemeClr val="dk1"/>
                          </a:solidFill>
                          <a:latin typeface="+mn-lt"/>
                          <a:ea typeface="+mn-ea"/>
                          <a:cs typeface="+mn-cs"/>
                        </a:rPr>
                        <a:t>(b) Pulmonary embolism</a:t>
                      </a:r>
                    </a:p>
                    <a:p>
                      <a:pPr rtl="0"/>
                      <a:r>
                        <a:rPr lang="en-US" sz="1800" kern="1200" dirty="0" smtClean="0">
                          <a:solidFill>
                            <a:schemeClr val="dk1"/>
                          </a:solidFill>
                          <a:latin typeface="+mn-lt"/>
                          <a:ea typeface="+mn-ea"/>
                          <a:cs typeface="+mn-cs"/>
                        </a:rPr>
                        <a:t>(c) Severe malignant hypertension</a:t>
                      </a:r>
                    </a:p>
                    <a:p>
                      <a:r>
                        <a:rPr lang="en-US" sz="1800" kern="1200" dirty="0" smtClean="0">
                          <a:solidFill>
                            <a:schemeClr val="dk1"/>
                          </a:solidFill>
                          <a:latin typeface="+mn-lt"/>
                          <a:ea typeface="+mn-ea"/>
                          <a:cs typeface="+mn-cs"/>
                        </a:rPr>
                        <a:t>(d) Acute toxic </a:t>
                      </a:r>
                      <a:r>
                        <a:rPr lang="en-US" sz="1800" kern="1200" dirty="0" err="1" smtClean="0">
                          <a:solidFill>
                            <a:schemeClr val="dk1"/>
                          </a:solidFill>
                          <a:latin typeface="+mn-lt"/>
                          <a:ea typeface="+mn-ea"/>
                          <a:cs typeface="+mn-cs"/>
                        </a:rPr>
                        <a:t>myocarditis</a:t>
                      </a:r>
                      <a:endParaRPr lang="ar-EG" dirty="0"/>
                    </a:p>
                  </a:txBody>
                  <a:tcPr/>
                </a:tc>
                <a:tc>
                  <a:txBody>
                    <a:bodyPr/>
                    <a:lstStyle/>
                    <a:p>
                      <a:pPr rtl="1"/>
                      <a:r>
                        <a:rPr lang="en-US" sz="1800" b="1" kern="1200" dirty="0" smtClean="0">
                          <a:solidFill>
                            <a:schemeClr val="dk1"/>
                          </a:solidFill>
                          <a:latin typeface="+mn-lt"/>
                          <a:ea typeface="+mn-ea"/>
                          <a:cs typeface="+mn-cs"/>
                        </a:rPr>
                        <a:t>Causal diseases </a:t>
                      </a:r>
                      <a:endParaRPr lang="ar-EG" dirty="0"/>
                    </a:p>
                  </a:txBody>
                  <a:tcPr/>
                </a:tc>
              </a:tr>
              <a:tr h="2385391">
                <a:tc>
                  <a:txBody>
                    <a:bodyPr/>
                    <a:lstStyle/>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Chronic edema and chronic venous congestion</a:t>
                      </a:r>
                      <a:endParaRPr lang="ar-EG" dirty="0"/>
                    </a:p>
                  </a:txBody>
                  <a:tcPr/>
                </a:tc>
                <a:tc>
                  <a:txBody>
                    <a:bodyPr/>
                    <a:lstStyle/>
                    <a:p>
                      <a:r>
                        <a:rPr lang="en-US" sz="1800" b="1" kern="1200" dirty="0" smtClean="0">
                          <a:solidFill>
                            <a:schemeClr val="dk1"/>
                          </a:solidFill>
                          <a:latin typeface="+mn-lt"/>
                          <a:ea typeface="+mn-ea"/>
                          <a:cs typeface="+mn-cs"/>
                        </a:rPr>
                        <a:t>Acute pulmonary edema may occur.</a:t>
                      </a:r>
                    </a:p>
                    <a:p>
                      <a:r>
                        <a:rPr lang="en-US" sz="1800" b="1" kern="1200" dirty="0" smtClean="0">
                          <a:solidFill>
                            <a:schemeClr val="dk1"/>
                          </a:solidFill>
                          <a:latin typeface="+mn-lt"/>
                          <a:ea typeface="+mn-ea"/>
                          <a:cs typeface="+mn-cs"/>
                        </a:rPr>
                        <a:t>-May be acute </a:t>
                      </a:r>
                      <a:r>
                        <a:rPr lang="en-US" sz="1800" b="1" kern="1200" dirty="0" err="1" smtClean="0">
                          <a:solidFill>
                            <a:schemeClr val="dk1"/>
                          </a:solidFill>
                          <a:latin typeface="+mn-lt"/>
                          <a:ea typeface="+mn-ea"/>
                          <a:cs typeface="+mn-cs"/>
                        </a:rPr>
                        <a:t>ischaemic</a:t>
                      </a:r>
                      <a:r>
                        <a:rPr lang="en-US" sz="1800" b="1" kern="1200" dirty="0" smtClean="0">
                          <a:solidFill>
                            <a:schemeClr val="dk1"/>
                          </a:solidFill>
                          <a:latin typeface="+mn-lt"/>
                          <a:ea typeface="+mn-ea"/>
                          <a:cs typeface="+mn-cs"/>
                        </a:rPr>
                        <a:t> effects in brain and kidneys</a:t>
                      </a:r>
                    </a:p>
                    <a:p>
                      <a:r>
                        <a:rPr lang="en-US" sz="1800" kern="1200" dirty="0" smtClean="0">
                          <a:solidFill>
                            <a:schemeClr val="dk1"/>
                          </a:solidFill>
                          <a:latin typeface="+mn-lt"/>
                          <a:ea typeface="+mn-ea"/>
                          <a:cs typeface="+mn-cs"/>
                        </a:rPr>
                        <a:t>- No chronic edema or chronic venous congestion.</a:t>
                      </a:r>
                      <a:endParaRPr lang="ar-EG" dirty="0"/>
                    </a:p>
                  </a:txBody>
                  <a:tcPr/>
                </a:tc>
                <a:tc>
                  <a:txBody>
                    <a:bodyPr/>
                    <a:lstStyle/>
                    <a:p>
                      <a:pPr rtl="1"/>
                      <a:r>
                        <a:rPr lang="en-US" sz="1800" b="1" kern="1200" dirty="0" smtClean="0">
                          <a:solidFill>
                            <a:schemeClr val="dk1"/>
                          </a:solidFill>
                          <a:latin typeface="+mn-lt"/>
                          <a:ea typeface="+mn-ea"/>
                          <a:cs typeface="+mn-cs"/>
                        </a:rPr>
                        <a:t>Effects</a:t>
                      </a:r>
                      <a:endParaRPr lang="ar-EG" dirty="0"/>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629400"/>
        </p:xfrm>
        <a:graphic>
          <a:graphicData uri="http://schemas.openxmlformats.org/drawingml/2006/table">
            <a:tbl>
              <a:tblPr rtl="1" firstRow="1" bandRow="1">
                <a:tableStyleId>{5C22544A-7EE6-4342-B048-85BDC9FD1C3A}</a:tableStyleId>
              </a:tblPr>
              <a:tblGrid>
                <a:gridCol w="6419114"/>
                <a:gridCol w="2724886"/>
              </a:tblGrid>
              <a:tr h="495948">
                <a:tc>
                  <a:txBody>
                    <a:bodyPr/>
                    <a:lstStyle/>
                    <a:p>
                      <a:pPr rtl="1"/>
                      <a:r>
                        <a:rPr lang="en-US" sz="1800" b="1" kern="1200" dirty="0" smtClean="0">
                          <a:solidFill>
                            <a:schemeClr val="lt1"/>
                          </a:solidFill>
                          <a:latin typeface="+mn-lt"/>
                          <a:ea typeface="+mn-ea"/>
                          <a:cs typeface="+mn-cs"/>
                        </a:rPr>
                        <a:t>Mechanism/effect</a:t>
                      </a:r>
                      <a:endParaRPr lang="ar-EG" dirty="0"/>
                    </a:p>
                  </a:txBody>
                  <a:tcPr/>
                </a:tc>
                <a:tc>
                  <a:txBody>
                    <a:bodyPr/>
                    <a:lstStyle/>
                    <a:p>
                      <a:pPr rtl="1"/>
                      <a:r>
                        <a:rPr lang="en-US" sz="1800" b="1" kern="1200" dirty="0" smtClean="0">
                          <a:solidFill>
                            <a:schemeClr val="lt1"/>
                          </a:solidFill>
                          <a:latin typeface="+mn-lt"/>
                          <a:ea typeface="+mn-ea"/>
                          <a:cs typeface="+mn-cs"/>
                        </a:rPr>
                        <a:t>Drug</a:t>
                      </a:r>
                      <a:endParaRPr lang="ar-EG" dirty="0"/>
                    </a:p>
                  </a:txBody>
                  <a:tcPr/>
                </a:tc>
              </a:tr>
              <a:tr h="970156">
                <a:tc>
                  <a:txBody>
                    <a:bodyPr/>
                    <a:lstStyle/>
                    <a:p>
                      <a:pPr rtl="1"/>
                      <a:r>
                        <a:rPr lang="en-US" sz="1800" kern="1200" dirty="0" smtClean="0">
                          <a:solidFill>
                            <a:schemeClr val="dk1"/>
                          </a:solidFill>
                          <a:latin typeface="+mn-lt"/>
                          <a:ea typeface="+mn-ea"/>
                          <a:cs typeface="+mn-cs"/>
                        </a:rPr>
                        <a:t>Bind </a:t>
                      </a:r>
                      <a:r>
                        <a:rPr lang="en-US" sz="1800" kern="1200" dirty="0" err="1" smtClean="0">
                          <a:solidFill>
                            <a:schemeClr val="dk1"/>
                          </a:solidFill>
                          <a:latin typeface="+mn-lt"/>
                          <a:ea typeface="+mn-ea"/>
                          <a:cs typeface="+mn-cs"/>
                        </a:rPr>
                        <a:t>digoxin</a:t>
                      </a:r>
                      <a:r>
                        <a:rPr lang="en-US" sz="1800" kern="1200" dirty="0" smtClean="0">
                          <a:solidFill>
                            <a:schemeClr val="dk1"/>
                          </a:solidFill>
                          <a:latin typeface="+mn-lt"/>
                          <a:ea typeface="+mn-ea"/>
                          <a:cs typeface="+mn-cs"/>
                        </a:rPr>
                        <a:t> in gut and decrease bioavailability </a:t>
                      </a:r>
                      <a:endParaRPr lang="ar-EG" dirty="0"/>
                    </a:p>
                  </a:txBody>
                  <a:tcPr/>
                </a:tc>
                <a:tc>
                  <a:txBody>
                    <a:bodyPr/>
                    <a:lstStyle/>
                    <a:p>
                      <a:pPr rtl="1"/>
                      <a:r>
                        <a:rPr lang="en-US" sz="1800" b="1" kern="1200" dirty="0" smtClean="0">
                          <a:solidFill>
                            <a:schemeClr val="dk1"/>
                          </a:solidFill>
                          <a:latin typeface="+mn-lt"/>
                          <a:ea typeface="+mn-ea"/>
                          <a:cs typeface="+mn-cs"/>
                        </a:rPr>
                        <a:t>Antacids</a:t>
                      </a:r>
                      <a:endParaRPr lang="en-US" sz="1800" kern="1200" dirty="0" smtClean="0">
                        <a:solidFill>
                          <a:schemeClr val="dk1"/>
                        </a:solidFill>
                        <a:latin typeface="+mn-lt"/>
                        <a:ea typeface="+mn-ea"/>
                        <a:cs typeface="+mn-cs"/>
                      </a:endParaRPr>
                    </a:p>
                    <a:p>
                      <a:r>
                        <a:rPr lang="en-US" sz="1800" b="1" kern="1200" dirty="0" err="1" smtClean="0">
                          <a:solidFill>
                            <a:schemeClr val="dk1"/>
                          </a:solidFill>
                          <a:latin typeface="+mn-lt"/>
                          <a:ea typeface="+mn-ea"/>
                          <a:cs typeface="+mn-cs"/>
                        </a:rPr>
                        <a:t>Cholestyramine</a:t>
                      </a:r>
                      <a:endParaRPr lang="en-US" sz="1800" b="1"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Kaolin –pectin</a:t>
                      </a:r>
                      <a:endParaRPr lang="ar-EG" dirty="0"/>
                    </a:p>
                  </a:txBody>
                  <a:tcPr/>
                </a:tc>
              </a:tr>
              <a:tr h="393362">
                <a:tc>
                  <a:txBody>
                    <a:bodyPr/>
                    <a:lstStyle/>
                    <a:p>
                      <a:pPr rtl="1"/>
                      <a:r>
                        <a:rPr lang="en-US" sz="1800" kern="1200" dirty="0" smtClean="0">
                          <a:solidFill>
                            <a:schemeClr val="dk1"/>
                          </a:solidFill>
                          <a:latin typeface="+mn-lt"/>
                          <a:ea typeface="+mn-ea"/>
                          <a:cs typeface="+mn-cs"/>
                        </a:rPr>
                        <a:t>Increase in gut motility leads to </a:t>
                      </a:r>
                      <a:r>
                        <a:rPr lang="en-US" sz="1800" b="1" kern="1200" dirty="0" smtClean="0">
                          <a:solidFill>
                            <a:schemeClr val="dk1"/>
                          </a:solidFill>
                          <a:latin typeface="+mn-lt"/>
                          <a:ea typeface="+mn-ea"/>
                          <a:cs typeface="+mn-cs"/>
                        </a:rPr>
                        <a:t>decrease</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digoxin</a:t>
                      </a:r>
                      <a:r>
                        <a:rPr lang="en-US" sz="1800" kern="1200" dirty="0" smtClean="0">
                          <a:solidFill>
                            <a:schemeClr val="dk1"/>
                          </a:solidFill>
                          <a:latin typeface="+mn-lt"/>
                          <a:ea typeface="+mn-ea"/>
                          <a:cs typeface="+mn-cs"/>
                        </a:rPr>
                        <a:t> absorption.</a:t>
                      </a:r>
                      <a:endParaRPr lang="ar-EG" dirty="0"/>
                    </a:p>
                  </a:txBody>
                  <a:tcPr/>
                </a:tc>
                <a:tc>
                  <a:txBody>
                    <a:bodyPr/>
                    <a:lstStyle/>
                    <a:p>
                      <a:pPr rtl="1"/>
                      <a:r>
                        <a:rPr lang="en-US" sz="1800" b="1" kern="1200" dirty="0" err="1" smtClean="0">
                          <a:solidFill>
                            <a:schemeClr val="dk1"/>
                          </a:solidFill>
                          <a:latin typeface="+mn-lt"/>
                          <a:ea typeface="+mn-ea"/>
                          <a:cs typeface="+mn-cs"/>
                        </a:rPr>
                        <a:t>Metoclopramide</a:t>
                      </a:r>
                      <a:endParaRPr lang="ar-EG" dirty="0"/>
                    </a:p>
                  </a:txBody>
                  <a:tcPr/>
                </a:tc>
              </a:tr>
              <a:tr h="764587">
                <a:tc>
                  <a:txBody>
                    <a:bodyPr/>
                    <a:lstStyle/>
                    <a:p>
                      <a:pPr rtl="1"/>
                      <a:r>
                        <a:rPr lang="en-US" sz="1800" kern="1200" dirty="0" smtClean="0">
                          <a:solidFill>
                            <a:schemeClr val="dk1"/>
                          </a:solidFill>
                          <a:latin typeface="+mn-lt"/>
                          <a:ea typeface="+mn-ea"/>
                          <a:cs typeface="+mn-cs"/>
                        </a:rPr>
                        <a:t>Decrease in gut motility leads to </a:t>
                      </a:r>
                      <a:r>
                        <a:rPr lang="en-US" sz="1800" b="1" kern="1200" dirty="0" smtClean="0">
                          <a:solidFill>
                            <a:schemeClr val="dk1"/>
                          </a:solidFill>
                          <a:latin typeface="+mn-lt"/>
                          <a:ea typeface="+mn-ea"/>
                          <a:cs typeface="+mn-cs"/>
                        </a:rPr>
                        <a:t>increase</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digoxin</a:t>
                      </a:r>
                      <a:r>
                        <a:rPr lang="en-US" sz="1800" kern="1200" dirty="0" smtClean="0">
                          <a:solidFill>
                            <a:schemeClr val="dk1"/>
                          </a:solidFill>
                          <a:latin typeface="+mn-lt"/>
                          <a:ea typeface="+mn-ea"/>
                          <a:cs typeface="+mn-cs"/>
                        </a:rPr>
                        <a:t> absorption </a:t>
                      </a:r>
                      <a:endParaRPr lang="ar-EG" dirty="0"/>
                    </a:p>
                  </a:txBody>
                  <a:tcPr/>
                </a:tc>
                <a:tc>
                  <a:txBody>
                    <a:bodyPr/>
                    <a:lstStyle/>
                    <a:p>
                      <a:pPr rtl="1"/>
                      <a:r>
                        <a:rPr lang="en-US" sz="1800" b="1" kern="1200" dirty="0" smtClean="0">
                          <a:solidFill>
                            <a:schemeClr val="dk1"/>
                          </a:solidFill>
                          <a:latin typeface="+mn-lt"/>
                          <a:ea typeface="+mn-ea"/>
                          <a:cs typeface="+mn-cs"/>
                        </a:rPr>
                        <a:t>Atropine</a:t>
                      </a:r>
                      <a:endParaRPr lang="en-US" sz="1800" kern="1200" dirty="0" smtClean="0">
                        <a:solidFill>
                          <a:schemeClr val="dk1"/>
                        </a:solidFill>
                        <a:latin typeface="+mn-lt"/>
                        <a:ea typeface="+mn-ea"/>
                        <a:cs typeface="+mn-cs"/>
                      </a:endParaRPr>
                    </a:p>
                    <a:p>
                      <a:r>
                        <a:rPr lang="en-US" sz="1800" b="1" kern="1200" dirty="0" err="1" smtClean="0">
                          <a:solidFill>
                            <a:schemeClr val="dk1"/>
                          </a:solidFill>
                          <a:latin typeface="+mn-lt"/>
                          <a:ea typeface="+mn-ea"/>
                          <a:cs typeface="+mn-cs"/>
                        </a:rPr>
                        <a:t>Propantheline</a:t>
                      </a:r>
                      <a:endParaRPr lang="ar-EG" dirty="0"/>
                    </a:p>
                  </a:txBody>
                  <a:tcPr/>
                </a:tc>
              </a:tr>
              <a:tr h="764587">
                <a:tc>
                  <a:txBody>
                    <a:bodyPr/>
                    <a:lstStyle/>
                    <a:p>
                      <a:pPr rtl="1"/>
                      <a:r>
                        <a:rPr lang="en-US" sz="1800" kern="1200" dirty="0" smtClean="0">
                          <a:solidFill>
                            <a:schemeClr val="dk1"/>
                          </a:solidFill>
                          <a:latin typeface="+mn-lt"/>
                          <a:ea typeface="+mn-ea"/>
                          <a:cs typeface="+mn-cs"/>
                        </a:rPr>
                        <a:t>Kill gut flora leading to decrease </a:t>
                      </a:r>
                      <a:r>
                        <a:rPr lang="en-US" sz="1800" kern="1200" dirty="0" err="1" smtClean="0">
                          <a:solidFill>
                            <a:schemeClr val="dk1"/>
                          </a:solidFill>
                          <a:latin typeface="+mn-lt"/>
                          <a:ea typeface="+mn-ea"/>
                          <a:cs typeface="+mn-cs"/>
                        </a:rPr>
                        <a:t>digoxin</a:t>
                      </a:r>
                      <a:r>
                        <a:rPr lang="en-US" sz="1800" kern="1200" dirty="0" smtClean="0">
                          <a:solidFill>
                            <a:schemeClr val="dk1"/>
                          </a:solidFill>
                          <a:latin typeface="+mn-lt"/>
                          <a:ea typeface="+mn-ea"/>
                          <a:cs typeface="+mn-cs"/>
                        </a:rPr>
                        <a:t> metabolism in the gut. </a:t>
                      </a:r>
                      <a:endParaRPr lang="ar-EG" dirty="0"/>
                    </a:p>
                  </a:txBody>
                  <a:tcPr/>
                </a:tc>
                <a:tc>
                  <a:txBody>
                    <a:bodyPr/>
                    <a:lstStyle/>
                    <a:p>
                      <a:pPr rtl="1"/>
                      <a:r>
                        <a:rPr lang="en-US" sz="1800" b="1" kern="1200" dirty="0" smtClean="0">
                          <a:solidFill>
                            <a:schemeClr val="dk1"/>
                          </a:solidFill>
                          <a:latin typeface="+mn-lt"/>
                          <a:ea typeface="+mn-ea"/>
                          <a:cs typeface="+mn-cs"/>
                        </a:rPr>
                        <a:t>Erythromycin</a:t>
                      </a:r>
                      <a:endParaRPr lang="en-US" sz="1800" kern="1200" dirty="0" smtClean="0">
                        <a:solidFill>
                          <a:schemeClr val="dk1"/>
                        </a:solidFill>
                        <a:latin typeface="+mn-lt"/>
                        <a:ea typeface="+mn-ea"/>
                        <a:cs typeface="+mn-cs"/>
                      </a:endParaRPr>
                    </a:p>
                    <a:p>
                      <a:r>
                        <a:rPr lang="en-US" sz="1800" b="1" kern="1200" dirty="0" err="1" smtClean="0">
                          <a:solidFill>
                            <a:schemeClr val="dk1"/>
                          </a:solidFill>
                          <a:latin typeface="+mn-lt"/>
                          <a:ea typeface="+mn-ea"/>
                          <a:cs typeface="+mn-cs"/>
                        </a:rPr>
                        <a:t>Tetracyclines</a:t>
                      </a:r>
                      <a:endParaRPr lang="ar-EG" dirty="0"/>
                    </a:p>
                  </a:txBody>
                  <a:tcPr/>
                </a:tc>
              </a:tr>
              <a:tr h="679109">
                <a:tc>
                  <a:txBody>
                    <a:bodyPr/>
                    <a:lstStyle/>
                    <a:p>
                      <a:pPr rtl="1"/>
                      <a:r>
                        <a:rPr lang="en-US" sz="1800" kern="1200" dirty="0" smtClean="0">
                          <a:solidFill>
                            <a:schemeClr val="dk1"/>
                          </a:solidFill>
                          <a:latin typeface="+mn-lt"/>
                          <a:ea typeface="+mn-ea"/>
                          <a:cs typeface="+mn-cs"/>
                        </a:rPr>
                        <a:t>Decrease in renal and non-renal clearance; can increase SDC by 70%-100%</a:t>
                      </a:r>
                      <a:endParaRPr lang="ar-EG" dirty="0"/>
                    </a:p>
                  </a:txBody>
                  <a:tcPr/>
                </a:tc>
                <a:tc>
                  <a:txBody>
                    <a:bodyPr/>
                    <a:lstStyle/>
                    <a:p>
                      <a:pPr rtl="1"/>
                      <a:r>
                        <a:rPr lang="en-US" sz="1800" b="1" kern="1200" dirty="0" err="1" smtClean="0">
                          <a:solidFill>
                            <a:schemeClr val="dk1"/>
                          </a:solidFill>
                          <a:latin typeface="+mn-lt"/>
                          <a:ea typeface="+mn-ea"/>
                          <a:cs typeface="+mn-cs"/>
                        </a:rPr>
                        <a:t>Amiodarone</a:t>
                      </a:r>
                      <a:endParaRPr lang="ar-EG" dirty="0"/>
                    </a:p>
                  </a:txBody>
                  <a:tcPr/>
                </a:tc>
              </a:tr>
              <a:tr h="702185">
                <a:tc>
                  <a:txBody>
                    <a:bodyPr/>
                    <a:lstStyle/>
                    <a:p>
                      <a:pPr rtl="1"/>
                      <a:r>
                        <a:rPr lang="en-US" sz="1800" kern="1200" dirty="0" smtClean="0">
                          <a:solidFill>
                            <a:schemeClr val="dk1"/>
                          </a:solidFill>
                          <a:latin typeface="+mn-lt"/>
                          <a:ea typeface="+mn-ea"/>
                          <a:cs typeface="+mn-cs"/>
                        </a:rPr>
                        <a:t>Decrease in renal and non-renal clearance; also displacement of </a:t>
                      </a:r>
                      <a:r>
                        <a:rPr lang="en-US" sz="1800" kern="1200" dirty="0" err="1" smtClean="0">
                          <a:solidFill>
                            <a:schemeClr val="dk1"/>
                          </a:solidFill>
                          <a:latin typeface="+mn-lt"/>
                          <a:ea typeface="+mn-ea"/>
                          <a:cs typeface="+mn-cs"/>
                        </a:rPr>
                        <a:t>digoxin</a:t>
                      </a:r>
                      <a:r>
                        <a:rPr lang="en-US" sz="1800" kern="1200" dirty="0" smtClean="0">
                          <a:solidFill>
                            <a:schemeClr val="dk1"/>
                          </a:solidFill>
                          <a:latin typeface="+mn-lt"/>
                          <a:ea typeface="+mn-ea"/>
                          <a:cs typeface="+mn-cs"/>
                        </a:rPr>
                        <a:t> from tissue binding; SDC increase about twofold</a:t>
                      </a:r>
                      <a:endParaRPr lang="ar-EG" dirty="0"/>
                    </a:p>
                  </a:txBody>
                  <a:tcPr/>
                </a:tc>
                <a:tc>
                  <a:txBody>
                    <a:bodyPr/>
                    <a:lstStyle/>
                    <a:p>
                      <a:pPr rtl="1"/>
                      <a:r>
                        <a:rPr lang="en-US" sz="1800" b="1" kern="1200" dirty="0" err="1" smtClean="0">
                          <a:solidFill>
                            <a:schemeClr val="dk1"/>
                          </a:solidFill>
                          <a:latin typeface="+mn-lt"/>
                          <a:ea typeface="+mn-ea"/>
                          <a:cs typeface="+mn-cs"/>
                        </a:rPr>
                        <a:t>Quinidine</a:t>
                      </a:r>
                      <a:r>
                        <a:rPr lang="en-US" sz="1800" b="1" kern="1200" dirty="0" smtClean="0">
                          <a:solidFill>
                            <a:schemeClr val="dk1"/>
                          </a:solidFill>
                          <a:latin typeface="+mn-lt"/>
                          <a:ea typeface="+mn-ea"/>
                          <a:cs typeface="+mn-cs"/>
                        </a:rPr>
                        <a:t> </a:t>
                      </a:r>
                      <a:endParaRPr lang="ar-EG" dirty="0"/>
                    </a:p>
                  </a:txBody>
                  <a:tcPr/>
                </a:tc>
              </a:tr>
              <a:tr h="679109">
                <a:tc>
                  <a:txBody>
                    <a:bodyPr/>
                    <a:lstStyle/>
                    <a:p>
                      <a:pPr rtl="1"/>
                      <a:r>
                        <a:rPr lang="en-US" sz="1800" kern="1200" dirty="0" smtClean="0">
                          <a:solidFill>
                            <a:schemeClr val="dk1"/>
                          </a:solidFill>
                          <a:latin typeface="+mn-lt"/>
                          <a:ea typeface="+mn-ea"/>
                          <a:cs typeface="+mn-cs"/>
                        </a:rPr>
                        <a:t>Decrease in renal and non-renal clearance; SDC may increase 70%-100%. Also increase liability for heart block</a:t>
                      </a:r>
                      <a:endParaRPr lang="ar-EG" dirty="0"/>
                    </a:p>
                  </a:txBody>
                  <a:tcPr/>
                </a:tc>
                <a:tc>
                  <a:txBody>
                    <a:bodyPr/>
                    <a:lstStyle/>
                    <a:p>
                      <a:pPr rtl="1"/>
                      <a:r>
                        <a:rPr lang="en-US" sz="1800" b="1" kern="1200" dirty="0" err="1" smtClean="0">
                          <a:solidFill>
                            <a:schemeClr val="dk1"/>
                          </a:solidFill>
                          <a:latin typeface="+mn-lt"/>
                          <a:ea typeface="+mn-ea"/>
                          <a:cs typeface="+mn-cs"/>
                        </a:rPr>
                        <a:t>Verapamil</a:t>
                      </a:r>
                      <a:endParaRPr lang="ar-EG" dirty="0"/>
                    </a:p>
                  </a:txBody>
                  <a:tcPr/>
                </a:tc>
              </a:tr>
              <a:tr h="695279">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Decrease in renal and non-renal clearance; thus increasing SDC. </a:t>
                      </a:r>
                    </a:p>
                    <a:p>
                      <a:pPr rtl="1"/>
                      <a:endParaRPr lang="ar-EG" dirty="0"/>
                    </a:p>
                  </a:txBody>
                  <a:tcPr/>
                </a:tc>
                <a:tc>
                  <a:txBody>
                    <a:bodyPr/>
                    <a:lstStyle/>
                    <a:p>
                      <a:pPr rtl="1"/>
                      <a:r>
                        <a:rPr lang="en-US" sz="1800" b="1" kern="1200" dirty="0" err="1" smtClean="0">
                          <a:solidFill>
                            <a:schemeClr val="dk1"/>
                          </a:solidFill>
                          <a:latin typeface="+mn-lt"/>
                          <a:ea typeface="+mn-ea"/>
                          <a:cs typeface="+mn-cs"/>
                        </a:rPr>
                        <a:t>Spironolactone</a:t>
                      </a:r>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r>
                        <a:rPr lang="en-US" sz="1800" b="1" kern="1200" dirty="0" err="1" smtClean="0">
                          <a:solidFill>
                            <a:schemeClr val="dk1"/>
                          </a:solidFill>
                          <a:latin typeface="+mn-lt"/>
                          <a:ea typeface="+mn-ea"/>
                          <a:cs typeface="+mn-cs"/>
                        </a:rPr>
                        <a:t>Propafenone</a:t>
                      </a:r>
                      <a:endParaRPr lang="ar-EG" dirty="0"/>
                    </a:p>
                  </a:txBody>
                  <a:tcPr/>
                </a:tc>
              </a:tr>
              <a:tr h="485078">
                <a:tc>
                  <a:txBody>
                    <a:bodyPr/>
                    <a:lstStyle/>
                    <a:p>
                      <a:pPr algn="l" rtl="1">
                        <a:lnSpc>
                          <a:spcPct val="110000"/>
                        </a:lnSpc>
                        <a:spcAft>
                          <a:spcPts val="0"/>
                        </a:spcAft>
                      </a:pPr>
                      <a:r>
                        <a:rPr lang="en-US" sz="1300" dirty="0" err="1">
                          <a:latin typeface="Calibri"/>
                          <a:ea typeface="Times New Roman"/>
                          <a:cs typeface="Traditional Arabic"/>
                        </a:rPr>
                        <a:t>Thiazides</a:t>
                      </a:r>
                      <a:r>
                        <a:rPr lang="en-US" sz="1300" dirty="0">
                          <a:latin typeface="Calibri"/>
                          <a:ea typeface="Times New Roman"/>
                          <a:cs typeface="Traditional Arabic"/>
                        </a:rPr>
                        <a:t> or loop diuretics may cause </a:t>
                      </a:r>
                      <a:r>
                        <a:rPr lang="en-US" sz="1300" dirty="0" err="1">
                          <a:latin typeface="Calibri"/>
                          <a:ea typeface="Times New Roman"/>
                          <a:cs typeface="Traditional Arabic"/>
                        </a:rPr>
                        <a:t>hypokalemia</a:t>
                      </a:r>
                      <a:r>
                        <a:rPr lang="en-US" sz="1300" dirty="0">
                          <a:latin typeface="Calibri"/>
                          <a:ea typeface="Times New Roman"/>
                          <a:cs typeface="Traditional Arabic"/>
                        </a:rPr>
                        <a:t> and hypo-</a:t>
                      </a:r>
                      <a:r>
                        <a:rPr lang="en-US" sz="1300" dirty="0" err="1">
                          <a:latin typeface="Calibri"/>
                          <a:ea typeface="Times New Roman"/>
                          <a:cs typeface="Traditional Arabic"/>
                        </a:rPr>
                        <a:t>magnesemia</a:t>
                      </a:r>
                      <a:r>
                        <a:rPr lang="en-US" sz="1300" dirty="0">
                          <a:latin typeface="Calibri"/>
                          <a:ea typeface="Times New Roman"/>
                          <a:cs typeface="Traditional Arabic"/>
                        </a:rPr>
                        <a:t> and increase the risk of digitalis toxicity</a:t>
                      </a:r>
                      <a:endParaRPr lang="en-US" sz="1000" dirty="0">
                        <a:latin typeface="Times New Roman"/>
                        <a:ea typeface="Times New Roman"/>
                        <a:cs typeface="Traditional Arabic"/>
                      </a:endParaRPr>
                    </a:p>
                  </a:txBody>
                  <a:tcPr marL="68580" marR="68580" marT="0" marB="0"/>
                </a:tc>
                <a:tc>
                  <a:txBody>
                    <a:bodyPr/>
                    <a:lstStyle/>
                    <a:p>
                      <a:pPr rtl="1"/>
                      <a:r>
                        <a:rPr lang="en-US" sz="1800" b="1" kern="1200" dirty="0" smtClean="0">
                          <a:solidFill>
                            <a:schemeClr val="dk1"/>
                          </a:solidFill>
                          <a:latin typeface="+mn-lt"/>
                          <a:ea typeface="+mn-ea"/>
                          <a:cs typeface="+mn-cs"/>
                        </a:rPr>
                        <a:t>Diuretics</a:t>
                      </a:r>
                      <a:endParaRPr lang="ar-EG" dirty="0"/>
                    </a:p>
                  </a:txBody>
                  <a:tcPr/>
                </a:tc>
              </a:tr>
            </a:tbl>
          </a:graphicData>
        </a:graphic>
      </p:graphicFrame>
      <p:sp>
        <p:nvSpPr>
          <p:cNvPr id="1025" name="Rectangle 1"/>
          <p:cNvSpPr>
            <a:spLocks noChangeArrowheads="1"/>
          </p:cNvSpPr>
          <p:nvPr/>
        </p:nvSpPr>
        <p:spPr bwMode="auto">
          <a:xfrm>
            <a:off x="5688567" y="0"/>
            <a:ext cx="345543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raditional Arabic" pitchFamily="18" charset="-78"/>
              </a:rPr>
              <a:t>SDC = serum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raditional Arabic" pitchFamily="18" charset="-78"/>
              </a:rPr>
              <a:t>digoxin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raditional Arabic" pitchFamily="18" charset="-78"/>
              </a:rPr>
              <a:t> concentration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rtl="1">
              <a:buNone/>
            </a:pPr>
            <a:r>
              <a:rPr lang="en-US" b="1" u="sng" dirty="0" smtClean="0"/>
              <a:t>Dosage and administration:</a:t>
            </a:r>
            <a:endParaRPr lang="en-US" dirty="0" smtClean="0"/>
          </a:p>
          <a:p>
            <a:pPr rtl="1">
              <a:buNone/>
            </a:pPr>
            <a:r>
              <a:rPr lang="en-US" dirty="0" smtClean="0"/>
              <a:t> </a:t>
            </a:r>
          </a:p>
          <a:p>
            <a:pPr lvl="0">
              <a:buNone/>
            </a:pPr>
            <a:r>
              <a:rPr lang="en-US" b="1" u="sng" dirty="0" smtClean="0"/>
              <a:t>Initial digitalization:</a:t>
            </a:r>
            <a:endParaRPr lang="en-US" dirty="0" smtClean="0"/>
          </a:p>
          <a:p>
            <a:pPr>
              <a:buNone/>
            </a:pPr>
            <a:r>
              <a:rPr lang="en-US" dirty="0" smtClean="0"/>
              <a:t> </a:t>
            </a:r>
          </a:p>
          <a:p>
            <a:pPr lvl="0">
              <a:buNone/>
            </a:pPr>
            <a:r>
              <a:rPr lang="en-US" b="1" dirty="0" smtClean="0"/>
              <a:t>Slow (cumulative) method:</a:t>
            </a:r>
            <a:endParaRPr lang="en-US" dirty="0" smtClean="0"/>
          </a:p>
          <a:p>
            <a:pPr lvl="0">
              <a:buNone/>
            </a:pPr>
            <a:r>
              <a:rPr lang="en-US" dirty="0" smtClean="0"/>
              <a:t>It is done by giving the daily maintenance dose (one tablet 0.25 mg /day → 5 days/week) from the start.</a:t>
            </a:r>
          </a:p>
          <a:p>
            <a:pPr lvl="0">
              <a:buNone/>
            </a:pPr>
            <a:r>
              <a:rPr lang="en-US" dirty="0" smtClean="0"/>
              <a:t>The steady state plasma </a:t>
            </a:r>
            <a:r>
              <a:rPr lang="en-US" dirty="0" err="1" smtClean="0"/>
              <a:t>conc</a:t>
            </a:r>
            <a:r>
              <a:rPr lang="en-US" dirty="0" smtClean="0"/>
              <a:t> (</a:t>
            </a:r>
            <a:r>
              <a:rPr lang="en-US" dirty="0" err="1" smtClean="0"/>
              <a:t>Cpss</a:t>
            </a:r>
            <a:r>
              <a:rPr lang="en-US" dirty="0" smtClean="0"/>
              <a:t>) will be achieved after </a:t>
            </a:r>
            <a:r>
              <a:rPr lang="en-US" b="1" dirty="0" smtClean="0"/>
              <a:t>5 half-lives</a:t>
            </a:r>
            <a:r>
              <a:rPr lang="en-US" dirty="0" smtClean="0"/>
              <a:t> (i.e. after one week for </a:t>
            </a:r>
            <a:r>
              <a:rPr lang="en-US" dirty="0" err="1" smtClean="0"/>
              <a:t>digoxin</a:t>
            </a:r>
            <a:r>
              <a:rPr lang="en-US" dirty="0" smtClean="0"/>
              <a:t> and after one month for </a:t>
            </a:r>
            <a:r>
              <a:rPr lang="en-US" dirty="0" err="1" smtClean="0"/>
              <a:t>digitoxin</a:t>
            </a:r>
            <a:r>
              <a:rPr lang="en-US" dirty="0" smtClean="0"/>
              <a:t>).</a:t>
            </a:r>
          </a:p>
          <a:p>
            <a:pPr lvl="0">
              <a:buNone/>
            </a:pPr>
            <a:r>
              <a:rPr lang="en-US" dirty="0" smtClean="0"/>
              <a:t>It is the safest method for digitalis administration.</a:t>
            </a:r>
          </a:p>
          <a:p>
            <a:pPr rtl="1">
              <a:buNone/>
            </a:pPr>
            <a:r>
              <a:rPr lang="en-US" dirty="0" smtClean="0"/>
              <a:t> </a:t>
            </a:r>
          </a:p>
          <a:p>
            <a:endParaRPr lang="ar-E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lvl="0">
              <a:buNone/>
            </a:pPr>
            <a:r>
              <a:rPr lang="en-US" b="1" dirty="0" smtClean="0"/>
              <a:t>Rapid (loading) method:</a:t>
            </a:r>
            <a:endParaRPr lang="en-US" dirty="0" smtClean="0"/>
          </a:p>
          <a:p>
            <a:pPr lvl="0">
              <a:buNone/>
            </a:pPr>
            <a:r>
              <a:rPr lang="en-US" dirty="0" smtClean="0"/>
              <a:t>It is done to achieve early </a:t>
            </a:r>
            <a:r>
              <a:rPr lang="en-US" dirty="0" err="1" smtClean="0"/>
              <a:t>Cpss</a:t>
            </a:r>
            <a:r>
              <a:rPr lang="en-US" dirty="0" smtClean="0"/>
              <a:t> and in emergency conditions e.g. in acute heart failure or in rapid AF.</a:t>
            </a:r>
          </a:p>
          <a:p>
            <a:pPr lvl="0">
              <a:buNone/>
            </a:pPr>
            <a:r>
              <a:rPr lang="en-US" b="1" dirty="0" smtClean="0"/>
              <a:t>2</a:t>
            </a:r>
            <a:r>
              <a:rPr lang="en-US" dirty="0" smtClean="0"/>
              <a:t> tablets (0.5 mg) twice daily for </a:t>
            </a:r>
            <a:r>
              <a:rPr lang="en-US" b="1" dirty="0" smtClean="0"/>
              <a:t>2</a:t>
            </a:r>
            <a:r>
              <a:rPr lang="en-US" dirty="0" smtClean="0"/>
              <a:t> days then maintain on one tab/d </a:t>
            </a:r>
            <a:r>
              <a:rPr lang="en-US" b="1" dirty="0" smtClean="0"/>
              <a:t>(2x2x2)</a:t>
            </a:r>
            <a:endParaRPr lang="en-US" dirty="0" smtClean="0"/>
          </a:p>
          <a:p>
            <a:pPr lvl="0">
              <a:buNone/>
            </a:pPr>
            <a:r>
              <a:rPr lang="en-US" b="1" dirty="0" smtClean="0"/>
              <a:t>2 </a:t>
            </a:r>
            <a:r>
              <a:rPr lang="en-US" dirty="0" smtClean="0"/>
              <a:t>tablets (0.5 mg) </a:t>
            </a:r>
            <a:r>
              <a:rPr lang="en-US" dirty="0" err="1" smtClean="0"/>
              <a:t>t.d.s</a:t>
            </a:r>
            <a:r>
              <a:rPr lang="en-US" dirty="0" smtClean="0"/>
              <a:t> for one day then maintain on one tab/d </a:t>
            </a:r>
            <a:r>
              <a:rPr lang="en-US" b="1" dirty="0" smtClean="0"/>
              <a:t>(2x3x1)</a:t>
            </a:r>
            <a:endParaRPr lang="en-US" dirty="0" smtClean="0"/>
          </a:p>
          <a:p>
            <a:pPr rtl="1">
              <a:buNone/>
            </a:pPr>
            <a:r>
              <a:rPr lang="en-US" dirty="0" smtClean="0"/>
              <a:t> </a:t>
            </a:r>
          </a:p>
          <a:p>
            <a:pPr lvl="0">
              <a:buNone/>
            </a:pPr>
            <a:r>
              <a:rPr lang="en-US" b="1" u="sng" dirty="0" smtClean="0"/>
              <a:t>Maintenance dose:</a:t>
            </a:r>
            <a:r>
              <a:rPr lang="en-US" dirty="0" smtClean="0"/>
              <a:t> 0.25 mg/day, 5 days/week (AF requires slightly higher dose).</a:t>
            </a:r>
          </a:p>
          <a:p>
            <a:pPr lvl="0">
              <a:buNone/>
            </a:pPr>
            <a:r>
              <a:rPr lang="en-US" b="1" dirty="0" smtClean="0"/>
              <a:t>The optimum therapeutic plasma level is 1-2 </a:t>
            </a:r>
            <a:r>
              <a:rPr lang="en-US" b="1" dirty="0" err="1" smtClean="0"/>
              <a:t>ng</a:t>
            </a:r>
            <a:r>
              <a:rPr lang="en-US" b="1" dirty="0" smtClean="0"/>
              <a:t>/ml</a:t>
            </a:r>
            <a:endParaRPr lang="en-US" dirty="0" smtClean="0"/>
          </a:p>
          <a:p>
            <a:pPr lvl="0">
              <a:buNone/>
            </a:pPr>
            <a:r>
              <a:rPr lang="en-US" b="1" dirty="0" smtClean="0"/>
              <a:t>Arrhythmia occurs when level exceeds 2 </a:t>
            </a:r>
            <a:r>
              <a:rPr lang="en-US" b="1" dirty="0" err="1" smtClean="0"/>
              <a:t>ng</a:t>
            </a:r>
            <a:r>
              <a:rPr lang="en-US" b="1" dirty="0" smtClean="0"/>
              <a:t>/ml</a:t>
            </a:r>
            <a:endParaRPr lang="en-US" dirty="0" smtClean="0"/>
          </a:p>
          <a:p>
            <a:pPr>
              <a:buNone/>
            </a:pPr>
            <a:endParaRPr lang="ar-EG"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381000"/>
            <a:ext cx="8839200" cy="533400"/>
          </a:xfrm>
        </p:spPr>
        <p:txBody>
          <a:bodyPr>
            <a:normAutofit fontScale="90000"/>
          </a:bodyPr>
          <a:lstStyle/>
          <a:p>
            <a:r>
              <a:rPr lang="en-US" sz="2700" b="1" u="sng" dirty="0" smtClean="0"/>
              <a:t>Evaluation of </a:t>
            </a:r>
            <a:r>
              <a:rPr lang="en-US" sz="2700" b="1" u="sng" dirty="0" err="1" smtClean="0"/>
              <a:t>EffectivenessAssessment</a:t>
            </a:r>
            <a:r>
              <a:rPr lang="en-US" sz="2700" b="1" u="sng" dirty="0" smtClean="0"/>
              <a:t> of response to digitalis:</a:t>
            </a:r>
            <a:r>
              <a:rPr lang="en-US" dirty="0" smtClean="0"/>
              <a:t/>
            </a:r>
            <a:br>
              <a:rPr lang="en-US" dirty="0" smtClean="0"/>
            </a:br>
            <a:endParaRPr lang="en-US" dirty="0" smtClean="0"/>
          </a:p>
        </p:txBody>
      </p:sp>
      <p:sp>
        <p:nvSpPr>
          <p:cNvPr id="119811" name="Rectangle 3"/>
          <p:cNvSpPr>
            <a:spLocks noGrp="1" noChangeArrowheads="1"/>
          </p:cNvSpPr>
          <p:nvPr>
            <p:ph type="body" idx="1"/>
          </p:nvPr>
        </p:nvSpPr>
        <p:spPr>
          <a:xfrm>
            <a:off x="0" y="1143000"/>
            <a:ext cx="9144000" cy="5486400"/>
          </a:xfrm>
        </p:spPr>
        <p:txBody>
          <a:bodyPr>
            <a:normAutofit lnSpcReduction="10000"/>
          </a:bodyPr>
          <a:lstStyle/>
          <a:p>
            <a:pPr lvl="0">
              <a:buNone/>
            </a:pPr>
            <a:r>
              <a:rPr lang="en-US" dirty="0" smtClean="0"/>
              <a:t>Relief of </a:t>
            </a:r>
            <a:r>
              <a:rPr lang="en-US" dirty="0" err="1" smtClean="0"/>
              <a:t>dyspnea</a:t>
            </a:r>
            <a:r>
              <a:rPr lang="en-US" dirty="0" smtClean="0"/>
              <a:t> and </a:t>
            </a:r>
            <a:r>
              <a:rPr lang="en-US" dirty="0" err="1" smtClean="0"/>
              <a:t>orthopnea</a:t>
            </a:r>
            <a:r>
              <a:rPr lang="en-US" dirty="0" smtClean="0"/>
              <a:t>.</a:t>
            </a:r>
          </a:p>
          <a:p>
            <a:pPr lvl="0">
              <a:buNone/>
            </a:pPr>
            <a:r>
              <a:rPr lang="en-US" dirty="0" smtClean="0"/>
              <a:t>Relief of tachycardia and </a:t>
            </a:r>
            <a:r>
              <a:rPr lang="en-US" dirty="0" err="1" smtClean="0"/>
              <a:t>tachypnea</a:t>
            </a:r>
            <a:r>
              <a:rPr lang="en-US" dirty="0" smtClean="0"/>
              <a:t>.</a:t>
            </a:r>
          </a:p>
          <a:p>
            <a:pPr lvl="0">
              <a:buNone/>
            </a:pPr>
            <a:r>
              <a:rPr lang="en-US" dirty="0" smtClean="0"/>
              <a:t>Relief of edema, lung congestion, and fatigue. </a:t>
            </a:r>
          </a:p>
          <a:p>
            <a:pPr>
              <a:buNone/>
            </a:pPr>
            <a:r>
              <a:rPr lang="en-US" dirty="0" smtClean="0"/>
              <a:t>Improvement of physical performance(Decreased fatigue).</a:t>
            </a:r>
          </a:p>
          <a:p>
            <a:r>
              <a:rPr lang="en-US" dirty="0" smtClean="0"/>
              <a:t>Increased urinary output</a:t>
            </a:r>
          </a:p>
          <a:p>
            <a:r>
              <a:rPr lang="en-US" dirty="0" smtClean="0"/>
              <a:t>Decreased shortness of breath, </a:t>
            </a:r>
            <a:r>
              <a:rPr lang="en-US" dirty="0" err="1" smtClean="0"/>
              <a:t>dyspnea</a:t>
            </a:r>
            <a:r>
              <a:rPr lang="en-US" dirty="0" smtClean="0"/>
              <a:t> and crackles</a:t>
            </a:r>
          </a:p>
          <a:p>
            <a:r>
              <a:rPr lang="en-US" dirty="0" smtClean="0"/>
              <a:t>Improved peripheral pulses.</a:t>
            </a:r>
          </a:p>
          <a:p>
            <a:r>
              <a:rPr lang="en-US" dirty="0" smtClean="0"/>
              <a:t>Serum </a:t>
            </a:r>
            <a:r>
              <a:rPr lang="en-US" dirty="0" err="1" smtClean="0"/>
              <a:t>digoxin</a:t>
            </a:r>
            <a:r>
              <a:rPr lang="en-US" dirty="0" smtClean="0"/>
              <a:t> levels </a:t>
            </a:r>
            <a:r>
              <a:rPr lang="en-US" u="sng" dirty="0" smtClean="0"/>
              <a:t>0.5 to 2 </a:t>
            </a:r>
            <a:r>
              <a:rPr lang="en-US" u="sng" dirty="0" err="1" smtClean="0"/>
              <a:t>ng</a:t>
            </a:r>
            <a:r>
              <a:rPr lang="en-US" u="sng" dirty="0" smtClean="0"/>
              <a:t>/</a:t>
            </a:r>
            <a:r>
              <a:rPr lang="en-US" u="sng" dirty="0" err="1" smtClean="0"/>
              <a:t>mL.</a:t>
            </a:r>
            <a:endParaRPr lang="en-US" u="sng" dirty="0" smtClean="0"/>
          </a:p>
          <a:p>
            <a:pPr>
              <a:buNone/>
            </a:pPr>
            <a:endParaRPr lang="en-US" dirty="0" smtClean="0"/>
          </a:p>
          <a:p>
            <a:pPr eaLnBrk="1" hangingPunct="1"/>
            <a:endParaRPr lang="en-US" u="sng"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rtl="1">
              <a:buNone/>
            </a:pPr>
            <a:r>
              <a:rPr lang="en-US" b="1" u="sng" dirty="0" smtClean="0"/>
              <a:t>Precautions during digitalis therapy:</a:t>
            </a:r>
            <a:endParaRPr lang="en-US" dirty="0" smtClean="0"/>
          </a:p>
          <a:p>
            <a:pPr lvl="0">
              <a:buNone/>
            </a:pPr>
            <a:r>
              <a:rPr lang="en-US" dirty="0" smtClean="0"/>
              <a:t>Never give digitalis </a:t>
            </a:r>
            <a:r>
              <a:rPr lang="en-US" dirty="0" err="1" smtClean="0"/>
              <a:t>i.v</a:t>
            </a:r>
            <a:r>
              <a:rPr lang="en-US" dirty="0" smtClean="0"/>
              <a:t>. before being sure that the patient has not received digitalis during the last 14 days to avoid digitalis toxicity.</a:t>
            </a:r>
          </a:p>
          <a:p>
            <a:pPr lvl="0">
              <a:buNone/>
            </a:pPr>
            <a:r>
              <a:rPr lang="en-US" dirty="0" smtClean="0"/>
              <a:t>Continuous monitoring of </a:t>
            </a:r>
            <a:r>
              <a:rPr lang="en-US" u="sng" dirty="0" smtClean="0"/>
              <a:t>plasma K</a:t>
            </a:r>
            <a:r>
              <a:rPr lang="en-US" u="sng" baseline="30000" dirty="0" smtClean="0"/>
              <a:t>+</a:t>
            </a:r>
            <a:r>
              <a:rPr lang="en-US" dirty="0" smtClean="0"/>
              <a:t> level.</a:t>
            </a:r>
          </a:p>
          <a:p>
            <a:pPr lvl="0">
              <a:buNone/>
            </a:pPr>
            <a:r>
              <a:rPr lang="en-US" dirty="0" smtClean="0"/>
              <a:t>Reduce </a:t>
            </a:r>
            <a:r>
              <a:rPr lang="en-US" dirty="0" err="1" smtClean="0"/>
              <a:t>digoxin</a:t>
            </a:r>
            <a:r>
              <a:rPr lang="en-US" dirty="0" smtClean="0"/>
              <a:t> dose in </a:t>
            </a:r>
            <a:r>
              <a:rPr lang="en-US" u="sng" dirty="0" smtClean="0"/>
              <a:t>elderly</a:t>
            </a:r>
            <a:r>
              <a:rPr lang="en-US" dirty="0" smtClean="0"/>
              <a:t> people because renal function is ↓.</a:t>
            </a:r>
          </a:p>
          <a:p>
            <a:pPr lvl="0">
              <a:buNone/>
            </a:pPr>
            <a:r>
              <a:rPr lang="en-US" dirty="0" smtClean="0"/>
              <a:t>Mention other factors modifying the response to digitalis.</a:t>
            </a:r>
          </a:p>
          <a:p>
            <a:endParaRPr lang="ar-E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a:buNone/>
            </a:pPr>
            <a:r>
              <a:rPr lang="en-US" b="1" dirty="0" smtClean="0"/>
              <a:t>Digitalis toxicity</a:t>
            </a:r>
          </a:p>
          <a:p>
            <a:pPr rtl="1">
              <a:buNone/>
            </a:pPr>
            <a:r>
              <a:rPr lang="en-US" dirty="0" smtClean="0"/>
              <a:t> </a:t>
            </a:r>
          </a:p>
          <a:p>
            <a:pPr rtl="1">
              <a:buNone/>
            </a:pPr>
            <a:r>
              <a:rPr lang="en-US" b="1" u="sng" dirty="0" smtClean="0"/>
              <a:t>Predisposing factors:</a:t>
            </a:r>
            <a:endParaRPr lang="en-US" dirty="0" smtClean="0"/>
          </a:p>
          <a:p>
            <a:pPr rtl="1">
              <a:buNone/>
            </a:pPr>
            <a:r>
              <a:rPr lang="en-US" b="1" dirty="0" smtClean="0"/>
              <a:t> </a:t>
            </a:r>
            <a:endParaRPr lang="en-US" dirty="0" smtClean="0"/>
          </a:p>
          <a:p>
            <a:pPr lvl="0">
              <a:buNone/>
            </a:pPr>
            <a:r>
              <a:rPr lang="en-US" dirty="0" err="1" smtClean="0"/>
              <a:t>Hypokalemia</a:t>
            </a:r>
            <a:r>
              <a:rPr lang="en-US" dirty="0" smtClean="0"/>
              <a:t> or </a:t>
            </a:r>
            <a:r>
              <a:rPr lang="en-US" dirty="0" err="1" smtClean="0"/>
              <a:t>hypercalcemia</a:t>
            </a:r>
            <a:r>
              <a:rPr lang="en-US" dirty="0" smtClean="0"/>
              <a:t>.</a:t>
            </a:r>
          </a:p>
          <a:p>
            <a:pPr lvl="0">
              <a:buNone/>
            </a:pPr>
            <a:r>
              <a:rPr lang="en-US" dirty="0" smtClean="0"/>
              <a:t>Elderly patients (↓ renal function).</a:t>
            </a:r>
          </a:p>
          <a:p>
            <a:pPr lvl="0">
              <a:buNone/>
            </a:pPr>
            <a:r>
              <a:rPr lang="en-US" dirty="0" smtClean="0"/>
              <a:t>Renal or hepatic impairment.</a:t>
            </a:r>
          </a:p>
          <a:p>
            <a:pPr lvl="0">
              <a:buNone/>
            </a:pPr>
            <a:r>
              <a:rPr lang="en-US" dirty="0" smtClean="0"/>
              <a:t>Excessive digitalis therapy. </a:t>
            </a:r>
          </a:p>
          <a:p>
            <a:pPr rtl="1">
              <a:buNone/>
            </a:pPr>
            <a:r>
              <a:rPr lang="en-US" b="1" u="sng" dirty="0" smtClean="0"/>
              <a:t>Manifestations:</a:t>
            </a:r>
            <a:endParaRPr lang="en-US" dirty="0" smtClean="0"/>
          </a:p>
          <a:p>
            <a:pPr rtl="1">
              <a:buNone/>
            </a:pPr>
            <a:r>
              <a:rPr lang="en-US" b="1" dirty="0" smtClean="0"/>
              <a:t> </a:t>
            </a:r>
            <a:endParaRPr lang="en-US" dirty="0" smtClean="0"/>
          </a:p>
          <a:p>
            <a:pPr lvl="0">
              <a:buNone/>
            </a:pPr>
            <a:r>
              <a:rPr lang="en-US" u="sng" dirty="0" smtClean="0"/>
              <a:t>Cardiac:</a:t>
            </a:r>
            <a:r>
              <a:rPr lang="en-US" dirty="0" smtClean="0"/>
              <a:t> </a:t>
            </a:r>
          </a:p>
          <a:p>
            <a:pPr lvl="0">
              <a:buNone/>
            </a:pPr>
            <a:r>
              <a:rPr lang="en-US" dirty="0" err="1" smtClean="0"/>
              <a:t>Bradycardia</a:t>
            </a:r>
            <a:r>
              <a:rPr lang="en-US" dirty="0" smtClean="0"/>
              <a:t> and variable degree of heart block.</a:t>
            </a:r>
          </a:p>
          <a:p>
            <a:pPr lvl="0">
              <a:buNone/>
            </a:pPr>
            <a:r>
              <a:rPr lang="en-US" dirty="0" smtClean="0"/>
              <a:t>Paroxysmal </a:t>
            </a:r>
            <a:r>
              <a:rPr lang="en-US" dirty="0" err="1" smtClean="0"/>
              <a:t>atrial</a:t>
            </a:r>
            <a:r>
              <a:rPr lang="en-US" dirty="0" smtClean="0"/>
              <a:t> tachycardia</a:t>
            </a:r>
          </a:p>
          <a:p>
            <a:pPr lvl="0">
              <a:buNone/>
            </a:pPr>
            <a:r>
              <a:rPr lang="en-US" dirty="0" smtClean="0"/>
              <a:t>Any type of arrhythmia (e.g. ventricular premature beats, </a:t>
            </a:r>
            <a:r>
              <a:rPr lang="en-US" dirty="0" err="1" smtClean="0"/>
              <a:t>bigemeny</a:t>
            </a:r>
            <a:r>
              <a:rPr lang="en-US" dirty="0" smtClean="0"/>
              <a:t>, </a:t>
            </a:r>
            <a:r>
              <a:rPr lang="en-US" dirty="0" err="1" smtClean="0"/>
              <a:t>trigemeny</a:t>
            </a:r>
            <a:r>
              <a:rPr lang="en-US" dirty="0" smtClean="0"/>
              <a:t>, ventricular tachycardia, etc.)</a:t>
            </a:r>
          </a:p>
          <a:p>
            <a:endParaRPr lang="ar-E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0"/>
            <a:r>
              <a:rPr lang="en-US" u="sng" dirty="0" err="1" smtClean="0"/>
              <a:t>Extracardiac</a:t>
            </a:r>
            <a:r>
              <a:rPr lang="en-US" u="sng" dirty="0" smtClean="0"/>
              <a:t>:</a:t>
            </a:r>
            <a:endParaRPr lang="en-US" dirty="0" smtClean="0"/>
          </a:p>
          <a:p>
            <a:pPr lvl="0"/>
            <a:r>
              <a:rPr lang="en-US" u="sng" dirty="0" smtClean="0"/>
              <a:t>GIT:</a:t>
            </a:r>
            <a:r>
              <a:rPr lang="en-US" dirty="0" smtClean="0"/>
              <a:t> anorexia, nausea and vomiting (due to ++ of CTZ).</a:t>
            </a:r>
          </a:p>
          <a:p>
            <a:pPr lvl="0"/>
            <a:r>
              <a:rPr lang="en-US" u="sng" dirty="0" smtClean="0"/>
              <a:t>CNS:</a:t>
            </a:r>
            <a:r>
              <a:rPr lang="en-US" dirty="0" smtClean="0"/>
              <a:t> headache, delirium, hallucination, and convulsions.</a:t>
            </a:r>
          </a:p>
          <a:p>
            <a:pPr lvl="0"/>
            <a:r>
              <a:rPr lang="en-US" u="sng" dirty="0" smtClean="0"/>
              <a:t>Vision:</a:t>
            </a:r>
            <a:r>
              <a:rPr lang="en-US" dirty="0" smtClean="0"/>
              <a:t> yellow vision , </a:t>
            </a:r>
            <a:r>
              <a:rPr lang="en-US" dirty="0" err="1" smtClean="0"/>
              <a:t>diplopia</a:t>
            </a:r>
            <a:r>
              <a:rPr lang="en-US" dirty="0" smtClean="0"/>
              <a:t>,  etc. due to </a:t>
            </a:r>
            <a:r>
              <a:rPr lang="en-US" dirty="0" err="1" smtClean="0"/>
              <a:t>retrobulbar</a:t>
            </a:r>
            <a:r>
              <a:rPr lang="en-US" dirty="0" smtClean="0"/>
              <a:t> neuritis.</a:t>
            </a:r>
          </a:p>
          <a:p>
            <a:pPr lvl="0"/>
            <a:r>
              <a:rPr lang="en-US" u="sng" dirty="0" smtClean="0"/>
              <a:t>Others:</a:t>
            </a:r>
            <a:r>
              <a:rPr lang="en-US" dirty="0" smtClean="0"/>
              <a:t> skin rash, </a:t>
            </a:r>
            <a:r>
              <a:rPr lang="en-US" dirty="0" err="1" smtClean="0"/>
              <a:t>gynecomastia</a:t>
            </a:r>
            <a:r>
              <a:rPr lang="en-US" dirty="0" smtClean="0"/>
              <a:t>, </a:t>
            </a:r>
            <a:r>
              <a:rPr lang="en-US" dirty="0" err="1" smtClean="0"/>
              <a:t>galactorrhea</a:t>
            </a:r>
            <a:r>
              <a:rPr lang="en-US" dirty="0" smtClean="0"/>
              <a:t>.</a:t>
            </a:r>
          </a:p>
          <a:p>
            <a:pPr rtl="1">
              <a:buNone/>
            </a:pPr>
            <a:r>
              <a:rPr lang="en-US" dirty="0" smtClean="0"/>
              <a:t> </a:t>
            </a:r>
          </a:p>
          <a:p>
            <a:endParaRPr lang="ar-EG"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rtl="1">
              <a:buNone/>
            </a:pPr>
            <a:r>
              <a:rPr lang="en-US" b="1" u="sng" dirty="0" smtClean="0"/>
              <a:t>Management:</a:t>
            </a:r>
            <a:endParaRPr lang="en-US" sz="1800" dirty="0" smtClean="0"/>
          </a:p>
          <a:p>
            <a:pPr rtl="1">
              <a:buNone/>
            </a:pPr>
            <a:r>
              <a:rPr lang="en-US" sz="800" b="1" dirty="0" smtClean="0"/>
              <a:t> </a:t>
            </a:r>
            <a:endParaRPr lang="en-US" sz="4000" dirty="0" smtClean="0"/>
          </a:p>
          <a:p>
            <a:pPr lvl="0">
              <a:buNone/>
            </a:pPr>
            <a:r>
              <a:rPr lang="en-US" dirty="0" smtClean="0"/>
              <a:t>Stop digitalis administration.</a:t>
            </a:r>
            <a:endParaRPr lang="en-US" sz="1800" dirty="0" smtClean="0"/>
          </a:p>
          <a:p>
            <a:pPr rtl="1">
              <a:buNone/>
            </a:pPr>
            <a:r>
              <a:rPr lang="en-US" sz="800" dirty="0" smtClean="0"/>
              <a:t> </a:t>
            </a:r>
            <a:endParaRPr lang="en-US" sz="4000" dirty="0" smtClean="0"/>
          </a:p>
          <a:p>
            <a:pPr lvl="0">
              <a:buNone/>
            </a:pPr>
            <a:r>
              <a:rPr lang="en-US" u="sng" dirty="0" smtClean="0"/>
              <a:t>Correct </a:t>
            </a:r>
            <a:r>
              <a:rPr lang="en-US" u="sng" dirty="0" err="1" smtClean="0"/>
              <a:t>hypokalemia</a:t>
            </a:r>
            <a:r>
              <a:rPr lang="en-US" u="sng" dirty="0" smtClean="0"/>
              <a:t>:</a:t>
            </a:r>
            <a:endParaRPr lang="en-US" sz="1800" dirty="0" smtClean="0"/>
          </a:p>
          <a:p>
            <a:pPr lvl="1">
              <a:buNone/>
            </a:pPr>
            <a:r>
              <a:rPr lang="en-US" dirty="0" smtClean="0"/>
              <a:t>Stop drugs that cause </a:t>
            </a:r>
            <a:r>
              <a:rPr lang="en-US" dirty="0" err="1" smtClean="0"/>
              <a:t>hypokalemia</a:t>
            </a:r>
            <a:r>
              <a:rPr lang="en-US" dirty="0" smtClean="0"/>
              <a:t> (e.g. diuretics).</a:t>
            </a:r>
            <a:endParaRPr lang="en-US" sz="1600" dirty="0" smtClean="0"/>
          </a:p>
          <a:p>
            <a:pPr lvl="1">
              <a:buNone/>
            </a:pPr>
            <a:r>
              <a:rPr lang="en-US" dirty="0" smtClean="0"/>
              <a:t>Give K</a:t>
            </a:r>
            <a:r>
              <a:rPr lang="en-US" baseline="30000" dirty="0" smtClean="0"/>
              <a:t>+</a:t>
            </a:r>
            <a:r>
              <a:rPr lang="en-US" dirty="0" smtClean="0"/>
              <a:t> either </a:t>
            </a:r>
            <a:r>
              <a:rPr lang="en-US" dirty="0" err="1" smtClean="0"/>
              <a:t>i.v</a:t>
            </a:r>
            <a:r>
              <a:rPr lang="en-US" dirty="0" smtClean="0"/>
              <a:t>. or oral (2 gm/4 h).</a:t>
            </a:r>
            <a:endParaRPr lang="en-US" sz="1600" dirty="0" smtClean="0"/>
          </a:p>
          <a:p>
            <a:pPr rtl="1">
              <a:buNone/>
            </a:pPr>
            <a:r>
              <a:rPr lang="en-US" sz="800" dirty="0" smtClean="0"/>
              <a:t> </a:t>
            </a:r>
            <a:endParaRPr lang="en-US" sz="4000" dirty="0" smtClean="0"/>
          </a:p>
          <a:p>
            <a:pPr lvl="0">
              <a:buNone/>
            </a:pPr>
            <a:r>
              <a:rPr lang="en-US" u="sng" dirty="0" err="1" smtClean="0"/>
              <a:t>Antiarrhythmic</a:t>
            </a:r>
            <a:r>
              <a:rPr lang="en-US" u="sng" dirty="0" smtClean="0"/>
              <a:t> drugs:</a:t>
            </a:r>
            <a:endParaRPr lang="en-US" sz="1800" dirty="0" smtClean="0"/>
          </a:p>
          <a:p>
            <a:pPr lvl="1">
              <a:buNone/>
            </a:pPr>
            <a:r>
              <a:rPr lang="en-US" u="dash" dirty="0" err="1" smtClean="0"/>
              <a:t>Lidocaine</a:t>
            </a:r>
            <a:r>
              <a:rPr lang="en-US" u="dash" dirty="0" smtClean="0"/>
              <a:t> (in ventricular arrhythmia):</a:t>
            </a:r>
            <a:r>
              <a:rPr lang="en-US" dirty="0" smtClean="0"/>
              <a:t> 1-2 mg/kg </a:t>
            </a:r>
            <a:r>
              <a:rPr lang="en-US" dirty="0" err="1" smtClean="0"/>
              <a:t>i.v</a:t>
            </a:r>
            <a:r>
              <a:rPr lang="en-US" dirty="0" smtClean="0"/>
              <a:t>. bolus then 1-2 mg /min </a:t>
            </a:r>
            <a:r>
              <a:rPr lang="en-US" dirty="0" err="1" smtClean="0"/>
              <a:t>i.v.i</a:t>
            </a:r>
            <a:r>
              <a:rPr lang="en-US" dirty="0" smtClean="0"/>
              <a:t>.</a:t>
            </a:r>
            <a:endParaRPr lang="en-US" sz="1600" dirty="0" smtClean="0"/>
          </a:p>
          <a:p>
            <a:pPr lvl="1">
              <a:buNone/>
            </a:pPr>
            <a:r>
              <a:rPr lang="en-US" u="dash" dirty="0" err="1" smtClean="0"/>
              <a:t>Phenytoin</a:t>
            </a:r>
            <a:r>
              <a:rPr lang="en-US" u="dash" dirty="0" smtClean="0"/>
              <a:t> (in ventricular arrhythmia):</a:t>
            </a:r>
            <a:r>
              <a:rPr lang="en-US" dirty="0" smtClean="0"/>
              <a:t> 100 mg </a:t>
            </a:r>
            <a:r>
              <a:rPr lang="en-US" dirty="0" err="1" smtClean="0"/>
              <a:t>i.v.i</a:t>
            </a:r>
            <a:r>
              <a:rPr lang="en-US" dirty="0" smtClean="0"/>
              <a:t>. (</a:t>
            </a:r>
            <a:r>
              <a:rPr lang="en-US" u="dash" dirty="0" smtClean="0"/>
              <a:t>anti-arrhythmic of choice</a:t>
            </a:r>
            <a:r>
              <a:rPr lang="en-US" dirty="0" smtClean="0"/>
              <a:t>).</a:t>
            </a:r>
            <a:endParaRPr lang="en-US" sz="1600" dirty="0" smtClean="0"/>
          </a:p>
          <a:p>
            <a:pPr lvl="1">
              <a:buNone/>
            </a:pPr>
            <a:r>
              <a:rPr lang="en-US" u="dash" dirty="0" smtClean="0"/>
              <a:t>Atropine:</a:t>
            </a:r>
            <a:r>
              <a:rPr lang="en-US" dirty="0" smtClean="0"/>
              <a:t> if there is </a:t>
            </a:r>
            <a:r>
              <a:rPr lang="en-US" dirty="0" err="1" smtClean="0"/>
              <a:t>bradycardia</a:t>
            </a:r>
            <a:r>
              <a:rPr lang="en-US" dirty="0" smtClean="0"/>
              <a:t> or heart block.</a:t>
            </a:r>
            <a:endParaRPr lang="en-US" sz="1600" dirty="0" smtClean="0"/>
          </a:p>
          <a:p>
            <a:pPr lvl="1">
              <a:buNone/>
            </a:pPr>
            <a:r>
              <a:rPr lang="en-US" u="dash" dirty="0" smtClean="0"/>
              <a:t>Beta-blockers:</a:t>
            </a:r>
            <a:r>
              <a:rPr lang="en-US" dirty="0" smtClean="0"/>
              <a:t> if there is tachyarrhythmia.</a:t>
            </a:r>
            <a:endParaRPr lang="en-US" sz="1600" dirty="0" smtClean="0"/>
          </a:p>
          <a:p>
            <a:pPr rtl="1">
              <a:buNone/>
            </a:pPr>
            <a:r>
              <a:rPr lang="en-US" sz="800" dirty="0" smtClean="0"/>
              <a:t> </a:t>
            </a:r>
            <a:endParaRPr lang="en-US" sz="4000" dirty="0" smtClean="0"/>
          </a:p>
          <a:p>
            <a:pPr lvl="0">
              <a:buNone/>
            </a:pPr>
            <a:r>
              <a:rPr lang="en-US" dirty="0" smtClean="0"/>
              <a:t>Specific digitalis antibodies </a:t>
            </a:r>
            <a:r>
              <a:rPr lang="en-US" b="1" dirty="0" smtClean="0"/>
              <a:t>(</a:t>
            </a:r>
            <a:r>
              <a:rPr lang="en-US" b="1" dirty="0" err="1" smtClean="0"/>
              <a:t>Fab</a:t>
            </a:r>
            <a:r>
              <a:rPr lang="en-US" b="1" dirty="0" smtClean="0"/>
              <a:t> fragments)</a:t>
            </a:r>
            <a:r>
              <a:rPr lang="en-US" dirty="0" smtClean="0"/>
              <a:t> to bind digitalis and ↑ its excretion (</a:t>
            </a:r>
            <a:r>
              <a:rPr lang="en-US" u="dash" dirty="0" smtClean="0"/>
              <a:t>the most </a:t>
            </a:r>
            <a:r>
              <a:rPr lang="en-US" b="1" u="dash" dirty="0" smtClean="0"/>
              <a:t>specific</a:t>
            </a:r>
            <a:r>
              <a:rPr lang="en-US" u="dash" dirty="0" smtClean="0"/>
              <a:t> therapy</a:t>
            </a:r>
            <a:r>
              <a:rPr lang="en-US" dirty="0" smtClean="0"/>
              <a:t>).</a:t>
            </a:r>
            <a:endParaRPr lang="en-US" sz="1800" dirty="0" smtClean="0"/>
          </a:p>
          <a:p>
            <a:pPr rtl="1">
              <a:buNone/>
            </a:pPr>
            <a:r>
              <a:rPr lang="en-US" dirty="0" smtClean="0"/>
              <a:t> </a:t>
            </a:r>
            <a:endParaRPr lang="en-US" sz="1800" dirty="0" smtClean="0"/>
          </a:p>
          <a:p>
            <a:endParaRPr lang="ar-EG"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rtl="1">
              <a:buNone/>
            </a:pPr>
            <a:r>
              <a:rPr lang="en-US" b="1" u="sng" dirty="0" smtClean="0"/>
              <a:t>Prevention of digitalis toxicity:</a:t>
            </a:r>
            <a:endParaRPr lang="en-US" dirty="0" smtClean="0"/>
          </a:p>
          <a:p>
            <a:pPr lvl="0">
              <a:buNone/>
            </a:pPr>
            <a:r>
              <a:rPr lang="en-US" dirty="0" smtClean="0"/>
              <a:t>Avoid predisposing factors (mention all).</a:t>
            </a:r>
          </a:p>
          <a:p>
            <a:pPr lvl="0">
              <a:buNone/>
            </a:pPr>
            <a:r>
              <a:rPr lang="en-US" dirty="0" smtClean="0"/>
              <a:t>Therapeutic drug monitoring for digitalis therapy (mention therapeutic level)</a:t>
            </a:r>
          </a:p>
          <a:p>
            <a:pPr lvl="0">
              <a:buNone/>
            </a:pPr>
            <a:r>
              <a:rPr lang="en-US" dirty="0" smtClean="0"/>
              <a:t>Allow weekly drug holiday (2 days/week) to prevent digitalis </a:t>
            </a:r>
            <a:r>
              <a:rPr lang="en-US" dirty="0" err="1" smtClean="0"/>
              <a:t>cumulation</a:t>
            </a:r>
            <a:r>
              <a:rPr lang="en-US" dirty="0" smtClean="0"/>
              <a:t>.</a:t>
            </a:r>
          </a:p>
          <a:p>
            <a:pPr>
              <a:buNone/>
            </a:pPr>
            <a:r>
              <a:rPr lang="en-US" dirty="0" smtClean="0"/>
              <a:t>if </a:t>
            </a:r>
            <a:r>
              <a:rPr lang="en-US" dirty="0" err="1" smtClean="0"/>
              <a:t>bradycardia</a:t>
            </a:r>
            <a:r>
              <a:rPr lang="en-US" dirty="0" smtClean="0"/>
              <a:t> (heart rate less than 60 </a:t>
            </a:r>
            <a:r>
              <a:rPr lang="en-US" dirty="0" err="1" smtClean="0"/>
              <a:t>bpm</a:t>
            </a:r>
            <a:r>
              <a:rPr lang="en-US" dirty="0" smtClean="0"/>
              <a:t>) or new arrhythmias occur. No drug intake</a:t>
            </a:r>
          </a:p>
          <a:p>
            <a:pPr>
              <a:buFont typeface="Wingdings" pitchFamily="2" charset="2"/>
              <a:buChar char="§"/>
            </a:pPr>
            <a:r>
              <a:rPr lang="en-US" dirty="0" smtClean="0"/>
              <a:t>Take </a:t>
            </a:r>
            <a:r>
              <a:rPr lang="en-US" u="sng" dirty="0" smtClean="0"/>
              <a:t>apical pulse</a:t>
            </a:r>
            <a:r>
              <a:rPr lang="en-US" dirty="0" smtClean="0"/>
              <a:t> for one full minute before giving the medication – listen for any irregular heart beats</a:t>
            </a:r>
          </a:p>
          <a:p>
            <a:pPr lvl="1">
              <a:buFont typeface="Wingdings" pitchFamily="2" charset="2"/>
              <a:buChar char="§"/>
            </a:pPr>
            <a:r>
              <a:rPr lang="en-US" dirty="0" smtClean="0"/>
              <a:t>Adults: apical pulse </a:t>
            </a:r>
            <a:r>
              <a:rPr lang="en-US" u="sng" dirty="0" smtClean="0"/>
              <a:t>less than 60</a:t>
            </a:r>
          </a:p>
          <a:p>
            <a:pPr lvl="1">
              <a:buFont typeface="Wingdings" pitchFamily="2" charset="2"/>
              <a:buChar char="§"/>
            </a:pPr>
            <a:r>
              <a:rPr lang="en-US" dirty="0" smtClean="0"/>
              <a:t>Older child: apical pulse </a:t>
            </a:r>
            <a:r>
              <a:rPr lang="en-US" u="sng" dirty="0" smtClean="0"/>
              <a:t>less than 60</a:t>
            </a:r>
          </a:p>
          <a:p>
            <a:pPr lvl="1">
              <a:buFont typeface="Wingdings" pitchFamily="2" charset="2"/>
              <a:buChar char="§"/>
            </a:pPr>
            <a:r>
              <a:rPr lang="en-US" dirty="0" smtClean="0"/>
              <a:t>Infant or younger child: apical pulse </a:t>
            </a:r>
            <a:r>
              <a:rPr lang="en-US" u="sng" dirty="0" smtClean="0"/>
              <a:t>less than 100</a:t>
            </a:r>
          </a:p>
          <a:p>
            <a:pPr lvl="0">
              <a:buNone/>
            </a:pPr>
            <a:endParaRPr lang="en-US" dirty="0" smtClean="0"/>
          </a:p>
          <a:p>
            <a:endParaRPr lang="ar-E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457200" y="304800"/>
            <a:ext cx="8229600" cy="5821363"/>
          </a:xfrm>
        </p:spPr>
        <p:txBody>
          <a:bodyPr>
            <a:normAutofit lnSpcReduction="10000"/>
          </a:bodyPr>
          <a:lstStyle/>
          <a:p>
            <a:pPr eaLnBrk="1" hangingPunct="1"/>
            <a:r>
              <a:rPr lang="en-US" dirty="0" smtClean="0"/>
              <a:t>Assess for peripheral edema and </a:t>
            </a:r>
            <a:r>
              <a:rPr lang="en-US" dirty="0" err="1" smtClean="0"/>
              <a:t>auscultate</a:t>
            </a:r>
            <a:r>
              <a:rPr lang="en-US" dirty="0" smtClean="0"/>
              <a:t> lungs for </a:t>
            </a:r>
            <a:r>
              <a:rPr lang="en-US" dirty="0" err="1" smtClean="0"/>
              <a:t>rales</a:t>
            </a:r>
            <a:r>
              <a:rPr lang="en-US" dirty="0" smtClean="0"/>
              <a:t>/crackles.</a:t>
            </a:r>
          </a:p>
          <a:p>
            <a:pPr eaLnBrk="1" hangingPunct="1"/>
            <a:r>
              <a:rPr lang="en-US" dirty="0" smtClean="0"/>
              <a:t>Check </a:t>
            </a:r>
            <a:r>
              <a:rPr lang="en-US" u="sng" dirty="0" smtClean="0"/>
              <a:t>kidney function</a:t>
            </a:r>
            <a:r>
              <a:rPr lang="en-US" dirty="0" smtClean="0"/>
              <a:t> since you want to know they can excrete excess </a:t>
            </a:r>
            <a:r>
              <a:rPr lang="en-US" dirty="0" err="1" smtClean="0"/>
              <a:t>digoxin</a:t>
            </a:r>
            <a:r>
              <a:rPr lang="en-US" dirty="0" smtClean="0"/>
              <a:t> and avoid build up in body.</a:t>
            </a:r>
          </a:p>
          <a:p>
            <a:r>
              <a:rPr lang="en-US" b="1" dirty="0" smtClean="0"/>
              <a:t>Laboratory Values :</a:t>
            </a:r>
          </a:p>
          <a:p>
            <a:pPr>
              <a:buNone/>
            </a:pPr>
            <a:r>
              <a:rPr lang="en-US" dirty="0" smtClean="0"/>
              <a:t>Electrolyte imbalance: potassium, calcium and magnesium values need to be monitored</a:t>
            </a:r>
          </a:p>
          <a:p>
            <a:pPr>
              <a:buNone/>
            </a:pPr>
            <a:r>
              <a:rPr lang="en-US" dirty="0" err="1" smtClean="0"/>
              <a:t>Hypokalemia</a:t>
            </a:r>
            <a:r>
              <a:rPr lang="en-US" dirty="0" smtClean="0"/>
              <a:t> (low potassium)</a:t>
            </a:r>
          </a:p>
          <a:p>
            <a:pPr>
              <a:buNone/>
            </a:pPr>
            <a:r>
              <a:rPr lang="en-US" dirty="0" err="1" smtClean="0"/>
              <a:t>Hypomagnesemia</a:t>
            </a:r>
            <a:r>
              <a:rPr lang="en-US" dirty="0" smtClean="0"/>
              <a:t> (low magnesium) </a:t>
            </a:r>
          </a:p>
          <a:p>
            <a:pPr>
              <a:buNone/>
            </a:pPr>
            <a:r>
              <a:rPr lang="en-US" dirty="0" smtClean="0"/>
              <a:t>Both can lead to irregular heart rate.</a:t>
            </a:r>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609600"/>
          </a:xfrm>
        </p:spPr>
        <p:txBody>
          <a:bodyPr>
            <a:normAutofit fontScale="90000"/>
          </a:bodyPr>
          <a:lstStyle/>
          <a:p>
            <a:r>
              <a:rPr lang="en-US" sz="4000" dirty="0" smtClean="0"/>
              <a:t/>
            </a:r>
            <a:br>
              <a:rPr lang="en-US" sz="4000" dirty="0" smtClean="0"/>
            </a:br>
            <a:r>
              <a:rPr lang="en-US" sz="4000" dirty="0" smtClean="0"/>
              <a:t>Causes of Heart Failure</a:t>
            </a:r>
            <a:br>
              <a:rPr lang="en-US" sz="4000" dirty="0" smtClean="0"/>
            </a:br>
            <a:r>
              <a:rPr lang="en-US" sz="4000" dirty="0" smtClean="0"/>
              <a:t/>
            </a:r>
            <a:br>
              <a:rPr lang="en-US" sz="4000" dirty="0" smtClean="0"/>
            </a:br>
            <a:endParaRPr lang="en-US" sz="4000" dirty="0" smtClean="0"/>
          </a:p>
        </p:txBody>
      </p:sp>
      <p:sp>
        <p:nvSpPr>
          <p:cNvPr id="4099" name="Content Placeholder 2"/>
          <p:cNvSpPr>
            <a:spLocks noGrp="1"/>
          </p:cNvSpPr>
          <p:nvPr>
            <p:ph idx="1"/>
          </p:nvPr>
        </p:nvSpPr>
        <p:spPr>
          <a:xfrm>
            <a:off x="457200" y="1295401"/>
            <a:ext cx="8229600" cy="5334000"/>
          </a:xfrm>
        </p:spPr>
        <p:txBody>
          <a:bodyPr/>
          <a:lstStyle/>
          <a:p>
            <a:pPr lvl="1" eaLnBrk="1" hangingPunct="1">
              <a:lnSpc>
                <a:spcPct val="90000"/>
              </a:lnSpc>
            </a:pPr>
            <a:r>
              <a:rPr lang="en-US" sz="2000" u="sng" dirty="0" smtClean="0"/>
              <a:t>coronary artery disease</a:t>
            </a:r>
            <a:r>
              <a:rPr lang="en-US" sz="2000" dirty="0" smtClean="0"/>
              <a:t> (CAD)</a:t>
            </a:r>
          </a:p>
          <a:p>
            <a:pPr lvl="1" eaLnBrk="1" hangingPunct="1">
              <a:lnSpc>
                <a:spcPct val="90000"/>
              </a:lnSpc>
            </a:pPr>
            <a:r>
              <a:rPr lang="en-US" sz="2000" dirty="0" smtClean="0"/>
              <a:t> </a:t>
            </a:r>
            <a:r>
              <a:rPr lang="en-US" sz="2000" u="sng" dirty="0" smtClean="0"/>
              <a:t>myocardial infarction</a:t>
            </a:r>
            <a:r>
              <a:rPr lang="en-US" sz="2000" dirty="0" smtClean="0"/>
              <a:t> (MI), with scar tissue that interferes with the heart muscle's normal work (</a:t>
            </a:r>
            <a:r>
              <a:rPr lang="en-GB" sz="2000" dirty="0" smtClean="0"/>
              <a:t>Systolic Dysfunction)</a:t>
            </a:r>
            <a:endParaRPr lang="en-US" sz="2000" dirty="0" smtClean="0"/>
          </a:p>
          <a:p>
            <a:pPr lvl="1" eaLnBrk="1" hangingPunct="1">
              <a:lnSpc>
                <a:spcPct val="90000"/>
              </a:lnSpc>
            </a:pPr>
            <a:r>
              <a:rPr lang="en-US" sz="2000" u="sng" dirty="0" smtClean="0"/>
              <a:t>Sustained  high blood pressure</a:t>
            </a:r>
            <a:r>
              <a:rPr lang="en-US" sz="2000" dirty="0" smtClean="0"/>
              <a:t> (</a:t>
            </a:r>
            <a:r>
              <a:rPr lang="en-GB" sz="2000" dirty="0" smtClean="0"/>
              <a:t>Diastolic Dysfunction)</a:t>
            </a:r>
            <a:endParaRPr lang="en-US" sz="2000" dirty="0" smtClean="0"/>
          </a:p>
          <a:p>
            <a:pPr lvl="1" eaLnBrk="1" hangingPunct="1">
              <a:lnSpc>
                <a:spcPct val="90000"/>
              </a:lnSpc>
            </a:pPr>
            <a:r>
              <a:rPr lang="en-US" sz="2000" dirty="0" smtClean="0"/>
              <a:t>heart valve disease  </a:t>
            </a:r>
          </a:p>
          <a:p>
            <a:pPr lvl="1" eaLnBrk="1" hangingPunct="1">
              <a:lnSpc>
                <a:spcPct val="90000"/>
              </a:lnSpc>
            </a:pPr>
            <a:r>
              <a:rPr lang="en-US" sz="2000" dirty="0" smtClean="0"/>
              <a:t>primary disease of the heart muscle itself, called </a:t>
            </a:r>
            <a:r>
              <a:rPr lang="en-US" sz="2000" u="sng" dirty="0" err="1" smtClean="0"/>
              <a:t>cardiomyopathy</a:t>
            </a:r>
            <a:r>
              <a:rPr lang="en-US" sz="2000" dirty="0" smtClean="0"/>
              <a:t>. </a:t>
            </a:r>
          </a:p>
          <a:p>
            <a:pPr lvl="1" eaLnBrk="1" hangingPunct="1">
              <a:lnSpc>
                <a:spcPct val="90000"/>
              </a:lnSpc>
            </a:pPr>
            <a:r>
              <a:rPr lang="en-US" sz="2000" dirty="0" smtClean="0"/>
              <a:t>congenital heart defects. </a:t>
            </a:r>
          </a:p>
          <a:p>
            <a:pPr lvl="1" eaLnBrk="1" hangingPunct="1">
              <a:lnSpc>
                <a:spcPct val="90000"/>
              </a:lnSpc>
            </a:pPr>
            <a:r>
              <a:rPr lang="en-US" sz="2000" dirty="0" smtClean="0"/>
              <a:t>infection of the heart valves and/or heart muscle itself — </a:t>
            </a:r>
            <a:r>
              <a:rPr lang="en-US" sz="2000" u="sng" dirty="0" err="1" smtClean="0"/>
              <a:t>endocarditis</a:t>
            </a:r>
            <a:r>
              <a:rPr lang="en-US" sz="2000" dirty="0" smtClean="0"/>
              <a:t> and/or </a:t>
            </a:r>
            <a:r>
              <a:rPr lang="en-US" sz="2000" u="sng" dirty="0" err="1" smtClean="0"/>
              <a:t>myocarditis</a:t>
            </a:r>
            <a:r>
              <a:rPr lang="en-US" sz="2000" dirty="0" smtClean="0"/>
              <a:t> </a:t>
            </a:r>
          </a:p>
          <a:p>
            <a:pPr lvl="1">
              <a:buClr>
                <a:srgbClr val="00FFFF"/>
              </a:buClr>
              <a:buSzPct val="135000"/>
              <a:buFontTx/>
              <a:buChar char="•"/>
            </a:pPr>
            <a:r>
              <a:rPr lang="en-US" sz="2000" dirty="0" smtClean="0"/>
              <a:t>Diabetes</a:t>
            </a:r>
          </a:p>
          <a:p>
            <a:pPr lvl="1">
              <a:buClr>
                <a:srgbClr val="00FFFF"/>
              </a:buClr>
              <a:buSzPct val="135000"/>
              <a:buFontTx/>
              <a:buChar char="•"/>
            </a:pPr>
            <a:r>
              <a:rPr lang="en-US" sz="2000" dirty="0" smtClean="0"/>
              <a:t>Obesity </a:t>
            </a:r>
          </a:p>
          <a:p>
            <a:pPr lvl="1">
              <a:buClr>
                <a:srgbClr val="00FFFF"/>
              </a:buClr>
              <a:buSzPct val="135000"/>
              <a:buFontTx/>
              <a:buChar char="•"/>
            </a:pPr>
            <a:r>
              <a:rPr lang="en-US" sz="2000" dirty="0" smtClean="0"/>
              <a:t>Advancing age</a:t>
            </a:r>
          </a:p>
          <a:p>
            <a:pPr lvl="1">
              <a:buClr>
                <a:srgbClr val="00FFFF"/>
              </a:buClr>
              <a:buSzPct val="135000"/>
              <a:buFontTx/>
              <a:buChar char="•"/>
            </a:pPr>
            <a:r>
              <a:rPr lang="en-US" sz="2000" dirty="0" smtClean="0"/>
              <a:t>Chronic alcoholism</a:t>
            </a:r>
          </a:p>
          <a:p>
            <a:pPr lvl="1">
              <a:buClr>
                <a:srgbClr val="00FFFF"/>
              </a:buClr>
              <a:buSzPct val="135000"/>
              <a:buFontTx/>
              <a:buChar char="•"/>
            </a:pPr>
            <a:r>
              <a:rPr lang="en-US" sz="2000" dirty="0" smtClean="0"/>
              <a:t>High cholesterol</a:t>
            </a:r>
          </a:p>
          <a:p>
            <a:pPr lvl="1">
              <a:buClr>
                <a:srgbClr val="00FFFF"/>
              </a:buClr>
              <a:buSzPct val="135000"/>
              <a:buFontTx/>
              <a:buChar char="•"/>
            </a:pPr>
            <a:endParaRPr lang="en-US" sz="2000" dirty="0" smtClean="0"/>
          </a:p>
          <a:p>
            <a:pPr lvl="1" eaLnBrk="1" hangingPunct="1">
              <a:lnSpc>
                <a:spcPct val="90000"/>
              </a:lnSpc>
            </a:pPr>
            <a:endParaRPr lang="en-US" sz="2000" dirty="0" smtClean="0"/>
          </a:p>
          <a:p>
            <a:pPr>
              <a:buFont typeface="Wingdings" pitchFamily="2" charset="2"/>
              <a:buNone/>
            </a:pP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lvl="0">
              <a:buNone/>
            </a:pPr>
            <a:r>
              <a:rPr lang="en-US" b="1" u="sng" dirty="0" smtClean="0"/>
              <a:t>Other positive </a:t>
            </a:r>
            <a:r>
              <a:rPr lang="en-US" b="1" u="sng" dirty="0" err="1" smtClean="0"/>
              <a:t>inotropic</a:t>
            </a:r>
            <a:r>
              <a:rPr lang="en-US" b="1" u="sng" dirty="0" smtClean="0"/>
              <a:t> drugs:</a:t>
            </a:r>
            <a:endParaRPr lang="en-US" dirty="0" smtClean="0"/>
          </a:p>
          <a:p>
            <a:pPr rtl="1">
              <a:buNone/>
            </a:pPr>
            <a:r>
              <a:rPr lang="en-US" dirty="0" smtClean="0"/>
              <a:t> </a:t>
            </a:r>
          </a:p>
          <a:p>
            <a:pPr>
              <a:buNone/>
            </a:pPr>
            <a:r>
              <a:rPr lang="en-US" b="1" i="1" u="sng" dirty="0" smtClean="0"/>
              <a:t>Dopamine: </a:t>
            </a:r>
            <a:r>
              <a:rPr lang="en-US" i="1" u="sng" dirty="0" smtClean="0"/>
              <a:t>It is used for short term in some cases of refractory heart failure. In moderate doses, it increases myocardial contractility by stimulation of cardiac β1 receptors. In larger doses it can cause VC due to α1 stimulation. Dopamine is used in shock states.</a:t>
            </a:r>
            <a:endParaRPr lang="en-US" b="1" i="1" u="sng" dirty="0" smtClean="0"/>
          </a:p>
          <a:p>
            <a:pPr rtl="1">
              <a:buNone/>
            </a:pPr>
            <a:r>
              <a:rPr lang="en-US" b="1" dirty="0" smtClean="0"/>
              <a:t> </a:t>
            </a:r>
            <a:endParaRPr lang="en-US" dirty="0" smtClean="0"/>
          </a:p>
          <a:p>
            <a:pPr rtl="1">
              <a:buNone/>
            </a:pPr>
            <a:r>
              <a:rPr lang="en-US" b="1" dirty="0" err="1" smtClean="0"/>
              <a:t>Dobutamine</a:t>
            </a:r>
            <a:r>
              <a:rPr lang="en-US" b="1" dirty="0" smtClean="0"/>
              <a:t>: </a:t>
            </a:r>
            <a:r>
              <a:rPr lang="en-US" dirty="0" smtClean="0"/>
              <a:t>It causes increase in COP due to stimulation of cardiac β1 receptors. It could be used in some cases of congestive heart failure and in acute myocardial infarction.</a:t>
            </a:r>
          </a:p>
          <a:p>
            <a:pPr rtl="1">
              <a:buNone/>
            </a:pPr>
            <a:r>
              <a:rPr lang="en-US" dirty="0" smtClean="0"/>
              <a:t> </a:t>
            </a:r>
          </a:p>
          <a:p>
            <a:endParaRPr lang="ar-EG"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a:buNone/>
            </a:pPr>
            <a:r>
              <a:rPr lang="en-US" b="1" i="1" u="sng" dirty="0" err="1" smtClean="0"/>
              <a:t>Phosphodiesterase</a:t>
            </a:r>
            <a:r>
              <a:rPr lang="en-US" b="1" i="1" u="sng" dirty="0" smtClean="0"/>
              <a:t> (PDE) inhibitors:</a:t>
            </a:r>
          </a:p>
          <a:p>
            <a:pPr>
              <a:buNone/>
            </a:pPr>
            <a:r>
              <a:rPr lang="en-US" b="1" i="1" u="sng" dirty="0" err="1" smtClean="0"/>
              <a:t>Cardioactive</a:t>
            </a:r>
            <a:r>
              <a:rPr lang="en-US" b="1" i="1" u="sng" dirty="0" smtClean="0"/>
              <a:t> </a:t>
            </a:r>
            <a:r>
              <a:rPr lang="en-US" b="1" i="1" u="sng" dirty="0" err="1" smtClean="0"/>
              <a:t>bipyridines</a:t>
            </a:r>
            <a:r>
              <a:rPr lang="en-US" b="1" i="1" u="sng" dirty="0" smtClean="0"/>
              <a:t>: </a:t>
            </a:r>
            <a:r>
              <a:rPr lang="en-US" b="1" i="1" u="sng" dirty="0" err="1" smtClean="0"/>
              <a:t>Inamrinone</a:t>
            </a:r>
            <a:r>
              <a:rPr lang="en-US" b="1" i="1" u="sng" dirty="0" smtClean="0"/>
              <a:t>, </a:t>
            </a:r>
            <a:r>
              <a:rPr lang="en-US" b="1" i="1" u="sng" dirty="0" err="1" smtClean="0"/>
              <a:t>Milrinone</a:t>
            </a:r>
            <a:endParaRPr lang="en-US" b="1" i="1" u="sng" dirty="0" smtClean="0"/>
          </a:p>
          <a:p>
            <a:pPr lvl="0">
              <a:buNone/>
            </a:pPr>
            <a:r>
              <a:rPr lang="en-US" b="1" dirty="0" smtClean="0"/>
              <a:t>All PDE inhibitors are </a:t>
            </a:r>
            <a:r>
              <a:rPr lang="en-US" b="1" dirty="0" err="1" smtClean="0"/>
              <a:t>arrhythmogenic</a:t>
            </a:r>
            <a:r>
              <a:rPr lang="en-US" b="1" dirty="0" smtClean="0"/>
              <a:t>.</a:t>
            </a:r>
            <a:endParaRPr lang="en-US" dirty="0" smtClean="0"/>
          </a:p>
          <a:p>
            <a:pPr lvl="0">
              <a:buNone/>
            </a:pPr>
            <a:r>
              <a:rPr lang="en-US" b="1" dirty="0" err="1" smtClean="0"/>
              <a:t>Milirnone</a:t>
            </a:r>
            <a:r>
              <a:rPr lang="en-US" b="1" dirty="0" smtClean="0"/>
              <a:t> is more potent and has fewer side effects.</a:t>
            </a:r>
            <a:endParaRPr lang="en-US" dirty="0" smtClean="0"/>
          </a:p>
          <a:p>
            <a:pPr rtl="1">
              <a:buNone/>
            </a:pPr>
            <a:r>
              <a:rPr lang="en-US" dirty="0" smtClean="0"/>
              <a:t> </a:t>
            </a:r>
          </a:p>
          <a:p>
            <a:pPr rtl="1">
              <a:buNone/>
            </a:pPr>
            <a:r>
              <a:rPr lang="en-US" b="1" u="sng" dirty="0" smtClean="0"/>
              <a:t>Mechanism:</a:t>
            </a:r>
            <a:endParaRPr lang="en-US" dirty="0" smtClean="0"/>
          </a:p>
          <a:p>
            <a:pPr lvl="0">
              <a:buNone/>
            </a:pPr>
            <a:r>
              <a:rPr lang="en-US" dirty="0" smtClean="0"/>
              <a:t>They inhibit PDE enzyme (type 3) → ↑ </a:t>
            </a:r>
            <a:r>
              <a:rPr lang="en-US" dirty="0" err="1" smtClean="0"/>
              <a:t>cAMP</a:t>
            </a:r>
            <a:r>
              <a:rPr lang="en-US" dirty="0" smtClean="0"/>
              <a:t> → ↑ Ca2+ influx in myocardial cells → ↑ myocardial contractility.</a:t>
            </a:r>
          </a:p>
          <a:p>
            <a:pPr lvl="0">
              <a:buNone/>
            </a:pPr>
            <a:r>
              <a:rPr lang="en-US" dirty="0" smtClean="0"/>
              <a:t>They have VD properties → reduction of PR with no effect on HR.</a:t>
            </a:r>
          </a:p>
          <a:p>
            <a:pPr rtl="1">
              <a:buNone/>
            </a:pPr>
            <a:r>
              <a:rPr lang="en-US" dirty="0" smtClean="0"/>
              <a:t> </a:t>
            </a:r>
          </a:p>
          <a:p>
            <a:pPr rtl="1">
              <a:buNone/>
            </a:pPr>
            <a:r>
              <a:rPr lang="en-US" b="1" u="sng" dirty="0" smtClean="0"/>
              <a:t>Uses:</a:t>
            </a:r>
            <a:r>
              <a:rPr lang="en-US" dirty="0" smtClean="0"/>
              <a:t> they are used in acute HF when other drugs fail.</a:t>
            </a:r>
          </a:p>
          <a:p>
            <a:pPr rtl="1">
              <a:buNone/>
            </a:pPr>
            <a:r>
              <a:rPr lang="en-US" dirty="0" smtClean="0"/>
              <a:t> </a:t>
            </a:r>
          </a:p>
          <a:p>
            <a:pPr rtl="1">
              <a:buNone/>
            </a:pPr>
            <a:r>
              <a:rPr lang="en-US" b="1" u="sng" dirty="0" smtClean="0"/>
              <a:t>Side effects:</a:t>
            </a:r>
            <a:endParaRPr lang="en-US" dirty="0" smtClean="0"/>
          </a:p>
          <a:p>
            <a:pPr lvl="0">
              <a:buNone/>
            </a:pPr>
            <a:r>
              <a:rPr lang="en-US" dirty="0" smtClean="0"/>
              <a:t>Thrombocytopenia.</a:t>
            </a:r>
          </a:p>
          <a:p>
            <a:pPr lvl="0">
              <a:buNone/>
            </a:pPr>
            <a:r>
              <a:rPr lang="en-US" dirty="0" smtClean="0"/>
              <a:t>Cardiac arrhythmia.</a:t>
            </a:r>
          </a:p>
          <a:p>
            <a:pPr lvl="0">
              <a:buNone/>
            </a:pPr>
            <a:r>
              <a:rPr lang="en-US" dirty="0" err="1" smtClean="0"/>
              <a:t>Hepatotoxicity</a:t>
            </a:r>
            <a:r>
              <a:rPr lang="en-US" dirty="0" smtClean="0"/>
              <a:t>.</a:t>
            </a:r>
          </a:p>
          <a:p>
            <a:endParaRPr lang="ar-EG"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00800"/>
          </a:xfrm>
        </p:spPr>
        <p:txBody>
          <a:bodyPr>
            <a:normAutofit fontScale="47500" lnSpcReduction="20000"/>
          </a:bodyPr>
          <a:lstStyle/>
          <a:p>
            <a:pPr rtl="1">
              <a:buNone/>
            </a:pPr>
            <a:r>
              <a:rPr lang="en-US" b="1" dirty="0" smtClean="0"/>
              <a:t>Treatment of acute pulmonary edema (cardiac asthma)</a:t>
            </a:r>
            <a:endParaRPr lang="en-US" sz="4000" dirty="0" smtClean="0"/>
          </a:p>
          <a:p>
            <a:pPr rtl="1">
              <a:buNone/>
            </a:pPr>
            <a:r>
              <a:rPr lang="en-US" sz="4000" dirty="0" smtClean="0"/>
              <a:t>Acute pulmonary edema (APE) is one of the acute complications of left-sided HF.</a:t>
            </a:r>
          </a:p>
          <a:p>
            <a:pPr rtl="1">
              <a:buNone/>
            </a:pPr>
            <a:r>
              <a:rPr lang="en-US" sz="4000" b="1" u="sng" dirty="0" smtClean="0"/>
              <a:t>Management:</a:t>
            </a:r>
            <a:endParaRPr lang="en-US" sz="4000" dirty="0" smtClean="0"/>
          </a:p>
          <a:p>
            <a:pPr lvl="0">
              <a:buNone/>
            </a:pPr>
            <a:r>
              <a:rPr lang="en-US" sz="4000" b="1" dirty="0" smtClean="0"/>
              <a:t>Hospitalization.</a:t>
            </a:r>
            <a:endParaRPr lang="en-US" sz="4000" dirty="0" smtClean="0"/>
          </a:p>
          <a:p>
            <a:pPr lvl="0">
              <a:buNone/>
            </a:pPr>
            <a:r>
              <a:rPr lang="en-US" sz="4000" b="1" dirty="0" smtClean="0"/>
              <a:t>Semi-setting or sitting position.</a:t>
            </a:r>
            <a:endParaRPr lang="en-US" sz="4000" dirty="0" smtClean="0"/>
          </a:p>
          <a:p>
            <a:pPr lvl="0">
              <a:buNone/>
            </a:pPr>
            <a:r>
              <a:rPr lang="en-US" sz="4000" b="1" dirty="0" smtClean="0"/>
              <a:t>Oxygen:</a:t>
            </a:r>
            <a:r>
              <a:rPr lang="en-US" sz="4000" dirty="0" smtClean="0"/>
              <a:t> by oxygen mask or even hyperbaric oxygen.</a:t>
            </a:r>
            <a:r>
              <a:rPr lang="en-US" sz="4000" b="1" dirty="0" smtClean="0"/>
              <a:t> </a:t>
            </a:r>
            <a:r>
              <a:rPr lang="en-US" sz="4000" dirty="0" smtClean="0"/>
              <a:t>Oxygen will also reduce pulmonary capillary pressure and edema.</a:t>
            </a:r>
          </a:p>
          <a:p>
            <a:pPr lvl="0">
              <a:buNone/>
            </a:pPr>
            <a:r>
              <a:rPr lang="en-US" sz="4000" b="1" dirty="0" smtClean="0"/>
              <a:t>Morphine: (5 mg </a:t>
            </a:r>
            <a:r>
              <a:rPr lang="en-US" sz="4000" b="1" dirty="0" err="1" smtClean="0"/>
              <a:t>i.v</a:t>
            </a:r>
            <a:r>
              <a:rPr lang="en-US" sz="4000" b="1" dirty="0" smtClean="0"/>
              <a:t>.)</a:t>
            </a:r>
            <a:endParaRPr lang="en-US" sz="4000" dirty="0" smtClean="0"/>
          </a:p>
          <a:p>
            <a:pPr lvl="0">
              <a:buNone/>
            </a:pPr>
            <a:r>
              <a:rPr lang="en-US" sz="4000" dirty="0" smtClean="0"/>
              <a:t>Analgesic effect → ↓ stress of the patient.</a:t>
            </a:r>
          </a:p>
          <a:p>
            <a:pPr lvl="0">
              <a:buNone/>
            </a:pPr>
            <a:r>
              <a:rPr lang="en-US" sz="4000" dirty="0" err="1" smtClean="0"/>
              <a:t>Venodilatation</a:t>
            </a:r>
            <a:r>
              <a:rPr lang="en-US" sz="4000" dirty="0" smtClean="0"/>
              <a:t> → ↓ VR → ↓ lung congestion.</a:t>
            </a:r>
          </a:p>
          <a:p>
            <a:pPr lvl="0">
              <a:buNone/>
            </a:pPr>
            <a:r>
              <a:rPr lang="en-US" sz="4000" dirty="0" smtClean="0"/>
              <a:t>It ↓ pulmonary stretch reflex → ↓ </a:t>
            </a:r>
            <a:r>
              <a:rPr lang="en-US" sz="4000" dirty="0" err="1" smtClean="0"/>
              <a:t>tachypnea</a:t>
            </a:r>
            <a:r>
              <a:rPr lang="en-US" sz="4000" dirty="0" smtClean="0"/>
              <a:t> → ↓ exhaustion of the patient.</a:t>
            </a:r>
          </a:p>
          <a:p>
            <a:pPr lvl="0">
              <a:buNone/>
            </a:pPr>
            <a:r>
              <a:rPr lang="en-US" sz="4000" b="1" dirty="0" smtClean="0"/>
              <a:t>Vasodilators:</a:t>
            </a:r>
            <a:r>
              <a:rPr lang="en-US" sz="4000" dirty="0" smtClean="0"/>
              <a:t> </a:t>
            </a:r>
            <a:r>
              <a:rPr lang="en-US" sz="4000" dirty="0" err="1" smtClean="0"/>
              <a:t>nifedipine</a:t>
            </a:r>
            <a:r>
              <a:rPr lang="en-US" sz="4000" dirty="0" smtClean="0"/>
              <a:t> or </a:t>
            </a:r>
            <a:r>
              <a:rPr lang="en-US" sz="4000" dirty="0" err="1" smtClean="0"/>
              <a:t>captopril</a:t>
            </a:r>
            <a:r>
              <a:rPr lang="en-US" sz="4000" dirty="0" smtClean="0"/>
              <a:t> sublingual, or </a:t>
            </a:r>
            <a:r>
              <a:rPr lang="en-US" sz="4000" dirty="0" err="1" smtClean="0"/>
              <a:t>hydralazine</a:t>
            </a:r>
            <a:r>
              <a:rPr lang="en-US" sz="4000" dirty="0" smtClean="0"/>
              <a:t> </a:t>
            </a:r>
            <a:r>
              <a:rPr lang="en-US" sz="4000" dirty="0" err="1" smtClean="0"/>
              <a:t>i.v</a:t>
            </a:r>
            <a:r>
              <a:rPr lang="en-US" sz="4000" dirty="0" smtClean="0"/>
              <a:t>.</a:t>
            </a:r>
          </a:p>
          <a:p>
            <a:pPr lvl="0">
              <a:buNone/>
            </a:pPr>
            <a:r>
              <a:rPr lang="en-US" sz="4000" b="1" dirty="0" smtClean="0"/>
              <a:t>Diuretics:</a:t>
            </a:r>
            <a:r>
              <a:rPr lang="en-US" sz="4000" dirty="0" smtClean="0"/>
              <a:t> (</a:t>
            </a:r>
            <a:r>
              <a:rPr lang="en-US" sz="4000" b="1" dirty="0" err="1" smtClean="0"/>
              <a:t>furosemide</a:t>
            </a:r>
            <a:r>
              <a:rPr lang="en-US" sz="4000" b="1" dirty="0" smtClean="0"/>
              <a:t> 40 mg </a:t>
            </a:r>
            <a:r>
              <a:rPr lang="en-US" sz="4000" b="1" dirty="0" err="1" smtClean="0"/>
              <a:t>i.v</a:t>
            </a:r>
            <a:r>
              <a:rPr lang="en-US" sz="4000" b="1" dirty="0" smtClean="0"/>
              <a:t>.)</a:t>
            </a:r>
            <a:endParaRPr lang="en-US" sz="4000" dirty="0" smtClean="0"/>
          </a:p>
          <a:p>
            <a:pPr lvl="0">
              <a:buNone/>
            </a:pPr>
            <a:r>
              <a:rPr lang="en-US" sz="4000" dirty="0" smtClean="0"/>
              <a:t>It ↓ pulmonary wedge pressure → ↓ pulmonary edema.</a:t>
            </a:r>
          </a:p>
          <a:p>
            <a:pPr lvl="0">
              <a:buNone/>
            </a:pPr>
            <a:r>
              <a:rPr lang="en-US" sz="4000" dirty="0" smtClean="0"/>
              <a:t>Diuretic effect and ↓ ECF volume (preload). </a:t>
            </a:r>
          </a:p>
          <a:p>
            <a:pPr lvl="0">
              <a:buNone/>
            </a:pPr>
            <a:r>
              <a:rPr lang="en-US" sz="4000" dirty="0" smtClean="0"/>
              <a:t>It ↓ systemic BP (</a:t>
            </a:r>
            <a:r>
              <a:rPr lang="en-US" sz="4000" dirty="0" err="1" smtClean="0"/>
              <a:t>afterload</a:t>
            </a:r>
            <a:r>
              <a:rPr lang="en-US" sz="4000" dirty="0" smtClean="0"/>
              <a:t>).</a:t>
            </a:r>
          </a:p>
          <a:p>
            <a:pPr lvl="0">
              <a:buNone/>
            </a:pPr>
            <a:r>
              <a:rPr lang="en-US" sz="4000" b="1" dirty="0" smtClean="0"/>
              <a:t>Rapid digitalization (0.25 mg </a:t>
            </a:r>
            <a:r>
              <a:rPr lang="en-US" sz="4000" b="1" dirty="0" err="1" smtClean="0"/>
              <a:t>i.v</a:t>
            </a:r>
            <a:r>
              <a:rPr lang="en-US" sz="4000" b="1" dirty="0" smtClean="0"/>
              <a:t>.): </a:t>
            </a:r>
            <a:r>
              <a:rPr lang="en-US" sz="4000" dirty="0" smtClean="0"/>
              <a:t>provided that there are no contraindications.</a:t>
            </a:r>
          </a:p>
          <a:p>
            <a:pPr lvl="0">
              <a:buNone/>
            </a:pPr>
            <a:r>
              <a:rPr lang="en-US" sz="4000" b="1" dirty="0" err="1" smtClean="0"/>
              <a:t>Aminophylline</a:t>
            </a:r>
            <a:r>
              <a:rPr lang="en-US" sz="4000" b="1" dirty="0" smtClean="0"/>
              <a:t>:</a:t>
            </a:r>
            <a:r>
              <a:rPr lang="en-US" sz="4000" dirty="0" smtClean="0"/>
              <a:t> (</a:t>
            </a:r>
            <a:r>
              <a:rPr lang="en-US" sz="4000" b="1" dirty="0" smtClean="0"/>
              <a:t>250 mg slowly </a:t>
            </a:r>
            <a:r>
              <a:rPr lang="en-US" sz="4000" b="1" dirty="0" err="1" smtClean="0"/>
              <a:t>i.v</a:t>
            </a:r>
            <a:r>
              <a:rPr lang="en-US" sz="4000" b="1" dirty="0" smtClean="0"/>
              <a:t>.)</a:t>
            </a:r>
            <a:endParaRPr lang="en-US" sz="4000" dirty="0" smtClean="0"/>
          </a:p>
          <a:p>
            <a:pPr lvl="0">
              <a:buNone/>
            </a:pPr>
            <a:r>
              <a:rPr lang="en-US" sz="4000" dirty="0" smtClean="0"/>
              <a:t>It causes </a:t>
            </a:r>
            <a:r>
              <a:rPr lang="en-US" sz="4000" dirty="0" err="1" smtClean="0"/>
              <a:t>bronchodilatation</a:t>
            </a:r>
            <a:r>
              <a:rPr lang="en-US" sz="4000" dirty="0" smtClean="0"/>
              <a:t>.</a:t>
            </a:r>
          </a:p>
          <a:p>
            <a:pPr lvl="0">
              <a:buNone/>
            </a:pPr>
            <a:r>
              <a:rPr lang="en-US" sz="4000" dirty="0" smtClean="0"/>
              <a:t>It ↑ myocardial contractility.</a:t>
            </a:r>
          </a:p>
          <a:p>
            <a:pPr lvl="0">
              <a:buNone/>
            </a:pPr>
            <a:r>
              <a:rPr lang="en-US" sz="4000" dirty="0" smtClean="0"/>
              <a:t>It ↑ RBF → diuretic effect.</a:t>
            </a:r>
          </a:p>
          <a:p>
            <a:pPr lvl="0">
              <a:buNone/>
            </a:pPr>
            <a:r>
              <a:rPr lang="en-US" sz="4000" b="1" dirty="0" smtClean="0"/>
              <a:t>Treatment of the precipitating factor:</a:t>
            </a:r>
            <a:r>
              <a:rPr lang="en-US" sz="4000" dirty="0" smtClean="0"/>
              <a:t> e.g. hypertension.</a:t>
            </a:r>
          </a:p>
          <a:p>
            <a:pPr>
              <a:buNone/>
            </a:pPr>
            <a:endParaRPr lang="ar-EG" sz="4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62500" lnSpcReduction="20000"/>
          </a:bodyPr>
          <a:lstStyle/>
          <a:p>
            <a:pPr>
              <a:buNone/>
            </a:pPr>
            <a:r>
              <a:rPr lang="en-US" b="1" i="1" dirty="0" smtClean="0"/>
              <a:t>Case</a:t>
            </a:r>
            <a:endParaRPr lang="en-US" b="1" i="1" u="sng" dirty="0" smtClean="0"/>
          </a:p>
          <a:p>
            <a:pPr>
              <a:buNone/>
            </a:pPr>
            <a:r>
              <a:rPr lang="en-US" dirty="0" smtClean="0"/>
              <a:t>Male patient aged 58 years old admitted with a chief complaint of increasing shortness of breathing. He mentioned that his blood pressure was high. </a:t>
            </a:r>
          </a:p>
          <a:p>
            <a:pPr>
              <a:buNone/>
            </a:pPr>
            <a:r>
              <a:rPr lang="en-US" dirty="0" smtClean="0"/>
              <a:t> General Examination: reveals a </a:t>
            </a:r>
            <a:r>
              <a:rPr lang="en-US" dirty="0" err="1" smtClean="0"/>
              <a:t>dyspneaic</a:t>
            </a:r>
            <a:r>
              <a:rPr lang="en-US" dirty="0" smtClean="0"/>
              <a:t>, cyanotic, </a:t>
            </a:r>
            <a:r>
              <a:rPr lang="en-US" dirty="0" err="1" smtClean="0"/>
              <a:t>tachycardic</a:t>
            </a:r>
            <a:r>
              <a:rPr lang="en-US" dirty="0" smtClean="0"/>
              <a:t> patient with the following: blood pressure 220/120mm Hg, respiratory rate 28/minute . On cardiac examination S</a:t>
            </a:r>
            <a:r>
              <a:rPr lang="en-US" baseline="-25000" dirty="0" smtClean="0"/>
              <a:t>3</a:t>
            </a:r>
            <a:r>
              <a:rPr lang="en-US" dirty="0" smtClean="0"/>
              <a:t> gallop is heard. Chest examination reveals bilateral </a:t>
            </a:r>
            <a:r>
              <a:rPr lang="en-US" dirty="0" err="1" smtClean="0"/>
              <a:t>rhonchi</a:t>
            </a:r>
            <a:r>
              <a:rPr lang="en-US" dirty="0" smtClean="0"/>
              <a:t>. The patient was diagnosed as acute left sided heart failure. </a:t>
            </a:r>
          </a:p>
          <a:p>
            <a:pPr>
              <a:buNone/>
            </a:pPr>
            <a:r>
              <a:rPr lang="en-US" b="1" dirty="0" smtClean="0"/>
              <a:t> </a:t>
            </a:r>
          </a:p>
          <a:p>
            <a:pPr>
              <a:buNone/>
            </a:pPr>
            <a:r>
              <a:rPr lang="en-US" b="1" dirty="0" smtClean="0"/>
              <a:t>Investigations </a:t>
            </a:r>
          </a:p>
          <a:p>
            <a:pPr>
              <a:buNone/>
            </a:pPr>
            <a:r>
              <a:rPr lang="en-US" b="1" i="1" dirty="0" smtClean="0"/>
              <a:t> </a:t>
            </a:r>
            <a:endParaRPr lang="en-US" dirty="0" smtClean="0"/>
          </a:p>
          <a:p>
            <a:pPr>
              <a:buNone/>
            </a:pPr>
            <a:r>
              <a:rPr lang="en-US" b="1" i="1" u="sng" dirty="0" smtClean="0"/>
              <a:t>Laboratory values:</a:t>
            </a:r>
            <a:endParaRPr lang="en-US" dirty="0" smtClean="0"/>
          </a:p>
          <a:p>
            <a:pPr lvl="0">
              <a:buNone/>
            </a:pPr>
            <a:r>
              <a:rPr lang="en-US" b="1" dirty="0" smtClean="0"/>
              <a:t>Potassium</a:t>
            </a:r>
            <a:r>
              <a:rPr lang="en-US" dirty="0" smtClean="0"/>
              <a:t> 		3.2 m </a:t>
            </a:r>
            <a:r>
              <a:rPr lang="en-US" dirty="0" err="1" smtClean="0"/>
              <a:t>Eq</a:t>
            </a:r>
            <a:r>
              <a:rPr lang="en-US" dirty="0" smtClean="0"/>
              <a:t>/L</a:t>
            </a:r>
          </a:p>
          <a:p>
            <a:pPr lvl="0">
              <a:buNone/>
            </a:pPr>
            <a:r>
              <a:rPr lang="en-US" b="1" dirty="0" smtClean="0"/>
              <a:t>Sodium</a:t>
            </a:r>
            <a:r>
              <a:rPr lang="en-US" dirty="0" smtClean="0"/>
              <a:t> 			132 m </a:t>
            </a:r>
            <a:r>
              <a:rPr lang="en-US" dirty="0" err="1" smtClean="0"/>
              <a:t>Eq</a:t>
            </a:r>
            <a:r>
              <a:rPr lang="en-US" dirty="0" smtClean="0"/>
              <a:t>/L</a:t>
            </a:r>
          </a:p>
          <a:p>
            <a:pPr lvl="0">
              <a:buNone/>
            </a:pPr>
            <a:r>
              <a:rPr lang="en-US" b="1" dirty="0" err="1" smtClean="0"/>
              <a:t>Creatinine</a:t>
            </a:r>
            <a:r>
              <a:rPr lang="en-US" dirty="0" smtClean="0"/>
              <a:t> 		0.8mg /dl</a:t>
            </a:r>
          </a:p>
          <a:p>
            <a:pPr lvl="0">
              <a:buNone/>
            </a:pPr>
            <a:r>
              <a:rPr lang="es-ES" b="1" dirty="0" smtClean="0"/>
              <a:t>PaO</a:t>
            </a:r>
            <a:r>
              <a:rPr lang="es-ES" b="1" baseline="-25000" dirty="0" smtClean="0"/>
              <a:t>2</a:t>
            </a:r>
            <a:r>
              <a:rPr lang="es-ES" b="1" dirty="0" smtClean="0"/>
              <a:t> 60mm Hg, PaCO</a:t>
            </a:r>
            <a:r>
              <a:rPr lang="es-ES" b="1" baseline="-25000" dirty="0" smtClean="0"/>
              <a:t>2</a:t>
            </a:r>
            <a:r>
              <a:rPr lang="es-ES" b="1" dirty="0" smtClean="0"/>
              <a:t> 42mm Hg</a:t>
            </a:r>
            <a:endParaRPr lang="en-US" dirty="0" smtClean="0"/>
          </a:p>
          <a:p>
            <a:pPr>
              <a:buNone/>
            </a:pPr>
            <a:r>
              <a:rPr lang="en-US" b="1" i="1" dirty="0" smtClean="0"/>
              <a:t> </a:t>
            </a:r>
            <a:endParaRPr lang="en-US" dirty="0" smtClean="0"/>
          </a:p>
          <a:p>
            <a:pPr>
              <a:buNone/>
            </a:pPr>
            <a:r>
              <a:rPr lang="en-US" b="1" i="1" u="sng" dirty="0" smtClean="0"/>
              <a:t>Chest X-Ray:</a:t>
            </a:r>
            <a:endParaRPr lang="en-US" dirty="0" smtClean="0"/>
          </a:p>
          <a:p>
            <a:pPr>
              <a:buNone/>
            </a:pPr>
            <a:r>
              <a:rPr lang="en-US" b="1" dirty="0" smtClean="0"/>
              <a:t>Shows bilateral pleural effusions and </a:t>
            </a:r>
            <a:r>
              <a:rPr lang="en-US" b="1" dirty="0" err="1" smtClean="0"/>
              <a:t>cardiomegaly</a:t>
            </a:r>
            <a:r>
              <a:rPr lang="en-US" b="1" dirty="0" smtClean="0"/>
              <a:t>.</a:t>
            </a:r>
          </a:p>
          <a:p>
            <a:pPr>
              <a:buNone/>
            </a:pPr>
            <a:endParaRPr lang="ar-EG"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55000" lnSpcReduction="20000"/>
          </a:bodyPr>
          <a:lstStyle/>
          <a:p>
            <a:pPr>
              <a:buNone/>
            </a:pPr>
            <a:r>
              <a:rPr lang="en-US" b="1" u="sng" dirty="0" smtClean="0"/>
              <a:t>Questions:</a:t>
            </a:r>
            <a:endParaRPr lang="en-US" dirty="0" smtClean="0"/>
          </a:p>
          <a:p>
            <a:pPr lvl="0">
              <a:buNone/>
            </a:pPr>
            <a:r>
              <a:rPr lang="en-US" dirty="0" smtClean="0"/>
              <a:t>What are your objectives for treatment of this patient?                                   </a:t>
            </a:r>
          </a:p>
          <a:p>
            <a:pPr lvl="0">
              <a:buNone/>
            </a:pPr>
            <a:r>
              <a:rPr lang="en-US" dirty="0" smtClean="0"/>
              <a:t>What are the main groups of drugs, which could be used for treatment of hypertension?</a:t>
            </a:r>
          </a:p>
          <a:p>
            <a:pPr lvl="0">
              <a:buNone/>
            </a:pPr>
            <a:r>
              <a:rPr lang="en-US" dirty="0" smtClean="0"/>
              <a:t>Which group/s do you prefer for this patient and why?</a:t>
            </a:r>
          </a:p>
          <a:p>
            <a:pPr lvl="0">
              <a:buNone/>
            </a:pPr>
            <a:r>
              <a:rPr lang="en-US" dirty="0" smtClean="0"/>
              <a:t>What is the diuretic of choice in this patient and what is the rational for its use? </a:t>
            </a:r>
          </a:p>
          <a:p>
            <a:pPr lvl="0">
              <a:buNone/>
            </a:pPr>
            <a:r>
              <a:rPr lang="en-US" dirty="0" smtClean="0"/>
              <a:t>What is the possible cardiovascular side effect of diuretic?                     </a:t>
            </a:r>
          </a:p>
          <a:p>
            <a:pPr lvl="0">
              <a:buNone/>
            </a:pPr>
            <a:r>
              <a:rPr lang="en-US" dirty="0" smtClean="0"/>
              <a:t>How can you correct </a:t>
            </a:r>
            <a:r>
              <a:rPr lang="en-US" dirty="0" err="1" smtClean="0"/>
              <a:t>hypokalaemia</a:t>
            </a:r>
            <a:r>
              <a:rPr lang="en-US" dirty="0" smtClean="0"/>
              <a:t>? </a:t>
            </a:r>
          </a:p>
          <a:p>
            <a:pPr lvl="0">
              <a:buNone/>
            </a:pPr>
            <a:r>
              <a:rPr lang="en-US" dirty="0" smtClean="0"/>
              <a:t>As regard ACEIs, what is the rational for their use in this patient?</a:t>
            </a:r>
          </a:p>
          <a:p>
            <a:pPr lvl="0">
              <a:buNone/>
            </a:pPr>
            <a:r>
              <a:rPr lang="en-US" dirty="0" smtClean="0"/>
              <a:t>What are the precautions during use of these drugs?</a:t>
            </a:r>
          </a:p>
          <a:p>
            <a:pPr lvl="0">
              <a:buNone/>
            </a:pPr>
            <a:r>
              <a:rPr lang="en-US" dirty="0" smtClean="0"/>
              <a:t>What are the absolute contraindications for use of ACEIs.</a:t>
            </a:r>
          </a:p>
          <a:p>
            <a:pPr lvl="0">
              <a:buNone/>
            </a:pPr>
            <a:r>
              <a:rPr lang="en-US" dirty="0" smtClean="0"/>
              <a:t>If this patient taking ACEIs and complains of dry cough what is the possible cause and how can you treat it?</a:t>
            </a:r>
          </a:p>
          <a:p>
            <a:pPr lvl="0">
              <a:buNone/>
            </a:pPr>
            <a:r>
              <a:rPr lang="en-US" dirty="0" smtClean="0"/>
              <a:t>If this patient taking ACEIs and complains of </a:t>
            </a:r>
            <a:r>
              <a:rPr lang="en-US" dirty="0" err="1" smtClean="0"/>
              <a:t>angioedema</a:t>
            </a:r>
            <a:r>
              <a:rPr lang="en-US" dirty="0" smtClean="0"/>
              <a:t> what is the possible mechanism and what is the alternative?</a:t>
            </a:r>
          </a:p>
          <a:p>
            <a:pPr lvl="0">
              <a:buNone/>
            </a:pPr>
            <a:r>
              <a:rPr lang="en-US" dirty="0" smtClean="0"/>
              <a:t>After two weeks of treatment you decided to add digitalis. What are the beneficial effects of digitalis in heart failure?</a:t>
            </a:r>
            <a:endParaRPr lang="en-US" b="1" dirty="0" smtClean="0"/>
          </a:p>
          <a:p>
            <a:pPr lvl="0">
              <a:buNone/>
            </a:pPr>
            <a:r>
              <a:rPr lang="en-US" dirty="0" smtClean="0"/>
              <a:t>Which digitalis glycoside preparation should this patient receive?</a:t>
            </a:r>
          </a:p>
          <a:p>
            <a:pPr lvl="0">
              <a:buNone/>
            </a:pPr>
            <a:r>
              <a:rPr lang="en-US" dirty="0" smtClean="0"/>
              <a:t>How should digitalis therapy be evaluated? </a:t>
            </a:r>
            <a:endParaRPr lang="en-US" b="1" dirty="0" smtClean="0"/>
          </a:p>
          <a:p>
            <a:pPr lvl="0">
              <a:buNone/>
            </a:pPr>
            <a:r>
              <a:rPr lang="en-US" dirty="0" smtClean="0"/>
              <a:t>What are the signs and symptoms consistent with digitalis toxicity?</a:t>
            </a:r>
            <a:endParaRPr lang="en-US" b="1" dirty="0" smtClean="0"/>
          </a:p>
          <a:p>
            <a:pPr lvl="0">
              <a:buNone/>
            </a:pPr>
            <a:r>
              <a:rPr lang="en-US" dirty="0" smtClean="0"/>
              <a:t>How digitalis toxicity is treated?</a:t>
            </a:r>
            <a:endParaRPr lang="en-US" b="1" dirty="0" smtClean="0"/>
          </a:p>
          <a:p>
            <a:endParaRPr lang="ar-E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0012"/>
          <p:cNvPicPr>
            <a:picLocks noGrp="1" noChangeAspect="1" noChangeArrowheads="1" noCrop="1"/>
          </p:cNvPicPr>
          <p:nvPr>
            <p:ph idx="1"/>
          </p:nvPr>
        </p:nvPicPr>
        <p:blipFill>
          <a:blip r:embed="rId2"/>
          <a:srcRect/>
          <a:stretch>
            <a:fillRect/>
          </a:stretch>
        </p:blipFill>
        <p:spPr>
          <a:xfrm>
            <a:off x="1524000" y="1447800"/>
            <a:ext cx="5029200" cy="37338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rtl="1">
              <a:buNone/>
            </a:pPr>
            <a:r>
              <a:rPr lang="en-US" b="1" dirty="0" smtClean="0"/>
              <a:t> </a:t>
            </a:r>
            <a:endParaRPr lang="en-US" dirty="0" smtClean="0"/>
          </a:p>
          <a:p>
            <a:pPr lvl="0">
              <a:buNone/>
            </a:pPr>
            <a:r>
              <a:rPr lang="en-US" b="1" u="sng" dirty="0" smtClean="0"/>
              <a:t>2-According </a:t>
            </a:r>
            <a:r>
              <a:rPr lang="en-US" b="1" u="sng" dirty="0" smtClean="0"/>
              <a:t>to anatomy:</a:t>
            </a:r>
            <a:endParaRPr lang="en-US" dirty="0" smtClean="0"/>
          </a:p>
          <a:p>
            <a:pPr rtl="1">
              <a:buNone/>
            </a:pPr>
            <a:r>
              <a:rPr lang="en-US" dirty="0" smtClean="0"/>
              <a:t> </a:t>
            </a:r>
          </a:p>
          <a:p>
            <a:pPr lvl="0">
              <a:buNone/>
            </a:pPr>
            <a:r>
              <a:rPr lang="en-US" b="1" u="sng" dirty="0" smtClean="0"/>
              <a:t>Left-sided heart failure:</a:t>
            </a:r>
            <a:endParaRPr lang="en-US" dirty="0" smtClean="0"/>
          </a:p>
          <a:p>
            <a:pPr rtl="1">
              <a:buNone/>
            </a:pPr>
            <a:r>
              <a:rPr lang="en-US" b="1" dirty="0" smtClean="0"/>
              <a:t> </a:t>
            </a:r>
            <a:endParaRPr lang="en-US" dirty="0" smtClean="0"/>
          </a:p>
          <a:p>
            <a:pPr lvl="0">
              <a:buNone/>
            </a:pPr>
            <a:r>
              <a:rPr lang="en-US" dirty="0" smtClean="0"/>
              <a:t>The problem is in the left side (usually due to systemic hypertension or aortic valve disease).</a:t>
            </a:r>
          </a:p>
          <a:p>
            <a:pPr lvl="0">
              <a:buNone/>
            </a:pPr>
            <a:r>
              <a:rPr lang="en-US" dirty="0" smtClean="0"/>
              <a:t>The cardinal manifestations are those of </a:t>
            </a:r>
            <a:r>
              <a:rPr lang="en-US" b="1" u="dash" dirty="0" smtClean="0"/>
              <a:t>pulmonary congestion</a:t>
            </a:r>
            <a:r>
              <a:rPr lang="en-US" b="1" dirty="0" smtClean="0"/>
              <a:t> e.g. </a:t>
            </a:r>
            <a:r>
              <a:rPr lang="en-US" dirty="0" err="1" smtClean="0"/>
              <a:t>tachypnea</a:t>
            </a:r>
            <a:r>
              <a:rPr lang="en-US" dirty="0" smtClean="0"/>
              <a:t>, </a:t>
            </a:r>
            <a:r>
              <a:rPr lang="en-US" dirty="0" err="1" smtClean="0"/>
              <a:t>dyspnea</a:t>
            </a:r>
            <a:r>
              <a:rPr lang="en-US" dirty="0" smtClean="0"/>
              <a:t> </a:t>
            </a:r>
            <a:r>
              <a:rPr lang="en-US" i="1" dirty="0" smtClean="0"/>
              <a:t>(difficulty in breathing)</a:t>
            </a:r>
            <a:r>
              <a:rPr lang="en-US" dirty="0" smtClean="0"/>
              <a:t>, </a:t>
            </a:r>
            <a:r>
              <a:rPr lang="en-US" dirty="0" err="1" smtClean="0"/>
              <a:t>orthopnea</a:t>
            </a:r>
            <a:r>
              <a:rPr lang="en-US" dirty="0" smtClean="0"/>
              <a:t> </a:t>
            </a:r>
            <a:r>
              <a:rPr lang="en-US" i="1" dirty="0" smtClean="0"/>
              <a:t>(</a:t>
            </a:r>
            <a:r>
              <a:rPr lang="en-US" i="1" dirty="0" err="1" smtClean="0"/>
              <a:t>dyspnea</a:t>
            </a:r>
            <a:r>
              <a:rPr lang="en-US" i="1" dirty="0" smtClean="0"/>
              <a:t> on lying back)</a:t>
            </a:r>
            <a:r>
              <a:rPr lang="en-US" dirty="0" smtClean="0"/>
              <a:t>, paroxysmal nocturnal </a:t>
            </a:r>
            <a:r>
              <a:rPr lang="en-US" dirty="0" err="1" smtClean="0"/>
              <a:t>dyspnea</a:t>
            </a:r>
            <a:r>
              <a:rPr lang="en-US" dirty="0" smtClean="0"/>
              <a:t>, and cough with expectorations.</a:t>
            </a:r>
          </a:p>
          <a:p>
            <a:pPr lvl="0">
              <a:buNone/>
            </a:pPr>
            <a:r>
              <a:rPr lang="en-US" b="1" dirty="0" smtClean="0"/>
              <a:t>Signs: </a:t>
            </a:r>
            <a:r>
              <a:rPr lang="en-US" dirty="0" smtClean="0"/>
              <a:t>left ventricular hypertrophy, bilateral basal lung </a:t>
            </a:r>
            <a:r>
              <a:rPr lang="en-US" dirty="0" err="1" smtClean="0"/>
              <a:t>crepitations</a:t>
            </a:r>
            <a:r>
              <a:rPr lang="en-US" dirty="0" smtClean="0"/>
              <a:t>, and gallop (3</a:t>
            </a:r>
            <a:r>
              <a:rPr lang="en-US" baseline="30000" dirty="0" smtClean="0"/>
              <a:t>rd</a:t>
            </a:r>
            <a:r>
              <a:rPr lang="en-US" dirty="0" smtClean="0"/>
              <a:t> heart sound).</a:t>
            </a:r>
          </a:p>
          <a:p>
            <a:endParaRPr lang="ar-E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noAutofit/>
          </a:bodyPr>
          <a:lstStyle/>
          <a:p>
            <a:pPr lvl="0">
              <a:buNone/>
            </a:pPr>
            <a:r>
              <a:rPr lang="en-US" sz="2400" b="1" u="sng" dirty="0" smtClean="0"/>
              <a:t>Right-sided heart failure:</a:t>
            </a:r>
            <a:endParaRPr lang="en-US" sz="2400" dirty="0" smtClean="0"/>
          </a:p>
          <a:p>
            <a:pPr lvl="0">
              <a:buNone/>
            </a:pPr>
            <a:r>
              <a:rPr lang="en-US" sz="2400" dirty="0" smtClean="0"/>
              <a:t>The problem is in the right side (usually due to pulmonary hypertension or lung disease). </a:t>
            </a:r>
          </a:p>
          <a:p>
            <a:pPr lvl="0">
              <a:buNone/>
            </a:pPr>
            <a:r>
              <a:rPr lang="en-US" sz="2400" dirty="0" smtClean="0"/>
              <a:t>The cardinal manifestations are those of </a:t>
            </a:r>
            <a:r>
              <a:rPr lang="en-US" sz="2400" b="1" u="dash" dirty="0" smtClean="0"/>
              <a:t>systemic congestion</a:t>
            </a:r>
            <a:r>
              <a:rPr lang="en-US" sz="2400" b="1" dirty="0" smtClean="0"/>
              <a:t> e.g. </a:t>
            </a:r>
            <a:r>
              <a:rPr lang="en-US" sz="2400" dirty="0" smtClean="0"/>
              <a:t>congested neck veins, congested liver, bilateral leg edema, right ventricular hypertrophy, etc</a:t>
            </a:r>
            <a:r>
              <a:rPr lang="en-US" sz="2400" dirty="0" smtClean="0"/>
              <a:t>.</a:t>
            </a:r>
          </a:p>
          <a:p>
            <a:pPr lvl="0">
              <a:buNone/>
            </a:pPr>
            <a:endParaRPr lang="en-US" sz="2400" dirty="0"/>
          </a:p>
          <a:p>
            <a:pPr lvl="0">
              <a:buNone/>
            </a:pPr>
            <a:endParaRPr lang="en-US" sz="2400" dirty="0" smtClean="0"/>
          </a:p>
          <a:p>
            <a:pPr lvl="0">
              <a:buNone/>
            </a:pPr>
            <a:r>
              <a:rPr lang="en-US" sz="2400" b="1" u="sng" dirty="0" smtClean="0"/>
              <a:t>Total heart failure (congestive heart failure “CHF”):</a:t>
            </a:r>
            <a:endParaRPr lang="en-US" sz="2400" dirty="0" smtClean="0"/>
          </a:p>
          <a:p>
            <a:pPr lvl="0">
              <a:buNone/>
            </a:pPr>
            <a:r>
              <a:rPr lang="en-US" sz="2400" dirty="0" smtClean="0"/>
              <a:t>Combination between the two.</a:t>
            </a:r>
          </a:p>
          <a:p>
            <a:pPr lvl="0">
              <a:buNone/>
            </a:pPr>
            <a:endParaRPr lang="en-US" sz="2400" dirty="0" smtClean="0"/>
          </a:p>
          <a:p>
            <a:pPr rtl="1">
              <a:buNone/>
            </a:pPr>
            <a:r>
              <a:rPr lang="en-US" sz="2400" b="1" dirty="0" smtClean="0"/>
              <a:t> </a:t>
            </a:r>
            <a:endParaRPr lang="en-US" sz="2400" dirty="0" smtClean="0"/>
          </a:p>
          <a:p>
            <a:endParaRPr lang="ar-EG"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33400"/>
          <a:ext cx="8229600" cy="5266975"/>
        </p:xfrm>
        <a:graphic>
          <a:graphicData uri="http://schemas.openxmlformats.org/drawingml/2006/table">
            <a:tbl>
              <a:tblPr rtl="1" firstRow="1" bandRow="1">
                <a:tableStyleId>{5C22544A-7EE6-4342-B048-85BDC9FD1C3A}</a:tableStyleId>
              </a:tblPr>
              <a:tblGrid>
                <a:gridCol w="3112826"/>
                <a:gridCol w="3071884"/>
                <a:gridCol w="2044890"/>
              </a:tblGrid>
              <a:tr h="642221">
                <a:tc>
                  <a:txBody>
                    <a:bodyPr/>
                    <a:lstStyle/>
                    <a:p>
                      <a:pPr rtl="1"/>
                      <a:r>
                        <a:rPr lang="en-US" sz="1800" b="1" kern="1200" dirty="0" smtClean="0">
                          <a:solidFill>
                            <a:schemeClr val="lt1"/>
                          </a:solidFill>
                          <a:latin typeface="+mn-lt"/>
                          <a:ea typeface="+mn-ea"/>
                          <a:cs typeface="+mn-cs"/>
                        </a:rPr>
                        <a:t>Right Ventricular failure </a:t>
                      </a:r>
                      <a:endParaRPr lang="ar-EG" dirty="0"/>
                    </a:p>
                  </a:txBody>
                  <a:tcPr/>
                </a:tc>
                <a:tc>
                  <a:txBody>
                    <a:bodyPr/>
                    <a:lstStyle/>
                    <a:p>
                      <a:pPr rtl="1"/>
                      <a:r>
                        <a:rPr lang="en-US" sz="1800" b="1" kern="1200" dirty="0" smtClean="0">
                          <a:solidFill>
                            <a:schemeClr val="lt1"/>
                          </a:solidFill>
                          <a:latin typeface="+mn-lt"/>
                          <a:ea typeface="+mn-ea"/>
                          <a:cs typeface="+mn-cs"/>
                        </a:rPr>
                        <a:t>Left Ventricular failure </a:t>
                      </a:r>
                      <a:endParaRPr lang="ar-EG" dirty="0"/>
                    </a:p>
                  </a:txBody>
                  <a:tcPr/>
                </a:tc>
                <a:tc>
                  <a:txBody>
                    <a:bodyPr/>
                    <a:lstStyle/>
                    <a:p>
                      <a:pPr rtl="1"/>
                      <a:endParaRPr lang="ar-EG"/>
                    </a:p>
                  </a:txBody>
                  <a:tcPr/>
                </a:tc>
              </a:tr>
              <a:tr h="1872379">
                <a:tc>
                  <a:txBody>
                    <a:bodyPr/>
                    <a:lstStyle/>
                    <a:p>
                      <a:pPr rtl="0"/>
                      <a:r>
                        <a:rPr lang="en-US" sz="1800" kern="1200" dirty="0" smtClean="0">
                          <a:solidFill>
                            <a:schemeClr val="dk1"/>
                          </a:solidFill>
                          <a:latin typeface="+mn-lt"/>
                          <a:ea typeface="+mn-ea"/>
                          <a:cs typeface="+mn-cs"/>
                        </a:rPr>
                        <a:t>-Peripheral edema</a:t>
                      </a:r>
                    </a:p>
                    <a:p>
                      <a:pPr rtl="0"/>
                      <a:r>
                        <a:rPr lang="en-US" sz="1800" kern="1200" dirty="0" smtClean="0">
                          <a:solidFill>
                            <a:schemeClr val="dk1"/>
                          </a:solidFill>
                          <a:latin typeface="+mn-lt"/>
                          <a:ea typeface="+mn-ea"/>
                          <a:cs typeface="+mn-cs"/>
                        </a:rPr>
                        <a:t>-Weakness, fatigue</a:t>
                      </a:r>
                    </a:p>
                    <a:p>
                      <a:pPr rtl="1"/>
                      <a:endParaRPr lang="ar-EG" dirty="0"/>
                    </a:p>
                  </a:txBody>
                  <a:tcPr/>
                </a:tc>
                <a:tc>
                  <a:txBody>
                    <a:bodyPr/>
                    <a:lstStyle/>
                    <a:p>
                      <a:pPr rtl="0"/>
                      <a:r>
                        <a:rPr lang="en-US" sz="1800" kern="1200" dirty="0" smtClean="0">
                          <a:solidFill>
                            <a:schemeClr val="dk1"/>
                          </a:solidFill>
                          <a:latin typeface="+mn-lt"/>
                          <a:ea typeface="+mn-ea"/>
                          <a:cs typeface="+mn-cs"/>
                        </a:rPr>
                        <a:t>-Shortness of breath </a:t>
                      </a:r>
                    </a:p>
                    <a:p>
                      <a:pPr rtl="0"/>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Dyspnea</a:t>
                      </a:r>
                      <a:r>
                        <a:rPr lang="en-US" sz="1800" kern="1200" dirty="0" smtClean="0">
                          <a:solidFill>
                            <a:schemeClr val="dk1"/>
                          </a:solidFill>
                          <a:latin typeface="+mn-lt"/>
                          <a:ea typeface="+mn-ea"/>
                          <a:cs typeface="+mn-cs"/>
                        </a:rPr>
                        <a:t> on exertion </a:t>
                      </a:r>
                    </a:p>
                    <a:p>
                      <a:pPr rtl="0"/>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Orthopnea</a:t>
                      </a:r>
                      <a:r>
                        <a:rPr lang="en-US" sz="1800" kern="1200" dirty="0" smtClean="0">
                          <a:solidFill>
                            <a:schemeClr val="dk1"/>
                          </a:solidFill>
                          <a:latin typeface="+mn-lt"/>
                          <a:ea typeface="+mn-ea"/>
                          <a:cs typeface="+mn-cs"/>
                        </a:rPr>
                        <a:t> </a:t>
                      </a:r>
                    </a:p>
                    <a:p>
                      <a:r>
                        <a:rPr lang="en-US" sz="1800" kern="1200" dirty="0" smtClean="0">
                          <a:solidFill>
                            <a:schemeClr val="dk1"/>
                          </a:solidFill>
                          <a:latin typeface="+mn-lt"/>
                          <a:ea typeface="+mn-ea"/>
                          <a:cs typeface="+mn-cs"/>
                        </a:rPr>
                        <a:t>-Paroxysmal nocturnal </a:t>
                      </a:r>
                    </a:p>
                    <a:p>
                      <a:r>
                        <a:rPr lang="en-US" sz="1800" kern="1200" dirty="0" err="1" smtClean="0">
                          <a:solidFill>
                            <a:schemeClr val="dk1"/>
                          </a:solidFill>
                          <a:latin typeface="+mn-lt"/>
                          <a:ea typeface="+mn-ea"/>
                          <a:cs typeface="+mn-cs"/>
                        </a:rPr>
                        <a:t>Dyspnea</a:t>
                      </a:r>
                      <a:r>
                        <a:rPr lang="en-US" sz="1800" kern="1200" dirty="0" smtClean="0">
                          <a:solidFill>
                            <a:schemeClr val="dk1"/>
                          </a:solidFill>
                          <a:latin typeface="+mn-lt"/>
                          <a:ea typeface="+mn-ea"/>
                          <a:cs typeface="+mn-cs"/>
                        </a:rPr>
                        <a:t> </a:t>
                      </a:r>
                    </a:p>
                    <a:p>
                      <a:r>
                        <a:rPr lang="en-US" sz="1800" kern="1200" dirty="0" smtClean="0">
                          <a:solidFill>
                            <a:schemeClr val="dk1"/>
                          </a:solidFill>
                          <a:latin typeface="+mn-lt"/>
                          <a:ea typeface="+mn-ea"/>
                          <a:cs typeface="+mn-cs"/>
                        </a:rPr>
                        <a:t>-Weakness, fatigue</a:t>
                      </a:r>
                      <a:endParaRPr lang="ar-EG" dirty="0"/>
                    </a:p>
                  </a:txBody>
                  <a:tcPr/>
                </a:tc>
                <a:tc>
                  <a:txBody>
                    <a:bodyPr/>
                    <a:lstStyle/>
                    <a:p>
                      <a:pPr rtl="0"/>
                      <a:r>
                        <a:rPr lang="en-US" sz="1800" kern="1200" dirty="0" smtClean="0">
                          <a:solidFill>
                            <a:schemeClr val="dk1"/>
                          </a:solidFill>
                          <a:latin typeface="+mn-lt"/>
                          <a:ea typeface="+mn-ea"/>
                          <a:cs typeface="+mn-cs"/>
                        </a:rPr>
                        <a:t>Symptoms</a:t>
                      </a:r>
                    </a:p>
                    <a:p>
                      <a:r>
                        <a:rPr lang="en-US" sz="1800" kern="1200" dirty="0" smtClean="0">
                          <a:solidFill>
                            <a:schemeClr val="dk1"/>
                          </a:solidFill>
                          <a:latin typeface="+mn-lt"/>
                          <a:ea typeface="+mn-ea"/>
                          <a:cs typeface="+mn-cs"/>
                        </a:rPr>
                        <a:t>(Subjective)</a:t>
                      </a:r>
                      <a:endParaRPr lang="ar-EG" dirty="0"/>
                    </a:p>
                  </a:txBody>
                  <a:tcPr/>
                </a:tc>
              </a:tr>
              <a:tr h="2752375">
                <a:tc>
                  <a:txBody>
                    <a:bodyPr/>
                    <a:lstStyle/>
                    <a:p>
                      <a:pPr algn="justLow" rtl="0">
                        <a:lnSpc>
                          <a:spcPts val="1800"/>
                        </a:lnSpc>
                        <a:spcAft>
                          <a:spcPts val="0"/>
                        </a:spcAft>
                      </a:pPr>
                      <a:r>
                        <a:rPr lang="en-US" sz="1300" dirty="0" smtClean="0">
                          <a:latin typeface="Times New Roman"/>
                          <a:ea typeface="Times New Roman"/>
                          <a:cs typeface="Traditional Arabic"/>
                        </a:rPr>
                        <a:t>-</a:t>
                      </a:r>
                      <a:r>
                        <a:rPr lang="en-US" sz="1800" kern="1200" dirty="0" smtClean="0">
                          <a:solidFill>
                            <a:schemeClr val="dk1"/>
                          </a:solidFill>
                          <a:latin typeface="+mn-lt"/>
                          <a:ea typeface="+mn-ea"/>
                          <a:cs typeface="+mn-cs"/>
                        </a:rPr>
                        <a:t>Right ventricular hypertrophy (RVH)</a:t>
                      </a:r>
                    </a:p>
                    <a:p>
                      <a:pPr algn="justLow" rtl="0">
                        <a:lnSpc>
                          <a:spcPts val="1800"/>
                        </a:lnSpc>
                        <a:spcAft>
                          <a:spcPts val="0"/>
                        </a:spcAft>
                      </a:pPr>
                      <a:r>
                        <a:rPr lang="en-US" sz="1800" kern="1200" dirty="0" smtClean="0">
                          <a:solidFill>
                            <a:schemeClr val="dk1"/>
                          </a:solidFill>
                          <a:latin typeface="+mn-lt"/>
                          <a:ea typeface="+mn-ea"/>
                          <a:cs typeface="+mn-cs"/>
                        </a:rPr>
                        <a:t>-Weight gain (fluid retention)</a:t>
                      </a:r>
                    </a:p>
                    <a:p>
                      <a:pPr algn="justLow" rtl="0">
                        <a:lnSpc>
                          <a:spcPts val="1800"/>
                        </a:lnSpc>
                        <a:spcAft>
                          <a:spcPts val="0"/>
                        </a:spcAft>
                      </a:pPr>
                      <a:r>
                        <a:rPr lang="en-US" sz="1800" kern="1200" dirty="0" smtClean="0">
                          <a:solidFill>
                            <a:schemeClr val="dk1"/>
                          </a:solidFill>
                          <a:latin typeface="+mn-lt"/>
                          <a:ea typeface="+mn-ea"/>
                          <a:cs typeface="+mn-cs"/>
                        </a:rPr>
                        <a:t>-Neck vein distension</a:t>
                      </a:r>
                    </a:p>
                    <a:p>
                      <a:pPr algn="justLow" rtl="0">
                        <a:lnSpc>
                          <a:spcPts val="1800"/>
                        </a:lnSpc>
                        <a:spcAft>
                          <a:spcPts val="0"/>
                        </a:spcAft>
                      </a:pPr>
                      <a:r>
                        <a:rPr lang="en-US" sz="1800" kern="1200" dirty="0" smtClean="0">
                          <a:solidFill>
                            <a:schemeClr val="dk1"/>
                          </a:solidFill>
                          <a:latin typeface="+mn-lt"/>
                          <a:ea typeface="+mn-ea"/>
                          <a:cs typeface="+mn-cs"/>
                        </a:rPr>
                        <a:t>- Tachycardia </a:t>
                      </a:r>
                    </a:p>
                    <a:p>
                      <a:pPr algn="justLow" rtl="0">
                        <a:lnSpc>
                          <a:spcPts val="1800"/>
                        </a:lnSpc>
                        <a:spcAft>
                          <a:spcPts val="0"/>
                        </a:spcAft>
                      </a:pPr>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Hepatomegaly</a:t>
                      </a:r>
                      <a:endParaRPr lang="en-US" sz="1800" kern="1200" dirty="0" smtClean="0">
                        <a:solidFill>
                          <a:schemeClr val="dk1"/>
                        </a:solidFill>
                        <a:latin typeface="+mn-lt"/>
                        <a:ea typeface="+mn-ea"/>
                        <a:cs typeface="+mn-cs"/>
                      </a:endParaRPr>
                    </a:p>
                    <a:p>
                      <a:pPr algn="justLow" rtl="0">
                        <a:lnSpc>
                          <a:spcPts val="1800"/>
                        </a:lnSpc>
                        <a:spcAft>
                          <a:spcPts val="0"/>
                        </a:spcAft>
                      </a:pPr>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Hepatojugular</a:t>
                      </a:r>
                      <a:r>
                        <a:rPr lang="en-US" sz="1800" kern="1200" dirty="0" smtClean="0">
                          <a:solidFill>
                            <a:schemeClr val="dk1"/>
                          </a:solidFill>
                          <a:latin typeface="+mn-lt"/>
                          <a:ea typeface="+mn-ea"/>
                          <a:cs typeface="+mn-cs"/>
                        </a:rPr>
                        <a:t> reflux </a:t>
                      </a:r>
                    </a:p>
                    <a:p>
                      <a:pPr algn="justLow" rtl="0">
                        <a:lnSpc>
                          <a:spcPts val="1800"/>
                        </a:lnSpc>
                        <a:spcAft>
                          <a:spcPts val="0"/>
                        </a:spcAft>
                      </a:pPr>
                      <a:r>
                        <a:rPr lang="en-US" sz="1800" kern="1200" dirty="0" smtClean="0">
                          <a:solidFill>
                            <a:schemeClr val="dk1"/>
                          </a:solidFill>
                          <a:latin typeface="+mn-lt"/>
                          <a:ea typeface="+mn-ea"/>
                          <a:cs typeface="+mn-cs"/>
                        </a:rPr>
                        <a:t>(applying pressure to the liver may cause further distension of the neck veins if hepatic venous congestion is present)</a:t>
                      </a:r>
                    </a:p>
                  </a:txBody>
                  <a:tcPr marL="68580" marR="68580" marT="0" marB="0"/>
                </a:tc>
                <a:tc>
                  <a:txBody>
                    <a:bodyPr/>
                    <a:lstStyle/>
                    <a:p>
                      <a:r>
                        <a:rPr lang="en-US" sz="1800" kern="1200" dirty="0" smtClean="0">
                          <a:solidFill>
                            <a:schemeClr val="dk1"/>
                          </a:solidFill>
                          <a:latin typeface="+mn-lt"/>
                          <a:ea typeface="+mn-ea"/>
                          <a:cs typeface="+mn-cs"/>
                        </a:rPr>
                        <a:t>-Left ventricular hypertrophy (LVH)</a:t>
                      </a:r>
                    </a:p>
                    <a:p>
                      <a:pPr rtl="0"/>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Rales</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crepitation</a:t>
                      </a:r>
                      <a:r>
                        <a:rPr lang="en-US" sz="1800" kern="1200" dirty="0" smtClean="0">
                          <a:solidFill>
                            <a:schemeClr val="dk1"/>
                          </a:solidFill>
                          <a:latin typeface="+mn-lt"/>
                          <a:ea typeface="+mn-ea"/>
                          <a:cs typeface="+mn-cs"/>
                        </a:rPr>
                        <a:t> &amp; </a:t>
                      </a:r>
                      <a:r>
                        <a:rPr lang="en-US" sz="1800" kern="1200" dirty="0" err="1" smtClean="0">
                          <a:solidFill>
                            <a:schemeClr val="dk1"/>
                          </a:solidFill>
                          <a:latin typeface="+mn-lt"/>
                          <a:ea typeface="+mn-ea"/>
                          <a:cs typeface="+mn-cs"/>
                        </a:rPr>
                        <a:t>ronchi</a:t>
                      </a:r>
                      <a:r>
                        <a:rPr lang="en-US" sz="1800" kern="1200" dirty="0" smtClean="0">
                          <a:solidFill>
                            <a:schemeClr val="dk1"/>
                          </a:solidFill>
                          <a:latin typeface="+mn-lt"/>
                          <a:ea typeface="+mn-ea"/>
                          <a:cs typeface="+mn-cs"/>
                        </a:rPr>
                        <a:t>),  S</a:t>
                      </a:r>
                      <a:r>
                        <a:rPr lang="en-US" sz="1800" kern="1200" baseline="-25000" dirty="0" smtClean="0">
                          <a:solidFill>
                            <a:schemeClr val="dk1"/>
                          </a:solidFill>
                          <a:latin typeface="+mn-lt"/>
                          <a:ea typeface="+mn-ea"/>
                          <a:cs typeface="+mn-cs"/>
                        </a:rPr>
                        <a:t>3</a:t>
                      </a:r>
                      <a:r>
                        <a:rPr lang="en-US" sz="1800" kern="1200" dirty="0" smtClean="0">
                          <a:solidFill>
                            <a:schemeClr val="dk1"/>
                          </a:solidFill>
                          <a:latin typeface="+mn-lt"/>
                          <a:ea typeface="+mn-ea"/>
                          <a:cs typeface="+mn-cs"/>
                        </a:rPr>
                        <a:t> gallop rhythm</a:t>
                      </a:r>
                    </a:p>
                    <a:p>
                      <a:pPr rtl="0"/>
                      <a:r>
                        <a:rPr lang="en-US" sz="1800" kern="1200" dirty="0" smtClean="0">
                          <a:solidFill>
                            <a:schemeClr val="dk1"/>
                          </a:solidFill>
                          <a:latin typeface="+mn-lt"/>
                          <a:ea typeface="+mn-ea"/>
                          <a:cs typeface="+mn-cs"/>
                        </a:rPr>
                        <a:t>-Reflex tachycardia</a:t>
                      </a:r>
                    </a:p>
                    <a:p>
                      <a:pPr rtl="1"/>
                      <a:endParaRPr lang="ar-EG" dirty="0"/>
                    </a:p>
                  </a:txBody>
                  <a:tcPr/>
                </a:tc>
                <a:tc>
                  <a:txBody>
                    <a:bodyPr/>
                    <a:lstStyle/>
                    <a:p>
                      <a:pPr rtl="0"/>
                      <a:r>
                        <a:rPr lang="en-US" sz="1800" kern="1200" dirty="0" smtClean="0">
                          <a:solidFill>
                            <a:schemeClr val="dk1"/>
                          </a:solidFill>
                          <a:latin typeface="+mn-lt"/>
                          <a:ea typeface="+mn-ea"/>
                          <a:cs typeface="+mn-cs"/>
                        </a:rPr>
                        <a:t>Signs</a:t>
                      </a:r>
                    </a:p>
                    <a:p>
                      <a:r>
                        <a:rPr lang="en-US" sz="1800" kern="1200" dirty="0" smtClean="0">
                          <a:solidFill>
                            <a:schemeClr val="dk1"/>
                          </a:solidFill>
                          <a:latin typeface="+mn-lt"/>
                          <a:ea typeface="+mn-ea"/>
                          <a:cs typeface="+mn-cs"/>
                        </a:rPr>
                        <a:t>(Objective)</a:t>
                      </a:r>
                      <a:endParaRPr lang="ar-EG"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28600" y="152400"/>
          <a:ext cx="8686800" cy="6477000"/>
        </p:xfrm>
        <a:graphic>
          <a:graphicData uri="http://schemas.openxmlformats.org/drawingml/2006/table">
            <a:tbl>
              <a:tblPr firstRow="1" bandRow="1">
                <a:tableStyleId>{5C22544A-7EE6-4342-B048-85BDC9FD1C3A}</a:tableStyleId>
              </a:tblPr>
              <a:tblGrid>
                <a:gridCol w="2895600"/>
                <a:gridCol w="215854"/>
                <a:gridCol w="5575346"/>
              </a:tblGrid>
              <a:tr h="743477">
                <a:tc>
                  <a:txBody>
                    <a:bodyPr/>
                    <a:lstStyle/>
                    <a:p>
                      <a:pPr algn="ctr"/>
                      <a:r>
                        <a:rPr lang="en-US" sz="3200" dirty="0" smtClean="0">
                          <a:solidFill>
                            <a:srgbClr val="660033"/>
                          </a:solidFill>
                          <a:latin typeface="Georgia" pitchFamily="18" charset="0"/>
                        </a:rPr>
                        <a:t>STAGE</a:t>
                      </a:r>
                      <a:endParaRPr lang="en-US" sz="3200" dirty="0">
                        <a:solidFill>
                          <a:srgbClr val="660033"/>
                        </a:solidFill>
                        <a:latin typeface="Georgia" pitchFamily="18" charset="0"/>
                      </a:endParaRPr>
                    </a:p>
                  </a:txBody>
                  <a:tcPr/>
                </a:tc>
                <a:tc>
                  <a:txBody>
                    <a:bodyPr/>
                    <a:lstStyle/>
                    <a:p>
                      <a:pPr algn="ctr"/>
                      <a:endParaRPr lang="en-US" sz="3200" dirty="0">
                        <a:solidFill>
                          <a:srgbClr val="660033"/>
                        </a:solidFill>
                        <a:latin typeface="Georgia" pitchFamily="18" charset="0"/>
                      </a:endParaRPr>
                    </a:p>
                  </a:txBody>
                  <a:tcPr/>
                </a:tc>
                <a:tc>
                  <a:txBody>
                    <a:bodyPr/>
                    <a:lstStyle/>
                    <a:p>
                      <a:pPr algn="ctr"/>
                      <a:r>
                        <a:rPr lang="en-US" sz="3200" dirty="0" smtClean="0">
                          <a:solidFill>
                            <a:srgbClr val="660033"/>
                          </a:solidFill>
                          <a:latin typeface="Georgia" pitchFamily="18" charset="0"/>
                        </a:rPr>
                        <a:t>DISABILITY</a:t>
                      </a:r>
                      <a:endParaRPr lang="en-US" sz="3200" dirty="0">
                        <a:solidFill>
                          <a:srgbClr val="660033"/>
                        </a:solidFill>
                        <a:latin typeface="Georgia" pitchFamily="18" charset="0"/>
                      </a:endParaRPr>
                    </a:p>
                  </a:txBody>
                  <a:tcPr/>
                </a:tc>
              </a:tr>
              <a:tr h="1144229">
                <a:tc>
                  <a:txBody>
                    <a:bodyPr/>
                    <a:lstStyle/>
                    <a:p>
                      <a:pPr algn="l"/>
                      <a:r>
                        <a:rPr lang="en-US" sz="2800" dirty="0" smtClean="0">
                          <a:latin typeface="Georgia" pitchFamily="18" charset="0"/>
                        </a:rPr>
                        <a:t>CLASS 1 </a:t>
                      </a:r>
                    </a:p>
                    <a:p>
                      <a:pPr algn="l"/>
                      <a:r>
                        <a:rPr lang="en-US" sz="2800" dirty="0" smtClean="0">
                          <a:latin typeface="Georgia" pitchFamily="18" charset="0"/>
                        </a:rPr>
                        <a:t>MILD</a:t>
                      </a:r>
                      <a:endParaRPr lang="en-US" sz="2800" dirty="0">
                        <a:latin typeface="Georgia" pitchFamily="18" charset="0"/>
                      </a:endParaRPr>
                    </a:p>
                  </a:txBody>
                  <a:tcPr/>
                </a:tc>
                <a:tc>
                  <a:txBody>
                    <a:bodyPr/>
                    <a:lstStyle/>
                    <a:p>
                      <a:endParaRPr lang="en-US" dirty="0">
                        <a:latin typeface="Georgia" pitchFamily="18" charset="0"/>
                      </a:endParaRPr>
                    </a:p>
                  </a:txBody>
                  <a:tcPr/>
                </a:tc>
                <a:tc>
                  <a:txBody>
                    <a:bodyPr/>
                    <a:lstStyle/>
                    <a:p>
                      <a:pPr fontAlgn="t"/>
                      <a:r>
                        <a:rPr lang="en-US" sz="2400" kern="1200" dirty="0" smtClean="0">
                          <a:solidFill>
                            <a:schemeClr val="dk1"/>
                          </a:solidFill>
                          <a:latin typeface="Georgia" pitchFamily="18" charset="0"/>
                          <a:ea typeface="+mn-ea"/>
                          <a:cs typeface="+mn-cs"/>
                        </a:rPr>
                        <a:t>No symptoms Can perform ordinary activities without any limitations</a:t>
                      </a:r>
                      <a:endParaRPr lang="en-US" dirty="0">
                        <a:latin typeface="Georgia" pitchFamily="18" charset="0"/>
                      </a:endParaRPr>
                    </a:p>
                  </a:txBody>
                  <a:tcPr/>
                </a:tc>
              </a:tr>
              <a:tr h="1415780">
                <a:tc>
                  <a:txBody>
                    <a:bodyPr/>
                    <a:lstStyle/>
                    <a:p>
                      <a:pPr algn="l"/>
                      <a:r>
                        <a:rPr lang="en-US" sz="2800" dirty="0" smtClean="0">
                          <a:latin typeface="Georgia" pitchFamily="18" charset="0"/>
                        </a:rPr>
                        <a:t>CLASS 2 </a:t>
                      </a:r>
                    </a:p>
                    <a:p>
                      <a:pPr algn="l"/>
                      <a:r>
                        <a:rPr lang="en-US" sz="2800" dirty="0" smtClean="0">
                          <a:latin typeface="Georgia" pitchFamily="18" charset="0"/>
                        </a:rPr>
                        <a:t>MILD</a:t>
                      </a:r>
                      <a:endParaRPr lang="en-US" sz="2800" dirty="0">
                        <a:latin typeface="Georgia" pitchFamily="18" charset="0"/>
                      </a:endParaRPr>
                    </a:p>
                  </a:txBody>
                  <a:tcPr/>
                </a:tc>
                <a:tc>
                  <a:txBody>
                    <a:bodyPr/>
                    <a:lstStyle/>
                    <a:p>
                      <a:endParaRPr lang="en-US" dirty="0">
                        <a:latin typeface="Georgia" pitchFamily="18" charset="0"/>
                      </a:endParaRPr>
                    </a:p>
                  </a:txBody>
                  <a:tcPr/>
                </a:tc>
                <a:tc>
                  <a:txBody>
                    <a:bodyPr/>
                    <a:lstStyle/>
                    <a:p>
                      <a:pPr fontAlgn="t"/>
                      <a:r>
                        <a:rPr lang="en-US" sz="2400" kern="1200" dirty="0" smtClean="0">
                          <a:solidFill>
                            <a:schemeClr val="dk1"/>
                          </a:solidFill>
                          <a:latin typeface="Georgia" pitchFamily="18" charset="0"/>
                          <a:ea typeface="+mn-ea"/>
                          <a:cs typeface="+mn-cs"/>
                        </a:rPr>
                        <a:t>Mild symptoms - occasional            swelling Somewhat limited in ability to exercise or do other strenuous activities</a:t>
                      </a:r>
                      <a:endParaRPr lang="en-US" dirty="0">
                        <a:latin typeface="Georgia" pitchFamily="18" charset="0"/>
                      </a:endParaRPr>
                    </a:p>
                  </a:txBody>
                  <a:tcPr/>
                </a:tc>
              </a:tr>
              <a:tr h="1663348">
                <a:tc>
                  <a:txBody>
                    <a:bodyPr/>
                    <a:lstStyle/>
                    <a:p>
                      <a:pPr algn="l"/>
                      <a:r>
                        <a:rPr lang="en-US" sz="2800" dirty="0" smtClean="0">
                          <a:latin typeface="Georgia" pitchFamily="18" charset="0"/>
                        </a:rPr>
                        <a:t>CLASS 3 </a:t>
                      </a:r>
                    </a:p>
                    <a:p>
                      <a:pPr algn="l"/>
                      <a:endParaRPr lang="en-US" sz="2800" dirty="0" smtClean="0">
                        <a:latin typeface="Georgia" pitchFamily="18" charset="0"/>
                      </a:endParaRPr>
                    </a:p>
                    <a:p>
                      <a:pPr algn="l"/>
                      <a:r>
                        <a:rPr lang="en-US" sz="2800" dirty="0" smtClean="0">
                          <a:latin typeface="Georgia" pitchFamily="18" charset="0"/>
                        </a:rPr>
                        <a:t>MODERATE</a:t>
                      </a:r>
                      <a:endParaRPr lang="en-US" sz="2800" dirty="0">
                        <a:latin typeface="Georgia" pitchFamily="18" charset="0"/>
                      </a:endParaRPr>
                    </a:p>
                  </a:txBody>
                  <a:tcPr/>
                </a:tc>
                <a:tc>
                  <a:txBody>
                    <a:bodyPr/>
                    <a:lstStyle/>
                    <a:p>
                      <a:endParaRPr lang="en-US" dirty="0">
                        <a:latin typeface="Georgia" pitchFamily="18" charset="0"/>
                      </a:endParaRPr>
                    </a:p>
                  </a:txBody>
                  <a:tcPr/>
                </a:tc>
                <a:tc>
                  <a:txBody>
                    <a:bodyPr/>
                    <a:lstStyle/>
                    <a:p>
                      <a:pPr fontAlgn="t"/>
                      <a:r>
                        <a:rPr lang="en-US" sz="2400" kern="1200" dirty="0" smtClean="0">
                          <a:solidFill>
                            <a:schemeClr val="dk1"/>
                          </a:solidFill>
                          <a:latin typeface="Georgia" pitchFamily="18" charset="0"/>
                          <a:ea typeface="+mn-ea"/>
                          <a:cs typeface="+mn-cs"/>
                        </a:rPr>
                        <a:t>Noticeable limitations in ability to exercise or participate in mildly strenuous activities</a:t>
                      </a:r>
                    </a:p>
                    <a:p>
                      <a:pPr fontAlgn="t"/>
                      <a:r>
                        <a:rPr lang="en-US" sz="2400" kern="1200" dirty="0" smtClean="0">
                          <a:solidFill>
                            <a:schemeClr val="dk1"/>
                          </a:solidFill>
                          <a:latin typeface="Georgia" pitchFamily="18" charset="0"/>
                          <a:ea typeface="+mn-ea"/>
                          <a:cs typeface="+mn-cs"/>
                        </a:rPr>
                        <a:t>Comfortable only at rest</a:t>
                      </a:r>
                      <a:endParaRPr lang="en-US" dirty="0">
                        <a:latin typeface="Georgia" pitchFamily="18" charset="0"/>
                      </a:endParaRPr>
                    </a:p>
                  </a:txBody>
                  <a:tcPr/>
                </a:tc>
              </a:tr>
              <a:tr h="1510166">
                <a:tc>
                  <a:txBody>
                    <a:bodyPr/>
                    <a:lstStyle/>
                    <a:p>
                      <a:pPr algn="l"/>
                      <a:r>
                        <a:rPr lang="en-US" sz="2800" dirty="0" smtClean="0">
                          <a:latin typeface="Georgia" pitchFamily="18" charset="0"/>
                        </a:rPr>
                        <a:t>CLASS 4 SEVERE</a:t>
                      </a:r>
                      <a:endParaRPr lang="en-US" sz="2800" dirty="0">
                        <a:latin typeface="Georgia" pitchFamily="18" charset="0"/>
                      </a:endParaRPr>
                    </a:p>
                  </a:txBody>
                  <a:tcPr/>
                </a:tc>
                <a:tc>
                  <a:txBody>
                    <a:bodyPr/>
                    <a:lstStyle/>
                    <a:p>
                      <a:endParaRPr lang="en-US" dirty="0">
                        <a:latin typeface="Georgia" pitchFamily="18" charset="0"/>
                      </a:endParaRPr>
                    </a:p>
                  </a:txBody>
                  <a:tcPr/>
                </a:tc>
                <a:tc>
                  <a:txBody>
                    <a:bodyPr/>
                    <a:lstStyle/>
                    <a:p>
                      <a:pPr fontAlgn="t"/>
                      <a:r>
                        <a:rPr lang="en-US" sz="2400" kern="1200" dirty="0" smtClean="0">
                          <a:solidFill>
                            <a:schemeClr val="dk1"/>
                          </a:solidFill>
                          <a:latin typeface="Georgia" pitchFamily="18" charset="0"/>
                          <a:ea typeface="+mn-ea"/>
                          <a:cs typeface="+mn-cs"/>
                        </a:rPr>
                        <a:t>Unable to do any physical activity without discomfort Some HF symptoms at rest</a:t>
                      </a:r>
                    </a:p>
                    <a:p>
                      <a:endParaRPr lang="en-US" dirty="0">
                        <a:latin typeface="Georgia" pitchFamily="18" charset="0"/>
                      </a:endParaRPr>
                    </a:p>
                  </a:txBody>
                  <a:tcPr/>
                </a:tc>
              </a:tr>
            </a:tbl>
          </a:graphicData>
        </a:graphic>
      </p:graphicFrame>
      <p:pic>
        <p:nvPicPr>
          <p:cNvPr id="5148" name="Picture 4" descr="Class 4 Severe"/>
          <p:cNvPicPr>
            <a:picLocks noChangeAspect="1" noChangeArrowheads="1"/>
          </p:cNvPicPr>
          <p:nvPr/>
        </p:nvPicPr>
        <p:blipFill>
          <a:blip r:embed="rId2"/>
          <a:srcRect/>
          <a:stretch>
            <a:fillRect/>
          </a:stretch>
        </p:blipFill>
        <p:spPr bwMode="auto">
          <a:xfrm>
            <a:off x="2286000" y="5105400"/>
            <a:ext cx="952500" cy="771525"/>
          </a:xfrm>
          <a:prstGeom prst="rect">
            <a:avLst/>
          </a:prstGeom>
          <a:noFill/>
          <a:ln w="9525">
            <a:noFill/>
            <a:miter lim="800000"/>
            <a:headEnd/>
            <a:tailEnd/>
          </a:ln>
        </p:spPr>
      </p:pic>
      <p:pic>
        <p:nvPicPr>
          <p:cNvPr id="5149" name="Picture 3" descr="Class 3 Moderate"/>
          <p:cNvPicPr>
            <a:picLocks noChangeAspect="1" noChangeArrowheads="1"/>
          </p:cNvPicPr>
          <p:nvPr/>
        </p:nvPicPr>
        <p:blipFill>
          <a:blip r:embed="rId3"/>
          <a:srcRect/>
          <a:stretch>
            <a:fillRect/>
          </a:stretch>
        </p:blipFill>
        <p:spPr bwMode="auto">
          <a:xfrm>
            <a:off x="2209800" y="3429000"/>
            <a:ext cx="952500" cy="771525"/>
          </a:xfrm>
          <a:prstGeom prst="rect">
            <a:avLst/>
          </a:prstGeom>
          <a:noFill/>
          <a:ln w="9525">
            <a:noFill/>
            <a:miter lim="800000"/>
            <a:headEnd/>
            <a:tailEnd/>
          </a:ln>
        </p:spPr>
      </p:pic>
      <p:pic>
        <p:nvPicPr>
          <p:cNvPr id="5150" name="Picture 2" descr="Class 2 Mild"/>
          <p:cNvPicPr>
            <a:picLocks noChangeAspect="1" noChangeArrowheads="1"/>
          </p:cNvPicPr>
          <p:nvPr/>
        </p:nvPicPr>
        <p:blipFill>
          <a:blip r:embed="rId4"/>
          <a:srcRect/>
          <a:stretch>
            <a:fillRect/>
          </a:stretch>
        </p:blipFill>
        <p:spPr bwMode="auto">
          <a:xfrm>
            <a:off x="2209800" y="2286000"/>
            <a:ext cx="952500" cy="771525"/>
          </a:xfrm>
          <a:prstGeom prst="rect">
            <a:avLst/>
          </a:prstGeom>
          <a:noFill/>
          <a:ln w="9525">
            <a:noFill/>
            <a:miter lim="800000"/>
            <a:headEnd/>
            <a:tailEnd/>
          </a:ln>
        </p:spPr>
      </p:pic>
      <p:pic>
        <p:nvPicPr>
          <p:cNvPr id="5151" name="Picture 1" descr="Class 1 Mild"/>
          <p:cNvPicPr>
            <a:picLocks noChangeAspect="1" noChangeArrowheads="1"/>
          </p:cNvPicPr>
          <p:nvPr/>
        </p:nvPicPr>
        <p:blipFill>
          <a:blip r:embed="rId5"/>
          <a:srcRect/>
          <a:stretch>
            <a:fillRect/>
          </a:stretch>
        </p:blipFill>
        <p:spPr bwMode="auto">
          <a:xfrm>
            <a:off x="2209800" y="838200"/>
            <a:ext cx="952500"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2166</Words>
  <Application>Microsoft Office PowerPoint</Application>
  <PresentationFormat>On-screen Show (4:3)</PresentationFormat>
  <Paragraphs>523</Paragraphs>
  <Slides>55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Slide</vt:lpstr>
      <vt:lpstr>Heart failure</vt:lpstr>
      <vt:lpstr>PowerPoint Presentation</vt:lpstr>
      <vt:lpstr>PowerPoint Presentation</vt:lpstr>
      <vt:lpstr>PowerPoint Presentation</vt:lpstr>
      <vt:lpstr> Causes of Heart Failure  </vt:lpstr>
      <vt:lpstr>PowerPoint Presentation</vt:lpstr>
      <vt:lpstr>PowerPoint Presentation</vt:lpstr>
      <vt:lpstr>PowerPoint Presentation</vt:lpstr>
      <vt:lpstr>PowerPoint Presentation</vt:lpstr>
      <vt:lpstr>Heart Failure</vt:lpstr>
      <vt:lpstr>PowerPoint Presentation</vt:lpstr>
      <vt:lpstr>Pitting Edema</vt:lpstr>
      <vt:lpstr>Distended Jugular Vein</vt:lpstr>
      <vt:lpstr>What Are The Symptoms  of Heart Failure?</vt:lpstr>
      <vt:lpstr>Patho-Physiology of heart failure</vt:lpstr>
      <vt:lpstr>PowerPoint Presentation</vt:lpstr>
      <vt:lpstr>PowerPoint Presentation</vt:lpstr>
      <vt:lpstr>PowerPoint Presentation</vt:lpstr>
      <vt:lpstr>Usual treatment today has two aims</vt:lpstr>
      <vt:lpstr>PowerPoint Presentation</vt:lpstr>
      <vt:lpstr>PowerPoint Presentation</vt:lpstr>
      <vt:lpstr>PowerPoint Presentation</vt:lpstr>
      <vt:lpstr>     Beta blockers in CCF</vt:lpstr>
      <vt:lpstr>PowerPoint Presentation</vt:lpstr>
      <vt:lpstr>PowerPoint Presentation</vt:lpstr>
      <vt:lpstr>PowerPoint Presentation</vt:lpstr>
      <vt:lpstr>PowerPoint Presentation</vt:lpstr>
      <vt:lpstr>Cardiac Glycosides</vt:lpstr>
      <vt:lpstr>Pharmacokinetics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of EffectivenessAssessment of response to digitalis: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dc:title>
  <dc:creator>Dr. Eman</dc:creator>
  <cp:lastModifiedBy>Mohammed Atia</cp:lastModifiedBy>
  <cp:revision>62</cp:revision>
  <dcterms:created xsi:type="dcterms:W3CDTF">2006-08-16T00:00:00Z</dcterms:created>
  <dcterms:modified xsi:type="dcterms:W3CDTF">2015-09-06T06:18:56Z</dcterms:modified>
</cp:coreProperties>
</file>